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34" r:id="rId3"/>
    <p:sldId id="335" r:id="rId4"/>
    <p:sldId id="336" r:id="rId5"/>
    <p:sldId id="337" r:id="rId6"/>
    <p:sldId id="338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46" r:id="rId15"/>
    <p:sldId id="347" r:id="rId16"/>
    <p:sldId id="348" r:id="rId17"/>
    <p:sldId id="349" r:id="rId18"/>
    <p:sldId id="350" r:id="rId19"/>
    <p:sldId id="351" r:id="rId20"/>
    <p:sldId id="352" r:id="rId21"/>
    <p:sldId id="353" r:id="rId22"/>
    <p:sldId id="354" r:id="rId23"/>
    <p:sldId id="355" r:id="rId24"/>
    <p:sldId id="258" r:id="rId25"/>
    <p:sldId id="362" r:id="rId26"/>
    <p:sldId id="363" r:id="rId27"/>
    <p:sldId id="359" r:id="rId28"/>
    <p:sldId id="360" r:id="rId29"/>
    <p:sldId id="364" r:id="rId30"/>
    <p:sldId id="325" r:id="rId31"/>
    <p:sldId id="327" r:id="rId32"/>
    <p:sldId id="326" r:id="rId33"/>
    <p:sldId id="328" r:id="rId34"/>
    <p:sldId id="329" r:id="rId35"/>
    <p:sldId id="330" r:id="rId36"/>
    <p:sldId id="331" r:id="rId37"/>
    <p:sldId id="332" r:id="rId38"/>
    <p:sldId id="259" r:id="rId39"/>
    <p:sldId id="265" r:id="rId40"/>
    <p:sldId id="266" r:id="rId41"/>
    <p:sldId id="292" r:id="rId42"/>
    <p:sldId id="293" r:id="rId43"/>
    <p:sldId id="267" r:id="rId44"/>
    <p:sldId id="294" r:id="rId45"/>
    <p:sldId id="295" r:id="rId46"/>
    <p:sldId id="297" r:id="rId47"/>
    <p:sldId id="260" r:id="rId48"/>
    <p:sldId id="262" r:id="rId49"/>
    <p:sldId id="298" r:id="rId50"/>
    <p:sldId id="299" r:id="rId51"/>
    <p:sldId id="263" r:id="rId52"/>
    <p:sldId id="296" r:id="rId53"/>
    <p:sldId id="261" r:id="rId54"/>
    <p:sldId id="264" r:id="rId55"/>
    <p:sldId id="268" r:id="rId56"/>
    <p:sldId id="269" r:id="rId57"/>
    <p:sldId id="271" r:id="rId58"/>
    <p:sldId id="272" r:id="rId59"/>
    <p:sldId id="273" r:id="rId60"/>
    <p:sldId id="300" r:id="rId61"/>
    <p:sldId id="274" r:id="rId62"/>
    <p:sldId id="275" r:id="rId63"/>
    <p:sldId id="301" r:id="rId64"/>
    <p:sldId id="276" r:id="rId65"/>
    <p:sldId id="303" r:id="rId66"/>
    <p:sldId id="277" r:id="rId67"/>
    <p:sldId id="278" r:id="rId68"/>
    <p:sldId id="279" r:id="rId69"/>
    <p:sldId id="280" r:id="rId70"/>
    <p:sldId id="281" r:id="rId71"/>
    <p:sldId id="282" r:id="rId72"/>
    <p:sldId id="283" r:id="rId73"/>
    <p:sldId id="284" r:id="rId74"/>
    <p:sldId id="285" r:id="rId75"/>
    <p:sldId id="286" r:id="rId76"/>
    <p:sldId id="305" r:id="rId77"/>
    <p:sldId id="304" r:id="rId78"/>
    <p:sldId id="306" r:id="rId79"/>
    <p:sldId id="307" r:id="rId80"/>
    <p:sldId id="308" r:id="rId81"/>
    <p:sldId id="313" r:id="rId82"/>
    <p:sldId id="309" r:id="rId83"/>
    <p:sldId id="287" r:id="rId84"/>
    <p:sldId id="310" r:id="rId85"/>
    <p:sldId id="311" r:id="rId86"/>
    <p:sldId id="312" r:id="rId87"/>
    <p:sldId id="288" r:id="rId88"/>
    <p:sldId id="358" r:id="rId89"/>
    <p:sldId id="314" r:id="rId90"/>
    <p:sldId id="315" r:id="rId91"/>
    <p:sldId id="289" r:id="rId92"/>
    <p:sldId id="316" r:id="rId93"/>
    <p:sldId id="317" r:id="rId94"/>
    <p:sldId id="290" r:id="rId95"/>
    <p:sldId id="318" r:id="rId96"/>
    <p:sldId id="319" r:id="rId97"/>
    <p:sldId id="322" r:id="rId98"/>
    <p:sldId id="321" r:id="rId99"/>
    <p:sldId id="291" r:id="rId100"/>
    <p:sldId id="323" r:id="rId101"/>
    <p:sldId id="324" r:id="rId102"/>
    <p:sldId id="361" r:id="rId103"/>
    <p:sldId id="356" r:id="rId104"/>
    <p:sldId id="357" r:id="rId10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8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viewProps" Target="viewProp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ableStyles" Target="tableStyle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2019\9\19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2019\9\19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2019\9\19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2019\9\19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2019\9\19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2019\9\19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2019\9\19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2019\9\19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2019\9\19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2019\9\19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2019\9\19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2019\9\19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8.jpeg"/><Relationship Id="rId7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4348" y="1857364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卫生院与社区卫生服务中心医疗质量和医疗安全管理</a:t>
            </a:r>
            <a:endParaRPr lang="zh-CN" altLang="en-US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2976" y="3886200"/>
            <a:ext cx="7000924" cy="2257444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昆明市延安医院</a:t>
            </a:r>
            <a:endParaRPr lang="en-US" altLang="zh-CN" sz="2800" b="1" dirty="0" smtClean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云南省医院协会医疗质量专业委员会</a:t>
            </a:r>
            <a:endParaRPr lang="en-US" altLang="zh-CN" sz="2800" b="1" dirty="0" smtClean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邮箱：</a:t>
            </a:r>
            <a:r>
              <a:rPr lang="en-US" altLang="zh-CN" sz="2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13759413135@163.com</a:t>
            </a:r>
            <a:endParaRPr lang="en-US" altLang="zh-CN" sz="2200" b="1" dirty="0" smtClean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谷  欣</a:t>
            </a:r>
            <a:endParaRPr lang="en-US" altLang="zh-CN" sz="2800" b="1" dirty="0" smtClean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8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8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8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28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月</a:t>
            </a:r>
            <a:endParaRPr lang="zh-CN" altLang="en-US" sz="28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6893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测 试</a:t>
            </a:r>
            <a:endParaRPr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363" name="内容占位符 2"/>
          <p:cNvSpPr>
            <a:spLocks noGrp="1"/>
          </p:cNvSpPr>
          <p:nvPr>
            <p:ph idx="1"/>
          </p:nvPr>
        </p:nvSpPr>
        <p:spPr>
          <a:xfrm>
            <a:off x="142875" y="1571625"/>
            <a:ext cx="4614863" cy="5072063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altLang="zh-CN" sz="2400" dirty="0" smtClean="0"/>
              <a:t>1.</a:t>
            </a:r>
            <a:r>
              <a:rPr lang="zh-CN" altLang="en-US" sz="2400" b="1" dirty="0" smtClean="0"/>
              <a:t>医疗服务能力</a:t>
            </a:r>
            <a:endParaRPr lang="en-US" altLang="zh-CN" sz="2400" b="1" dirty="0" smtClean="0"/>
          </a:p>
          <a:p>
            <a:pPr>
              <a:buFont typeface="Wingdings 2" pitchFamily="18" charset="2"/>
              <a:buNone/>
            </a:pPr>
            <a:r>
              <a:rPr lang="en-US" altLang="zh-CN" sz="2000" b="0" dirty="0" smtClean="0"/>
              <a:t>a.</a:t>
            </a:r>
            <a:r>
              <a:rPr lang="zh-CN" altLang="en-US" sz="2000" b="0" dirty="0" smtClean="0"/>
              <a:t>医疗照护能力</a:t>
            </a:r>
            <a:endParaRPr lang="en-US" altLang="zh-CN" sz="2000" b="0" dirty="0" smtClean="0"/>
          </a:p>
          <a:p>
            <a:pPr>
              <a:buFont typeface="Wingdings 2" pitchFamily="18" charset="2"/>
              <a:buNone/>
            </a:pPr>
            <a:r>
              <a:rPr lang="en-US" altLang="zh-CN" sz="2000" b="0" dirty="0" smtClean="0"/>
              <a:t>b.</a:t>
            </a:r>
            <a:r>
              <a:rPr lang="zh-CN" altLang="en-US" sz="2000" b="0" dirty="0" smtClean="0"/>
              <a:t>以病人为中心的服务</a:t>
            </a:r>
            <a:endParaRPr lang="en-US" altLang="zh-CN" sz="2000" b="0" dirty="0" smtClean="0"/>
          </a:p>
          <a:p>
            <a:pPr>
              <a:buFont typeface="Wingdings 2" pitchFamily="18" charset="2"/>
              <a:buNone/>
            </a:pPr>
            <a:r>
              <a:rPr lang="en-US" altLang="zh-CN" sz="2400" dirty="0" smtClean="0"/>
              <a:t>2.</a:t>
            </a:r>
            <a:r>
              <a:rPr lang="zh-CN" altLang="en-US" sz="2400" b="1" dirty="0" smtClean="0"/>
              <a:t>医疗技术</a:t>
            </a:r>
            <a:endParaRPr lang="en-US" altLang="zh-CN" sz="2400" b="1" dirty="0" smtClean="0"/>
          </a:p>
          <a:p>
            <a:pPr>
              <a:buFont typeface="Wingdings 2" pitchFamily="18" charset="2"/>
              <a:buNone/>
            </a:pPr>
            <a:r>
              <a:rPr lang="en-US" altLang="zh-CN" sz="2000" b="0" dirty="0" smtClean="0"/>
              <a:t>a.</a:t>
            </a:r>
            <a:r>
              <a:rPr lang="zh-CN" altLang="en-US" sz="2000" b="0" dirty="0" smtClean="0"/>
              <a:t>麻醉和手术</a:t>
            </a:r>
            <a:endParaRPr lang="en-US" altLang="zh-CN" sz="2000" b="0" dirty="0" smtClean="0"/>
          </a:p>
          <a:p>
            <a:pPr>
              <a:buFont typeface="Wingdings 2" pitchFamily="18" charset="2"/>
              <a:buNone/>
            </a:pPr>
            <a:r>
              <a:rPr lang="en-US" altLang="zh-CN" sz="2000" b="0" dirty="0" smtClean="0"/>
              <a:t>b.</a:t>
            </a:r>
            <a:r>
              <a:rPr lang="zh-CN" altLang="en-US" sz="2000" b="0" dirty="0" smtClean="0"/>
              <a:t>诊疗疾病的知识、经验、技能、措施</a:t>
            </a:r>
            <a:endParaRPr lang="en-US" altLang="zh-CN" sz="2000" b="0" dirty="0" smtClean="0"/>
          </a:p>
          <a:p>
            <a:pPr>
              <a:buFont typeface="Wingdings 2" pitchFamily="18" charset="2"/>
              <a:buNone/>
            </a:pPr>
            <a:r>
              <a:rPr lang="en-US" altLang="zh-CN" sz="2400" dirty="0" smtClean="0"/>
              <a:t>3.</a:t>
            </a:r>
            <a:r>
              <a:rPr lang="zh-CN" altLang="en-US" sz="2400" b="1" dirty="0" smtClean="0"/>
              <a:t>临床路径</a:t>
            </a:r>
            <a:endParaRPr lang="en-US" altLang="zh-CN" sz="2400" b="1" dirty="0" smtClean="0"/>
          </a:p>
          <a:p>
            <a:pPr>
              <a:buFont typeface="Wingdings 2" pitchFamily="18" charset="2"/>
              <a:buNone/>
            </a:pPr>
            <a:r>
              <a:rPr lang="en-US" altLang="zh-CN" sz="2000" b="0" dirty="0" smtClean="0"/>
              <a:t>a.</a:t>
            </a:r>
            <a:r>
              <a:rPr lang="zh-CN" altLang="en-US" sz="2000" b="0" dirty="0" smtClean="0"/>
              <a:t> 疾病管理的方法</a:t>
            </a:r>
            <a:endParaRPr lang="en-US" altLang="zh-CN" sz="2000" b="0" dirty="0" smtClean="0"/>
          </a:p>
          <a:p>
            <a:pPr>
              <a:buFont typeface="Wingdings 2" pitchFamily="18" charset="2"/>
              <a:buNone/>
            </a:pPr>
            <a:r>
              <a:rPr lang="en-US" altLang="zh-CN" sz="2000" b="0" dirty="0" smtClean="0"/>
              <a:t>b.</a:t>
            </a:r>
            <a:r>
              <a:rPr lang="zh-CN" altLang="en-US" sz="2000" b="0" dirty="0" smtClean="0"/>
              <a:t>标准化治疗模式与治疗程序</a:t>
            </a:r>
            <a:endParaRPr lang="en-US" altLang="zh-CN" sz="2000" b="0" dirty="0" smtClean="0"/>
          </a:p>
          <a:p>
            <a:pPr>
              <a:buFont typeface="Wingdings 2" pitchFamily="18" charset="2"/>
              <a:buNone/>
            </a:pPr>
            <a:r>
              <a:rPr lang="en-US" altLang="zh-CN" sz="2400" dirty="0" smtClean="0"/>
              <a:t>4.</a:t>
            </a:r>
            <a:r>
              <a:rPr lang="zh-CN" altLang="en-US" sz="2400" b="1" dirty="0" smtClean="0"/>
              <a:t>医院感染</a:t>
            </a:r>
            <a:endParaRPr lang="en-US" altLang="zh-CN" sz="2400" b="1" dirty="0" smtClean="0"/>
          </a:p>
          <a:p>
            <a:pPr>
              <a:buFont typeface="Wingdings 2" pitchFamily="18" charset="2"/>
              <a:buNone/>
            </a:pPr>
            <a:r>
              <a:rPr lang="en-US" altLang="zh-CN" sz="2000" b="0" dirty="0" smtClean="0"/>
              <a:t>a.</a:t>
            </a:r>
            <a:r>
              <a:rPr lang="zh-CN" altLang="en-US" sz="2000" b="0" dirty="0" smtClean="0"/>
              <a:t>来自医院的感染</a:t>
            </a:r>
            <a:endParaRPr lang="en-US" altLang="zh-CN" sz="2000" b="0" dirty="0" smtClean="0"/>
          </a:p>
          <a:p>
            <a:pPr>
              <a:buFont typeface="Wingdings 2" pitchFamily="18" charset="2"/>
              <a:buNone/>
            </a:pPr>
            <a:r>
              <a:rPr lang="en-US" altLang="zh-CN" sz="2000" b="0" dirty="0" smtClean="0"/>
              <a:t>b.</a:t>
            </a:r>
            <a:r>
              <a:rPr lang="zh-CN" altLang="en-US" sz="2000" b="0" dirty="0" smtClean="0"/>
              <a:t>病人、医院工作者在医院内获得的感</a:t>
            </a:r>
            <a:endParaRPr lang="en-US" altLang="zh-CN" sz="2000" b="0" dirty="0" smtClean="0"/>
          </a:p>
          <a:p>
            <a:pPr>
              <a:buFont typeface="Wingdings 2" pitchFamily="18" charset="2"/>
              <a:buNone/>
            </a:pPr>
            <a:r>
              <a:rPr lang="en-US" altLang="zh-CN" sz="2000" b="0" dirty="0" smtClean="0"/>
              <a:t>  </a:t>
            </a:r>
            <a:r>
              <a:rPr lang="zh-CN" altLang="en-US" sz="2000" b="0" dirty="0" smtClean="0"/>
              <a:t>染</a:t>
            </a:r>
          </a:p>
        </p:txBody>
      </p:sp>
      <p:pic>
        <p:nvPicPr>
          <p:cNvPr id="15364" name="图片 11" descr="延安医院标志 （透明PNG格式）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8593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内容占位符 2"/>
          <p:cNvSpPr txBox="1">
            <a:spLocks/>
          </p:cNvSpPr>
          <p:nvPr/>
        </p:nvSpPr>
        <p:spPr bwMode="auto">
          <a:xfrm>
            <a:off x="4529138" y="1500188"/>
            <a:ext cx="4614862" cy="475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 2" pitchFamily="18" charset="2"/>
              <a:buNone/>
              <a:defRPr/>
            </a:pPr>
            <a:r>
              <a:rPr lang="en-US" altLang="zh-CN" sz="2400" b="1" dirty="0">
                <a:latin typeface="+mn-lt"/>
                <a:ea typeface="+mn-ea"/>
              </a:rPr>
              <a:t>5.</a:t>
            </a:r>
            <a:r>
              <a:rPr lang="zh-CN" altLang="en-US" sz="2400" b="1" dirty="0">
                <a:latin typeface="+mn-lt"/>
                <a:ea typeface="+mn-ea"/>
              </a:rPr>
              <a:t>医疗安全（不良）事件</a:t>
            </a:r>
            <a:endParaRPr lang="en-US" altLang="zh-CN" sz="2400" b="1" dirty="0">
              <a:latin typeface="+mn-lt"/>
              <a:ea typeface="+mn-ea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 2" pitchFamily="18" charset="2"/>
              <a:buNone/>
              <a:defRPr/>
            </a:pPr>
            <a:r>
              <a:rPr lang="en-US" altLang="zh-CN" sz="2000" dirty="0">
                <a:latin typeface="+mn-lt"/>
                <a:ea typeface="+mn-ea"/>
              </a:rPr>
              <a:t>a.</a:t>
            </a:r>
            <a:r>
              <a:rPr lang="zh-CN" altLang="en-US" sz="2000" dirty="0">
                <a:latin typeface="+mn-lt"/>
                <a:ea typeface="+mn-ea"/>
              </a:rPr>
              <a:t>鼓励主动报告</a:t>
            </a:r>
            <a:endParaRPr lang="en-US" altLang="zh-CN" sz="2000" dirty="0">
              <a:latin typeface="+mn-lt"/>
              <a:ea typeface="+mn-ea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 2" pitchFamily="18" charset="2"/>
              <a:buNone/>
              <a:defRPr/>
            </a:pPr>
            <a:r>
              <a:rPr lang="en-US" altLang="zh-CN" sz="2000" dirty="0">
                <a:latin typeface="+mn-lt"/>
                <a:ea typeface="+mn-ea"/>
              </a:rPr>
              <a:t>b.</a:t>
            </a:r>
            <a:r>
              <a:rPr lang="zh-CN" altLang="en-US" sz="2000" dirty="0">
                <a:latin typeface="+mn-lt"/>
                <a:ea typeface="+mn-ea"/>
              </a:rPr>
              <a:t>鼓励与处罚相结合</a:t>
            </a:r>
            <a:endParaRPr lang="en-US" altLang="zh-CN" sz="2000" dirty="0">
              <a:latin typeface="+mn-lt"/>
              <a:ea typeface="+mn-ea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 2" pitchFamily="18" charset="2"/>
              <a:buNone/>
              <a:defRPr/>
            </a:pPr>
            <a:r>
              <a:rPr lang="en-US" altLang="zh-CN" sz="2400" b="1" dirty="0">
                <a:latin typeface="+mn-lt"/>
                <a:ea typeface="+mn-ea"/>
              </a:rPr>
              <a:t>6.</a:t>
            </a:r>
            <a:r>
              <a:rPr lang="zh-CN" altLang="en-US" sz="2400" b="1" dirty="0">
                <a:latin typeface="+mn-lt"/>
                <a:ea typeface="+mn-ea"/>
              </a:rPr>
              <a:t>医疗技术预警</a:t>
            </a:r>
            <a:endParaRPr lang="en-US" altLang="zh-CN" sz="2400" b="1" dirty="0">
              <a:latin typeface="+mn-lt"/>
              <a:ea typeface="+mn-ea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 2" pitchFamily="18" charset="2"/>
              <a:buNone/>
              <a:defRPr/>
            </a:pPr>
            <a:r>
              <a:rPr lang="en-US" altLang="zh-CN" sz="2000" dirty="0">
                <a:latin typeface="+mn-lt"/>
                <a:ea typeface="+mn-ea"/>
              </a:rPr>
              <a:t>a.</a:t>
            </a:r>
            <a:r>
              <a:rPr lang="zh-CN" altLang="en-US" sz="2000" dirty="0">
                <a:latin typeface="+mn-lt"/>
                <a:ea typeface="+mn-ea"/>
              </a:rPr>
              <a:t>医疗技术损害</a:t>
            </a:r>
            <a:endParaRPr lang="en-US" altLang="zh-CN" sz="2000" dirty="0">
              <a:latin typeface="+mn-lt"/>
              <a:ea typeface="+mn-ea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 2" pitchFamily="18" charset="2"/>
              <a:buNone/>
              <a:defRPr/>
            </a:pPr>
            <a:r>
              <a:rPr lang="en-US" altLang="zh-CN" sz="2000" dirty="0">
                <a:latin typeface="+mn-lt"/>
                <a:ea typeface="+mn-ea"/>
              </a:rPr>
              <a:t>b.</a:t>
            </a:r>
            <a:r>
              <a:rPr lang="zh-CN" altLang="en-US" sz="2000" dirty="0">
                <a:latin typeface="+mn-lt"/>
                <a:ea typeface="+mn-ea"/>
              </a:rPr>
              <a:t>医疗技术变异</a:t>
            </a:r>
            <a:endParaRPr lang="en-US" altLang="zh-CN" sz="2000" dirty="0">
              <a:latin typeface="+mn-lt"/>
              <a:ea typeface="+mn-ea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 2" pitchFamily="18" charset="2"/>
              <a:buNone/>
              <a:defRPr/>
            </a:pPr>
            <a:r>
              <a:rPr lang="en-US" altLang="zh-CN" sz="2400" b="1" dirty="0">
                <a:latin typeface="+mn-lt"/>
                <a:ea typeface="+mn-ea"/>
              </a:rPr>
              <a:t>7.</a:t>
            </a:r>
            <a:r>
              <a:rPr lang="zh-CN" altLang="en-US" sz="2400" b="1" dirty="0">
                <a:latin typeface="+mn-lt"/>
                <a:ea typeface="+mn-ea"/>
              </a:rPr>
              <a:t>医疗质量安全核心制度</a:t>
            </a:r>
            <a:endParaRPr lang="en-US" altLang="zh-CN" sz="2400" b="1" dirty="0">
              <a:latin typeface="+mn-lt"/>
              <a:ea typeface="+mn-ea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 2" pitchFamily="18" charset="2"/>
              <a:buNone/>
              <a:defRPr/>
            </a:pPr>
            <a:r>
              <a:rPr lang="en-US" altLang="zh-CN" sz="2000" dirty="0">
                <a:latin typeface="+mn-lt"/>
                <a:ea typeface="+mn-ea"/>
              </a:rPr>
              <a:t>a.</a:t>
            </a:r>
            <a:r>
              <a:rPr lang="zh-CN" altLang="en-US" sz="2000" dirty="0">
                <a:latin typeface="+mn-lt"/>
                <a:ea typeface="+mn-ea"/>
              </a:rPr>
              <a:t> 病历书写与管理制度</a:t>
            </a:r>
            <a:endParaRPr lang="en-US" altLang="zh-CN" sz="2000" dirty="0">
              <a:latin typeface="+mn-lt"/>
              <a:ea typeface="+mn-ea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 2" pitchFamily="18" charset="2"/>
              <a:buNone/>
              <a:defRPr/>
            </a:pPr>
            <a:r>
              <a:rPr lang="en-US" altLang="zh-CN" sz="2000" dirty="0">
                <a:latin typeface="+mn-lt"/>
                <a:ea typeface="+mn-ea"/>
              </a:rPr>
              <a:t>b.</a:t>
            </a:r>
            <a:r>
              <a:rPr lang="zh-CN" altLang="en-US" sz="2000" dirty="0">
                <a:latin typeface="+mn-lt"/>
                <a:ea typeface="+mn-ea"/>
              </a:rPr>
              <a:t>医患沟通制度</a:t>
            </a:r>
            <a:endParaRPr lang="en-US" altLang="zh-CN" sz="2000" dirty="0">
              <a:latin typeface="+mn-lt"/>
              <a:ea typeface="+mn-ea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 2" pitchFamily="18" charset="2"/>
              <a:buNone/>
              <a:defRPr/>
            </a:pPr>
            <a:r>
              <a:rPr lang="en-US" altLang="zh-CN" sz="2400" b="1" dirty="0">
                <a:latin typeface="+mn-lt"/>
                <a:ea typeface="+mn-ea"/>
              </a:rPr>
              <a:t>8.</a:t>
            </a:r>
            <a:r>
              <a:rPr lang="zh-CN" altLang="en-US" sz="2400" b="1" dirty="0">
                <a:latin typeface="+mn-lt"/>
                <a:ea typeface="+mn-ea"/>
              </a:rPr>
              <a:t>多学科协作诊疗模式（</a:t>
            </a:r>
            <a:r>
              <a:rPr lang="en-US" altLang="zh-CN" sz="2400" b="1" dirty="0">
                <a:latin typeface="+mn-lt"/>
                <a:ea typeface="+mn-ea"/>
              </a:rPr>
              <a:t>MDT</a:t>
            </a:r>
            <a:r>
              <a:rPr lang="zh-CN" altLang="en-US" sz="2400" b="1" dirty="0">
                <a:latin typeface="+mn-lt"/>
                <a:ea typeface="+mn-ea"/>
              </a:rPr>
              <a:t>）</a:t>
            </a:r>
            <a:endParaRPr lang="en-US" altLang="zh-CN" sz="2400" b="1" dirty="0">
              <a:latin typeface="+mn-lt"/>
              <a:ea typeface="+mn-ea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 2" pitchFamily="18" charset="2"/>
              <a:buNone/>
              <a:defRPr/>
            </a:pPr>
            <a:r>
              <a:rPr lang="en-US" altLang="zh-CN" sz="2000" dirty="0">
                <a:latin typeface="+mn-lt"/>
                <a:ea typeface="+mn-ea"/>
              </a:rPr>
              <a:t>a.</a:t>
            </a:r>
            <a:r>
              <a:rPr lang="zh-CN" altLang="en-US" sz="2000" dirty="0">
                <a:latin typeface="+mn-lt"/>
                <a:ea typeface="+mn-ea"/>
              </a:rPr>
              <a:t>疑难、危重、肿瘤病例</a:t>
            </a:r>
            <a:endParaRPr lang="en-US" altLang="zh-CN" sz="2000" dirty="0">
              <a:latin typeface="+mn-lt"/>
              <a:ea typeface="+mn-ea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tx2"/>
              </a:buClr>
              <a:buSzPct val="60000"/>
              <a:defRPr/>
            </a:pPr>
            <a:r>
              <a:rPr lang="en-US" altLang="zh-CN" sz="2000" dirty="0">
                <a:latin typeface="+mn-lt"/>
                <a:ea typeface="+mn-ea"/>
              </a:rPr>
              <a:t>b.</a:t>
            </a:r>
            <a:r>
              <a:rPr lang="zh-CN" altLang="en-US" sz="2000" dirty="0"/>
              <a:t>疑难、危重、肿瘤、</a:t>
            </a:r>
            <a:r>
              <a:rPr lang="zh-CN" altLang="en-US" sz="2000" dirty="0">
                <a:latin typeface="+mn-lt"/>
                <a:ea typeface="+mn-ea"/>
              </a:rPr>
              <a:t>重大手术病例</a:t>
            </a:r>
          </a:p>
        </p:txBody>
      </p:sp>
      <p:pic>
        <p:nvPicPr>
          <p:cNvPr id="6" name="图片 2" descr="2017年第二期A1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公共卫生管理制度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明确公共卫生服务项目管理科室和责任人，有年度工作计划和总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结；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制定本机构公共卫生服务工作制度和绩效考核与经费分配方案；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制定突发公共卫生事件的应急预案；</a:t>
            </a:r>
          </a:p>
          <a:p>
            <a:pPr>
              <a:buNone/>
            </a:pPr>
            <a:r>
              <a:rPr lang="en-US" dirty="0" smtClean="0"/>
              <a:t>4.</a:t>
            </a:r>
            <a:r>
              <a:rPr lang="zh-CN" altLang="en-US" dirty="0" smtClean="0"/>
              <a:t>按规定向卫生行政部门、专业公共卫生机构如实完整报送相关服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务数据。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年度公共卫生服务工作总结内容充实、有分析评价；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开展居民调查，了解服务对象对公共卫生服务项目知晓率和获得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感；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r>
              <a:rPr lang="zh-CN" altLang="en-US" dirty="0" smtClean="0"/>
              <a:t>针对存在问题有持续改进措施并跟踪管理。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村卫生室公共卫生服务任务与经费补偿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r>
              <a:rPr lang="en-US" dirty="0" smtClean="0"/>
              <a:t>1.</a:t>
            </a:r>
            <a:r>
              <a:rPr lang="zh-CN" altLang="en-US" dirty="0" smtClean="0"/>
              <a:t>有基本公共卫生服务项目绩效考核实施方案，原则上每季度对村卫生室考核</a:t>
            </a:r>
            <a:r>
              <a:rPr lang="en-US" dirty="0" smtClean="0"/>
              <a:t>1</a:t>
            </a:r>
            <a:r>
              <a:rPr lang="zh-CN" altLang="en-US" dirty="0" smtClean="0"/>
              <a:t>次。</a:t>
            </a:r>
          </a:p>
          <a:p>
            <a:r>
              <a:rPr lang="en-US" dirty="0" smtClean="0"/>
              <a:t>2.</a:t>
            </a:r>
            <a:r>
              <a:rPr lang="zh-CN" altLang="en-US" dirty="0" smtClean="0"/>
              <a:t>考核结果与资金分配挂钩，按照要求落实</a:t>
            </a:r>
            <a:r>
              <a:rPr lang="en-US" dirty="0" smtClean="0"/>
              <a:t>40%</a:t>
            </a:r>
            <a:r>
              <a:rPr lang="zh-CN" altLang="en-US" dirty="0" smtClean="0"/>
              <a:t>左右村卫生室公共卫生服务任务与经费补偿。</a:t>
            </a:r>
          </a:p>
          <a:p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r>
              <a:rPr lang="zh-CN" altLang="en-US" dirty="0" smtClean="0"/>
              <a:t>考核内容完整，考核指标涵盖考核对象承担的各项服务。</a:t>
            </a:r>
          </a:p>
          <a:p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r>
              <a:rPr lang="zh-CN" altLang="en-US" dirty="0" smtClean="0"/>
              <a:t>考核实施方案中对考核结果的应用方式具有可操作性。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4000" b="1" dirty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结束语</a:t>
            </a:r>
          </a:p>
        </p:txBody>
      </p:sp>
      <p:sp>
        <p:nvSpPr>
          <p:cNvPr id="142339" name="内容占位符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525963"/>
          </a:xfrm>
        </p:spPr>
        <p:txBody>
          <a:bodyPr/>
          <a:lstStyle/>
          <a:p>
            <a:pPr eaLnBrk="1" hangingPunct="1"/>
            <a:endParaRPr lang="en-US" altLang="zh-CN" sz="2800" dirty="0"/>
          </a:p>
          <a:p>
            <a:pPr eaLnBrk="1" hangingPunct="1"/>
            <a:endParaRPr lang="en-US" altLang="zh-CN" sz="2400" dirty="0"/>
          </a:p>
          <a:p>
            <a:pPr eaLnBrk="1" hangingPunct="1"/>
            <a:r>
              <a:rPr lang="zh-CN" altLang="en-US" sz="2400" dirty="0"/>
              <a:t>提质达标 </a:t>
            </a:r>
            <a:r>
              <a:rPr lang="en-US" altLang="zh-CN" sz="2400" dirty="0"/>
              <a:t>— </a:t>
            </a:r>
            <a:r>
              <a:rPr lang="zh-CN" altLang="en-US" sz="2400" dirty="0" smtClean="0"/>
              <a:t>加强卫生医院服务中心服务</a:t>
            </a:r>
            <a:r>
              <a:rPr lang="zh-CN" altLang="en-US" sz="2400" dirty="0"/>
              <a:t>能力建设的重要手段；</a:t>
            </a:r>
            <a:endParaRPr lang="en-US" altLang="zh-CN" sz="2400" dirty="0"/>
          </a:p>
          <a:p>
            <a:pPr eaLnBrk="1" hangingPunct="1"/>
            <a:endParaRPr lang="en-US" altLang="zh-CN" sz="2400" dirty="0"/>
          </a:p>
          <a:p>
            <a:pPr eaLnBrk="1" hangingPunct="1"/>
            <a:r>
              <a:rPr lang="zh-CN" altLang="en-US" sz="2400" dirty="0"/>
              <a:t>医疗服务能力建设 </a:t>
            </a:r>
            <a:r>
              <a:rPr lang="en-US" altLang="zh-CN" sz="2400" dirty="0"/>
              <a:t>— </a:t>
            </a:r>
            <a:r>
              <a:rPr lang="zh-CN" altLang="en-US" sz="2400" dirty="0"/>
              <a:t>提高医院核心竞争力的重要手段；</a:t>
            </a:r>
            <a:endParaRPr lang="en-US" altLang="zh-CN" sz="2400" dirty="0"/>
          </a:p>
          <a:p>
            <a:pPr eaLnBrk="1" hangingPunct="1"/>
            <a:endParaRPr lang="en-US" altLang="zh-CN" sz="2400" dirty="0"/>
          </a:p>
          <a:p>
            <a:pPr eaLnBrk="1" hangingPunct="1"/>
            <a:r>
              <a:rPr lang="zh-CN" altLang="en-US" sz="2400" dirty="0"/>
              <a:t>掌握和按照标准开展建设工作 </a:t>
            </a:r>
            <a:r>
              <a:rPr lang="en-US" altLang="zh-CN" sz="2400" dirty="0"/>
              <a:t>— </a:t>
            </a:r>
            <a:r>
              <a:rPr lang="zh-CN" altLang="en-US" sz="2400" dirty="0"/>
              <a:t>每</a:t>
            </a:r>
            <a:r>
              <a:rPr lang="zh-CN" altLang="en-US" sz="2400" dirty="0" smtClean="0"/>
              <a:t>一所医院服务中心建设发</a:t>
            </a:r>
            <a:endParaRPr lang="en-US" altLang="zh-CN" sz="2400" dirty="0" smtClean="0"/>
          </a:p>
          <a:p>
            <a:pPr eaLnBrk="1" hangingPunct="1">
              <a:buNone/>
            </a:pPr>
            <a:r>
              <a:rPr lang="en-US" altLang="zh-CN" sz="2400" dirty="0" smtClean="0"/>
              <a:t> </a:t>
            </a:r>
            <a:r>
              <a:rPr lang="en-US" altLang="zh-CN" sz="2400" dirty="0" smtClean="0"/>
              <a:t>    </a:t>
            </a:r>
            <a:r>
              <a:rPr lang="zh-CN" altLang="en-US" sz="2400" dirty="0" smtClean="0"/>
              <a:t>展中最关键</a:t>
            </a:r>
            <a:r>
              <a:rPr lang="zh-CN" altLang="en-US" sz="2400" dirty="0"/>
              <a:t>的旅程！</a:t>
            </a:r>
          </a:p>
        </p:txBody>
      </p:sp>
      <p:pic>
        <p:nvPicPr>
          <p:cNvPr id="142340" name="图片 11" descr="延安医院标志 （透明PNG格式）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" y="44450"/>
            <a:ext cx="17970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2" descr="2017年第二期A1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49133938"/>
      </p:ext>
    </p:extLst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预祝评价取得</a:t>
            </a:r>
            <a:r>
              <a:rPr lang="zh-CN" altLang="en-US" sz="4000" b="1" dirty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优异成绩</a:t>
            </a:r>
          </a:p>
        </p:txBody>
      </p:sp>
      <p:pic>
        <p:nvPicPr>
          <p:cNvPr id="1556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46175" y="1600200"/>
            <a:ext cx="6850063" cy="4525963"/>
          </a:xfrm>
          <a:noFill/>
          <a:ln/>
        </p:spPr>
      </p:pic>
      <p:pic>
        <p:nvPicPr>
          <p:cNvPr id="155652" name="图片 11" descr="延安医院标志 （透明PNG格式）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63713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2" descr="2017年第二期A1版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2" descr="2017年第二期A1版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1" y="15240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" descr="2017年第二期A1版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1" y="30480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图片 11" descr="延安医院标志 （透明PNG格式）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" y="44450"/>
            <a:ext cx="3649663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87" name="Picture 4" descr="昆明市延安医院夜景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86188"/>
            <a:ext cx="914400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 2" panose="05020102010507070707"/>
              <a:buNone/>
              <a:defRPr/>
            </a:pPr>
            <a:r>
              <a:rPr lang="zh-CN" altLang="en-US" sz="8000" b="1" dirty="0" smtClean="0">
                <a:solidFill>
                  <a:schemeClr val="accent1"/>
                </a:solidFill>
                <a:latin typeface="幼圆" pitchFamily="49" charset="-122"/>
                <a:ea typeface="幼圆" pitchFamily="49" charset="-122"/>
                <a:sym typeface="+mn-ea"/>
              </a:rPr>
              <a:t>感 谢 聆 听</a:t>
            </a:r>
          </a:p>
          <a:p>
            <a:pPr eaLnBrk="1" fontAlgn="auto" hangingPunct="1">
              <a:spcAft>
                <a:spcPts val="0"/>
              </a:spcAft>
              <a:buFont typeface="Wingdings 2" panose="05020102010507070707"/>
              <a:buChar char=""/>
              <a:defRPr/>
            </a:pPr>
            <a:endParaRPr lang="zh-CN" altLang="en-US" dirty="0"/>
          </a:p>
        </p:txBody>
      </p:sp>
      <p:pic>
        <p:nvPicPr>
          <p:cNvPr id="5" name="图片 2" descr="2017年第二期A1版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1"/>
            <a:ext cx="3328685" cy="1142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测 试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en-US" dirty="0" smtClean="0"/>
              <a:t>疾病的定义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医师的概念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什么是医院</a:t>
            </a: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实</a:t>
            </a:r>
            <a:r>
              <a:rPr lang="en-US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例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例肩难产医疗事故实例审视医疗服务能力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</a:t>
            </a:r>
            <a:r>
              <a:rPr lang="zh-CN" altLang="en-US" dirty="0" smtClean="0"/>
              <a:t>与医疗质量</a:t>
            </a:r>
            <a:r>
              <a:rPr lang="en-US" altLang="zh-CN" dirty="0" smtClean="0"/>
              <a:t>——</a:t>
            </a:r>
          </a:p>
          <a:p>
            <a:r>
              <a:rPr lang="zh-CN" altLang="en-US" sz="2800" dirty="0" smtClean="0"/>
              <a:t>信息</a:t>
            </a:r>
            <a:endParaRPr lang="en-US" altLang="zh-CN" sz="2800" dirty="0" smtClean="0"/>
          </a:p>
          <a:p>
            <a:r>
              <a:rPr lang="zh-CN" altLang="en-US" sz="2800" dirty="0" smtClean="0"/>
              <a:t>诊断</a:t>
            </a:r>
            <a:endParaRPr lang="en-US" altLang="zh-CN" sz="2800" dirty="0" smtClean="0"/>
          </a:p>
          <a:p>
            <a:r>
              <a:rPr lang="zh-CN" altLang="en-US" sz="2800" dirty="0" smtClean="0"/>
              <a:t>计划</a:t>
            </a:r>
            <a:endParaRPr lang="en-US" altLang="zh-CN" sz="2800" dirty="0" smtClean="0"/>
          </a:p>
          <a:p>
            <a:r>
              <a:rPr lang="zh-CN" altLang="en-US" sz="2800" dirty="0" smtClean="0"/>
              <a:t>预案</a:t>
            </a:r>
            <a:endParaRPr lang="en-US" altLang="zh-CN" sz="2800" dirty="0" smtClean="0"/>
          </a:p>
          <a:p>
            <a:r>
              <a:rPr lang="zh-CN" altLang="en-US" sz="2800" dirty="0" smtClean="0"/>
              <a:t>救治</a:t>
            </a:r>
            <a:endParaRPr lang="en-US" altLang="zh-CN" sz="2800" dirty="0" smtClean="0"/>
          </a:p>
          <a:p>
            <a:r>
              <a:rPr lang="zh-CN" altLang="en-US" sz="2800" dirty="0" smtClean="0"/>
              <a:t>补救</a:t>
            </a:r>
            <a:endParaRPr lang="en-US" altLang="zh-CN" sz="2800" dirty="0" smtClean="0"/>
          </a:p>
        </p:txBody>
      </p:sp>
      <p:pic>
        <p:nvPicPr>
          <p:cNvPr id="6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2801" name="Picture 1" descr="C:\Users\Administrator\Desktop\4a03ce04385dd94081e9cbaf1d04ba0d_a27z1y57604779345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89400" y="3022600"/>
            <a:ext cx="5054600" cy="383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医院核心竞争力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医院在某一领域实现可持续竞争优势的一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</a:t>
            </a:r>
            <a:r>
              <a:rPr lang="zh-CN" altLang="en-US" dirty="0" smtClean="0"/>
              <a:t>系列互补技能和知识的组合；</a:t>
            </a:r>
            <a:endParaRPr lang="en-US" altLang="zh-CN" dirty="0" smtClean="0"/>
          </a:p>
          <a:p>
            <a:r>
              <a:rPr lang="zh-CN" altLang="en-US" dirty="0" smtClean="0"/>
              <a:t>保障医院关键业务达到业内一流水平，是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医院竞争优势主要来源和价值增长的重要保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证。</a:t>
            </a: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5634" name="Picture 2" descr="C:\Users\Administrator\Desktop\709abf3c6547b7d1eb98d0f75ef7a346_cde5c14036404272ae60df48fe451d6d_th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9625" y="4152900"/>
            <a:ext cx="4524375" cy="2705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医院核心竞争力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sz="2800" dirty="0" smtClean="0"/>
              <a:t>历史</a:t>
            </a:r>
            <a:endParaRPr lang="en-US" altLang="zh-CN" sz="2800" dirty="0" smtClean="0"/>
          </a:p>
          <a:p>
            <a:r>
              <a:rPr lang="zh-CN" altLang="en-US" sz="2800" dirty="0" smtClean="0"/>
              <a:t>规模</a:t>
            </a:r>
            <a:endParaRPr lang="en-US" altLang="zh-CN" sz="2800" dirty="0" smtClean="0"/>
          </a:p>
          <a:p>
            <a:r>
              <a:rPr lang="zh-CN" altLang="en-US" sz="2800" dirty="0" smtClean="0"/>
              <a:t>人才</a:t>
            </a:r>
            <a:endParaRPr lang="en-US" altLang="zh-CN" sz="2800" dirty="0" smtClean="0"/>
          </a:p>
          <a:p>
            <a:r>
              <a:rPr lang="zh-CN" altLang="en-US" sz="2800" dirty="0" smtClean="0"/>
              <a:t>领导</a:t>
            </a:r>
            <a:endParaRPr lang="en-US" altLang="zh-CN" sz="2800" dirty="0" smtClean="0"/>
          </a:p>
          <a:p>
            <a:r>
              <a:rPr lang="zh-CN" altLang="en-US" sz="2800" dirty="0" smtClean="0"/>
              <a:t>能力</a:t>
            </a:r>
            <a:endParaRPr lang="en-US" altLang="zh-CN" sz="2800" dirty="0" smtClean="0"/>
          </a:p>
          <a:p>
            <a:r>
              <a:rPr lang="zh-CN" altLang="en-US" sz="2800" dirty="0" smtClean="0"/>
              <a:t>质量</a:t>
            </a:r>
            <a:endParaRPr lang="en-US" altLang="zh-CN" sz="2800" dirty="0" smtClean="0"/>
          </a:p>
          <a:p>
            <a:r>
              <a:rPr lang="zh-CN" altLang="en-US" sz="2800" dirty="0" smtClean="0"/>
              <a:t>文化</a:t>
            </a:r>
            <a:endParaRPr lang="en-US" altLang="zh-CN" sz="2800" dirty="0" smtClean="0"/>
          </a:p>
          <a:p>
            <a:r>
              <a:rPr lang="zh-CN" altLang="en-US" sz="2800" dirty="0" smtClean="0"/>
              <a:t>管理</a:t>
            </a:r>
            <a:endParaRPr lang="en-US" altLang="zh-CN" sz="2800" dirty="0" smtClean="0"/>
          </a:p>
          <a:p>
            <a:r>
              <a:rPr lang="zh-CN" altLang="en-US" sz="2800" dirty="0" smtClean="0"/>
              <a:t>设备</a:t>
            </a:r>
            <a:endParaRPr lang="zh-CN" altLang="en-US" sz="2800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5570" name="Picture 2" descr="C:\Users\Administrator\Desktop\aef3fb199aac933ad0ab535aee17c9d6_01adc9c30f664cc0ae02ea82b9c6d64f_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48264" y="4357694"/>
            <a:ext cx="4095736" cy="25003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医院核心竞争力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altLang="zh-CN" sz="2800" dirty="0" smtClean="0"/>
          </a:p>
          <a:p>
            <a:pPr>
              <a:lnSpc>
                <a:spcPct val="90000"/>
              </a:lnSpc>
            </a:pPr>
            <a:r>
              <a:rPr lang="zh-CN" altLang="en-US" sz="2800" dirty="0" smtClean="0"/>
              <a:t>能力 </a:t>
            </a:r>
            <a:r>
              <a:rPr lang="en-US" altLang="zh-CN" sz="2800" dirty="0" smtClean="0"/>
              <a:t>— </a:t>
            </a:r>
            <a:r>
              <a:rPr lang="zh-CN" altLang="en-US" sz="2800" dirty="0" smtClean="0"/>
              <a:t>提高</a:t>
            </a:r>
            <a:endParaRPr lang="en-US" altLang="zh-CN" sz="2800" dirty="0" smtClean="0"/>
          </a:p>
          <a:p>
            <a:pPr>
              <a:lnSpc>
                <a:spcPct val="90000"/>
              </a:lnSpc>
            </a:pPr>
            <a:endParaRPr lang="en-US" altLang="zh-CN" sz="1000" dirty="0" smtClean="0"/>
          </a:p>
          <a:p>
            <a:pPr>
              <a:lnSpc>
                <a:spcPct val="90000"/>
              </a:lnSpc>
            </a:pPr>
            <a:r>
              <a:rPr lang="zh-CN" altLang="en-US" sz="2800" dirty="0" smtClean="0"/>
              <a:t>质量 </a:t>
            </a:r>
            <a:r>
              <a:rPr lang="en-US" altLang="zh-CN" sz="2800" dirty="0">
                <a:latin typeface="Arial"/>
              </a:rPr>
              <a:t>—</a:t>
            </a:r>
            <a:r>
              <a:rPr lang="en-US" altLang="zh-CN" sz="2800" dirty="0"/>
              <a:t> </a:t>
            </a:r>
            <a:r>
              <a:rPr lang="zh-CN" altLang="en-US" sz="2800" dirty="0" smtClean="0"/>
              <a:t>改进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endParaRPr lang="en-US" altLang="zh-CN" sz="1000" dirty="0" smtClean="0"/>
          </a:p>
          <a:p>
            <a:pPr>
              <a:lnSpc>
                <a:spcPct val="90000"/>
              </a:lnSpc>
            </a:pPr>
            <a:r>
              <a:rPr lang="zh-CN" altLang="en-US" sz="2800" dirty="0" smtClean="0"/>
              <a:t>安全 </a:t>
            </a:r>
            <a:r>
              <a:rPr lang="en-US" altLang="zh-CN" sz="2800" dirty="0">
                <a:latin typeface="Arial"/>
              </a:rPr>
              <a:t>—</a:t>
            </a:r>
            <a:r>
              <a:rPr lang="en-US" altLang="zh-CN" sz="2800" dirty="0"/>
              <a:t> </a:t>
            </a:r>
            <a:r>
              <a:rPr lang="zh-CN" altLang="en-US" sz="2800" dirty="0" smtClean="0"/>
              <a:t>保障</a:t>
            </a:r>
            <a:endParaRPr lang="en-US" altLang="zh-CN" sz="2800" dirty="0" smtClean="0"/>
          </a:p>
          <a:p>
            <a:pPr>
              <a:lnSpc>
                <a:spcPct val="90000"/>
              </a:lnSpc>
            </a:pPr>
            <a:endParaRPr lang="zh-CN" altLang="en-US" sz="1000" dirty="0"/>
          </a:p>
          <a:p>
            <a:pPr>
              <a:lnSpc>
                <a:spcPct val="90000"/>
              </a:lnSpc>
            </a:pPr>
            <a:r>
              <a:rPr lang="zh-CN" altLang="en-US" sz="2800" dirty="0"/>
              <a:t>服务 </a:t>
            </a:r>
            <a:r>
              <a:rPr lang="en-US" altLang="zh-CN" sz="2800" dirty="0">
                <a:latin typeface="Arial"/>
              </a:rPr>
              <a:t>—</a:t>
            </a:r>
            <a:r>
              <a:rPr lang="en-US" altLang="zh-CN" sz="2800" dirty="0"/>
              <a:t> </a:t>
            </a:r>
            <a:r>
              <a:rPr lang="zh-CN" altLang="en-US" sz="2800" dirty="0" smtClean="0"/>
              <a:t>优化</a:t>
            </a:r>
            <a:endParaRPr lang="en-US" altLang="zh-CN" sz="2800" dirty="0" smtClean="0"/>
          </a:p>
          <a:p>
            <a:pPr>
              <a:lnSpc>
                <a:spcPct val="90000"/>
              </a:lnSpc>
            </a:pPr>
            <a:endParaRPr lang="zh-CN" altLang="en-US" sz="1000" dirty="0"/>
          </a:p>
          <a:p>
            <a:pPr>
              <a:lnSpc>
                <a:spcPct val="90000"/>
              </a:lnSpc>
            </a:pPr>
            <a:r>
              <a:rPr lang="zh-CN" altLang="en-US" sz="2800" dirty="0"/>
              <a:t>管理 </a:t>
            </a:r>
            <a:r>
              <a:rPr lang="en-US" altLang="zh-CN" sz="2800" dirty="0">
                <a:latin typeface="Arial"/>
              </a:rPr>
              <a:t>—</a:t>
            </a:r>
            <a:r>
              <a:rPr lang="en-US" altLang="zh-CN" sz="2800" dirty="0"/>
              <a:t> </a:t>
            </a:r>
            <a:r>
              <a:rPr lang="zh-CN" altLang="en-US" sz="2800" dirty="0" smtClean="0"/>
              <a:t>科学</a:t>
            </a:r>
            <a:endParaRPr lang="en-US" altLang="zh-CN" sz="2800" dirty="0" smtClean="0"/>
          </a:p>
          <a:p>
            <a:pPr>
              <a:lnSpc>
                <a:spcPct val="90000"/>
              </a:lnSpc>
            </a:pPr>
            <a:endParaRPr lang="zh-CN" altLang="en-US" sz="1000" dirty="0"/>
          </a:p>
          <a:p>
            <a:pPr>
              <a:lnSpc>
                <a:spcPct val="90000"/>
              </a:lnSpc>
            </a:pPr>
            <a:r>
              <a:rPr lang="zh-CN" altLang="en-US" sz="2800" dirty="0"/>
              <a:t>绩效 </a:t>
            </a:r>
            <a:r>
              <a:rPr lang="en-US" altLang="zh-CN" sz="2800" dirty="0">
                <a:latin typeface="Arial"/>
              </a:rPr>
              <a:t>—</a:t>
            </a:r>
            <a:r>
              <a:rPr lang="en-US" altLang="zh-CN" sz="2800" dirty="0"/>
              <a:t> </a:t>
            </a:r>
            <a:r>
              <a:rPr lang="zh-CN" altLang="en-US" sz="2800" dirty="0" smtClean="0"/>
              <a:t>提升</a:t>
            </a:r>
            <a:endParaRPr lang="en-US" altLang="zh-CN" sz="2800" dirty="0" smtClean="0"/>
          </a:p>
          <a:p>
            <a:pPr>
              <a:lnSpc>
                <a:spcPct val="90000"/>
              </a:lnSpc>
            </a:pPr>
            <a:endParaRPr lang="zh-CN" altLang="en-US" sz="2800" dirty="0"/>
          </a:p>
        </p:txBody>
      </p:sp>
      <p:pic>
        <p:nvPicPr>
          <p:cNvPr id="172036" name="图片 11" descr="延安医院标志 （透明PNG格式）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9551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2" descr="2017年第二期A1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6657" name="Picture 1" descr="C:\Users\Administrator\Desktop\882d8de9b1778f2a3d9f5cf4783ad365_201706211512296580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4573798"/>
            <a:ext cx="3424243" cy="2284202"/>
          </a:xfrm>
          <a:prstGeom prst="rect">
            <a:avLst/>
          </a:prstGeom>
          <a:noFill/>
        </p:spPr>
      </p:pic>
      <p:pic>
        <p:nvPicPr>
          <p:cNvPr id="326658" name="Picture 2" descr="C:\Users\Administrator\Desktop\5050ec1f55572d595f4f87c72e7ea4a0_140127-2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3" y="4572008"/>
            <a:ext cx="2500298" cy="2285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全球医疗服务能力排行榜</a:t>
            </a:r>
            <a:endParaRPr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2531" name="Picture 2" descr="C:\Users\Administrator\Desktop\de69efde39b58cbc8ef0dcf9e7fce9fd_t0101bd27aef96f6639_size=574x34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39788" y="1600200"/>
            <a:ext cx="7464425" cy="5257800"/>
          </a:xfrm>
        </p:spPr>
      </p:pic>
      <p:pic>
        <p:nvPicPr>
          <p:cNvPr id="22532" name="图片 11" descr="延安医院标志 （透明PNG格式）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175" y="15875"/>
            <a:ext cx="1787525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2" descr="2017年第二期A1版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医疗服务能力与质量</a:t>
            </a:r>
            <a:endParaRPr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3555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600200"/>
            <a:ext cx="9144000" cy="5256213"/>
          </a:xfrm>
        </p:spPr>
      </p:pic>
      <p:pic>
        <p:nvPicPr>
          <p:cNvPr id="23557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64475" y="0"/>
            <a:ext cx="12795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2" descr="2017年第二期A1版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医疗服务能力与质量</a:t>
            </a:r>
            <a:endParaRPr sz="4000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4579" name="Picture 2" descr="C:\Users\Administrator\Desktop\89e0d3657c1314631c3753c670b2ce9f_u=1426154719,4178898258&amp;fm=173&amp;app=25&amp;f=JPEG_w=640&amp;h=953&amp;s=109878902045C2FA1233761C030060E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03938" y="2071688"/>
            <a:ext cx="3040062" cy="4786312"/>
          </a:xfrm>
        </p:spPr>
      </p:pic>
      <p:pic>
        <p:nvPicPr>
          <p:cNvPr id="24580" name="Picture 3" descr="C:\Users\Administrator\Desktop\e05030989a1a4f2b7c46cdb1eb06b12b_u=578368723,2649327413&amp;fm=173&amp;app=25&amp;f=JPEG_w=639&amp;h=321&amp;s=EC80ED1B0BD87DC8705DB4C9030080B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71688"/>
            <a:ext cx="6143625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4" descr="C:\Users\Administrator\Desktop\ab4df2c45012f85b20b6c1ba30ce82d8_u=1305750461,2922885379&amp;fm=173&amp;app=25&amp;f=JPEG_w=639&amp;h=349&amp;s=6800FC1303405CEA50C40DCB030070F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00500"/>
            <a:ext cx="61436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" descr="2017年第二期A1版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医疗服务能力与质量</a:t>
            </a:r>
            <a:endParaRPr sz="4000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5603" name="Picture 2" descr="C:\Users\Administrator\Desktop\9c88290a7cfe59f9261b1cac69db75f2_u=3919080501,2267946493&amp;fm=173&amp;app=49&amp;f=JPEG_w=640&amp;h=952&amp;s=C108F411105753DE1A32701C030070E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786313" y="1714500"/>
            <a:ext cx="4357687" cy="5143500"/>
          </a:xfrm>
        </p:spPr>
      </p:pic>
      <p:sp>
        <p:nvSpPr>
          <p:cNvPr id="25604" name="矩形 4"/>
          <p:cNvSpPr>
            <a:spLocks noChangeArrowheads="1"/>
          </p:cNvSpPr>
          <p:nvPr/>
        </p:nvSpPr>
        <p:spPr bwMode="auto">
          <a:xfrm>
            <a:off x="0" y="1714500"/>
            <a:ext cx="4786313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韩国的乳腺癌</a:t>
            </a:r>
            <a:r>
              <a:rPr lang="en-US" altLang="zh-CN"/>
              <a:t>HAQ</a:t>
            </a:r>
            <a:r>
              <a:rPr lang="zh-CN" altLang="en-US"/>
              <a:t>评分为</a:t>
            </a:r>
            <a:r>
              <a:rPr lang="en-US" altLang="zh-CN"/>
              <a:t>96</a:t>
            </a:r>
            <a:r>
              <a:rPr lang="zh-CN" altLang="en-US"/>
              <a:t>分，中国为</a:t>
            </a:r>
            <a:r>
              <a:rPr lang="en-US" altLang="zh-CN"/>
              <a:t>80</a:t>
            </a:r>
            <a:r>
              <a:rPr lang="zh-CN" altLang="en-US"/>
              <a:t>分；</a:t>
            </a:r>
          </a:p>
          <a:p>
            <a:r>
              <a:rPr lang="zh-CN" altLang="en-US"/>
              <a:t>韩国的宫颈癌</a:t>
            </a:r>
            <a:r>
              <a:rPr lang="en-US" altLang="zh-CN"/>
              <a:t>HAQ</a:t>
            </a:r>
            <a:r>
              <a:rPr lang="zh-CN" altLang="en-US"/>
              <a:t>评分为</a:t>
            </a:r>
            <a:r>
              <a:rPr lang="en-US" altLang="zh-CN"/>
              <a:t>91</a:t>
            </a:r>
            <a:r>
              <a:rPr lang="zh-CN" altLang="en-US"/>
              <a:t>分，中国为</a:t>
            </a:r>
            <a:r>
              <a:rPr lang="en-US" altLang="zh-CN"/>
              <a:t>62</a:t>
            </a:r>
            <a:r>
              <a:rPr lang="zh-CN" altLang="en-US"/>
              <a:t>分；</a:t>
            </a:r>
          </a:p>
          <a:p>
            <a:r>
              <a:rPr lang="zh-CN" altLang="en-US"/>
              <a:t>韩国的子宫癌</a:t>
            </a:r>
            <a:r>
              <a:rPr lang="en-US" altLang="zh-CN"/>
              <a:t>HAQ</a:t>
            </a:r>
            <a:r>
              <a:rPr lang="zh-CN" altLang="en-US"/>
              <a:t>评分为</a:t>
            </a:r>
            <a:r>
              <a:rPr lang="en-US" altLang="zh-CN"/>
              <a:t>88</a:t>
            </a:r>
            <a:r>
              <a:rPr lang="zh-CN" altLang="en-US"/>
              <a:t>分，中国为</a:t>
            </a:r>
            <a:r>
              <a:rPr lang="en-US" altLang="zh-CN"/>
              <a:t>66</a:t>
            </a:r>
            <a:r>
              <a:rPr lang="zh-CN" altLang="en-US"/>
              <a:t>分；</a:t>
            </a:r>
          </a:p>
          <a:p>
            <a:r>
              <a:rPr lang="zh-CN" altLang="en-US"/>
              <a:t>韩国的结肠癌</a:t>
            </a:r>
            <a:r>
              <a:rPr lang="en-US" altLang="zh-CN"/>
              <a:t>HAQ</a:t>
            </a:r>
            <a:r>
              <a:rPr lang="zh-CN" altLang="en-US"/>
              <a:t>评分为</a:t>
            </a:r>
            <a:r>
              <a:rPr lang="en-US" altLang="zh-CN"/>
              <a:t>95</a:t>
            </a:r>
            <a:r>
              <a:rPr lang="zh-CN" altLang="en-US"/>
              <a:t>分，中国为</a:t>
            </a:r>
            <a:r>
              <a:rPr lang="en-US" altLang="zh-CN"/>
              <a:t>95</a:t>
            </a:r>
            <a:r>
              <a:rPr lang="zh-CN" altLang="en-US"/>
              <a:t>分；</a:t>
            </a:r>
          </a:p>
          <a:p>
            <a:r>
              <a:rPr lang="zh-CN" altLang="en-US"/>
              <a:t>韩国的睾丸癌</a:t>
            </a:r>
            <a:r>
              <a:rPr lang="en-US" altLang="zh-CN"/>
              <a:t>HAQ</a:t>
            </a:r>
            <a:r>
              <a:rPr lang="zh-CN" altLang="en-US"/>
              <a:t>评分为</a:t>
            </a:r>
            <a:r>
              <a:rPr lang="en-US" altLang="zh-CN"/>
              <a:t>88</a:t>
            </a:r>
            <a:r>
              <a:rPr lang="zh-CN" altLang="en-US"/>
              <a:t>分，中国为</a:t>
            </a:r>
            <a:r>
              <a:rPr lang="en-US" altLang="zh-CN"/>
              <a:t>63</a:t>
            </a:r>
            <a:r>
              <a:rPr lang="zh-CN" altLang="en-US"/>
              <a:t>分；</a:t>
            </a:r>
          </a:p>
        </p:txBody>
      </p:sp>
      <p:pic>
        <p:nvPicPr>
          <p:cNvPr id="25605" name="Picture 3" descr="C:\Users\Administrator\Desktop\a52a9ea7c24818aa97c9d81441733e9a_u=1300601230,3362473143&amp;fm=173&amp;app=49&amp;f=JPEG_w=492&amp;h=285&amp;s=5614118C2A8566C2D82A65DE030010B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43313"/>
            <a:ext cx="4786313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" descr="2017年第二期A1版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28"/>
            <a:ext cx="7776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走进昆明市延安医院</a:t>
            </a:r>
          </a:p>
        </p:txBody>
      </p:sp>
      <p:pic>
        <p:nvPicPr>
          <p:cNvPr id="16387" name="图片 11" descr="001.jpg"/>
          <p:cNvPicPr>
            <a:picLocks noGrp="1" noChangeAspect="1"/>
          </p:cNvPicPr>
          <p:nvPr>
            <p:ph idx="1"/>
          </p:nvPr>
        </p:nvPicPr>
        <p:blipFill>
          <a:blip r:embed="rId2"/>
          <a:srcRect l="3125" t="5208" r="3125" b="6250"/>
          <a:stretch>
            <a:fillRect/>
          </a:stretch>
        </p:blipFill>
        <p:spPr>
          <a:xfrm>
            <a:off x="0" y="1643063"/>
            <a:ext cx="9144000" cy="5214937"/>
          </a:xfrm>
        </p:spPr>
      </p:pic>
      <p:pic>
        <p:nvPicPr>
          <p:cNvPr id="16388" name="图片 11" descr="延安医院标志 （透明PNG格式）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78593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2" descr="2017年第二期A1版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医疗服务能力与质量</a:t>
            </a:r>
            <a:endParaRPr sz="4000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6627" name="Picture 2" descr="C:\Users\Administrator\Desktop\dbf649a639ae172c4fe51c232e8eb4bd_u=258997201,3312502301&amp;fm=173&amp;app=25&amp;f=JPEG_w=640&amp;h=877&amp;s=B800FC16434B40EC18DD59580300C0B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428750"/>
            <a:ext cx="4643438" cy="5429250"/>
          </a:xfrm>
        </p:spPr>
      </p:pic>
      <p:pic>
        <p:nvPicPr>
          <p:cNvPr id="26628" name="Picture 3" descr="C:\Users\Administrator\Desktop\e01f3b0cb565a5b30dd51bebd406becd_u=872479593,1445720926&amp;fm=173&amp;app=25&amp;f=JPEG_w=640&amp;h=846&amp;s=A496EC3211566DCA48D9B1CA0000C0B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428750"/>
            <a:ext cx="4500562" cy="542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2" descr="2017年第二期A1版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医疗服务能力与质量</a:t>
            </a:r>
            <a:endParaRPr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pic>
        <p:nvPicPr>
          <p:cNvPr id="27651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657350"/>
            <a:ext cx="3733800" cy="2524125"/>
          </a:xfrm>
        </p:spPr>
      </p:pic>
      <p:pic>
        <p:nvPicPr>
          <p:cNvPr id="27653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181475"/>
            <a:ext cx="5703888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3800" y="1657350"/>
            <a:ext cx="54102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03888" y="4194175"/>
            <a:ext cx="3440112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直接连接符 7"/>
          <p:cNvCxnSpPr/>
          <p:nvPr/>
        </p:nvCxnSpPr>
        <p:spPr>
          <a:xfrm>
            <a:off x="5703888" y="6561138"/>
            <a:ext cx="3398837" cy="127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657" name="图片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64475" y="0"/>
            <a:ext cx="1279525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2" descr="2017年第二期A1版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886700" cy="73247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dirty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医疗服务能力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>
          <a:xfrm>
            <a:off x="312738" y="1398588"/>
            <a:ext cx="8510587" cy="4992687"/>
          </a:xfrm>
        </p:spPr>
        <p:txBody>
          <a:bodyPr rtlCol="0">
            <a:normAutofit fontScale="97500"/>
          </a:bodyPr>
          <a:lstStyle/>
          <a:p>
            <a:pPr eaLnBrk="1" fontAlgn="auto" hangingPunct="1">
              <a:spcAft>
                <a:spcPts val="0"/>
              </a:spcAft>
              <a:buFont typeface="Wingdings 2" panose="05020102010507070707"/>
              <a:buNone/>
              <a:defRPr/>
            </a:pPr>
            <a:r>
              <a:rPr dirty="0">
                <a:solidFill>
                  <a:schemeClr val="tx1"/>
                </a:solidFill>
              </a:rPr>
              <a:t>医疗服务能力 </a:t>
            </a:r>
            <a:r>
              <a:rPr lang="en-US" altLang="zh-CN" b="0" dirty="0">
                <a:solidFill>
                  <a:schemeClr val="tx1"/>
                </a:solidFill>
              </a:rPr>
              <a:t>—— </a:t>
            </a:r>
            <a:r>
              <a:rPr b="0" dirty="0" smtClean="0">
                <a:solidFill>
                  <a:schemeClr val="tx1"/>
                </a:solidFill>
              </a:rPr>
              <a:t>医院以病人和一定的社会群体为主要服务对象</a:t>
            </a:r>
            <a:r>
              <a:rPr b="0" dirty="0">
                <a:solidFill>
                  <a:schemeClr val="tx1"/>
                </a:solidFill>
              </a:rPr>
              <a:t>，</a:t>
            </a:r>
            <a:r>
              <a:rPr b="0" dirty="0" smtClean="0">
                <a:solidFill>
                  <a:schemeClr val="tx1"/>
                </a:solidFill>
              </a:rPr>
              <a:t>以医疗</a:t>
            </a:r>
            <a:endParaRPr lang="en-US" b="0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anose="05020102010507070707"/>
              <a:buNone/>
              <a:defRPr/>
            </a:pPr>
            <a:r>
              <a:rPr lang="en-US" dirty="0" smtClean="0">
                <a:solidFill>
                  <a:schemeClr val="tx1"/>
                </a:solidFill>
              </a:rPr>
              <a:t>                                    </a:t>
            </a:r>
            <a:r>
              <a:rPr b="0" dirty="0" smtClean="0">
                <a:solidFill>
                  <a:schemeClr val="tx1"/>
                </a:solidFill>
              </a:rPr>
              <a:t>技术</a:t>
            </a:r>
            <a:r>
              <a:rPr b="0" dirty="0">
                <a:solidFill>
                  <a:schemeClr val="tx1"/>
                </a:solidFill>
              </a:rPr>
              <a:t>、设备、诊疗环境、</a:t>
            </a:r>
            <a:r>
              <a:rPr b="0" dirty="0" smtClean="0">
                <a:solidFill>
                  <a:schemeClr val="tx1"/>
                </a:solidFill>
              </a:rPr>
              <a:t>布局流程为基础服务手段</a:t>
            </a:r>
            <a:r>
              <a:rPr b="0" dirty="0">
                <a:solidFill>
                  <a:schemeClr val="tx1"/>
                </a:solidFill>
              </a:rPr>
              <a:t>，</a:t>
            </a:r>
            <a:r>
              <a:rPr b="0" dirty="0" smtClean="0">
                <a:solidFill>
                  <a:schemeClr val="tx1"/>
                </a:solidFill>
              </a:rPr>
              <a:t>能</a:t>
            </a:r>
            <a:endParaRPr lang="en-US" b="0" dirty="0" smtClean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anose="05020102010507070707"/>
              <a:buNone/>
              <a:defRPr/>
            </a:pPr>
            <a:r>
              <a:rPr lang="en-US" dirty="0" smtClean="0">
                <a:solidFill>
                  <a:schemeClr val="tx1"/>
                </a:solidFill>
              </a:rPr>
              <a:t>                                    </a:t>
            </a:r>
            <a:r>
              <a:rPr b="0" dirty="0" smtClean="0">
                <a:solidFill>
                  <a:schemeClr val="tx1"/>
                </a:solidFill>
              </a:rPr>
              <a:t>够提供</a:t>
            </a:r>
            <a:r>
              <a:rPr b="0" dirty="0" smtClean="0">
                <a:solidFill>
                  <a:schemeClr val="tx1"/>
                </a:solidFill>
                <a:sym typeface="+mn-ea"/>
              </a:rPr>
              <a:t>最大程度的</a:t>
            </a:r>
            <a:r>
              <a:rPr b="0" dirty="0" smtClean="0">
                <a:solidFill>
                  <a:schemeClr val="tx1"/>
                </a:solidFill>
              </a:rPr>
              <a:t>实际医疗产出</a:t>
            </a:r>
            <a:r>
              <a:rPr b="0" dirty="0">
                <a:solidFill>
                  <a:schemeClr val="tx1"/>
                </a:solidFill>
              </a:rPr>
              <a:t>、非物质形态照护；</a:t>
            </a:r>
          </a:p>
          <a:p>
            <a:pPr eaLnBrk="1" fontAlgn="auto" hangingPunct="1">
              <a:spcAft>
                <a:spcPts val="0"/>
              </a:spcAft>
              <a:buFont typeface="Wingdings 2" panose="05020102010507070707"/>
              <a:buNone/>
              <a:defRPr/>
            </a:pPr>
            <a:endParaRPr dirty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anose="05020102010507070707"/>
              <a:buNone/>
              <a:defRPr/>
            </a:pPr>
            <a:r>
              <a:rPr dirty="0">
                <a:solidFill>
                  <a:schemeClr val="tx1"/>
                </a:solidFill>
              </a:rPr>
              <a:t>医疗服务能力要素</a:t>
            </a:r>
            <a:r>
              <a:rPr lang="en-US" altLang="zh-CN" dirty="0">
                <a:solidFill>
                  <a:schemeClr val="tx1"/>
                </a:solidFill>
              </a:rPr>
              <a:t>——</a:t>
            </a:r>
          </a:p>
          <a:p>
            <a:pPr eaLnBrk="1" fontAlgn="auto" hangingPunct="1">
              <a:spcAft>
                <a:spcPts val="0"/>
              </a:spcAft>
              <a:buFont typeface="Wingdings 2" panose="05020102010507070707"/>
              <a:buNone/>
              <a:defRPr/>
            </a:pPr>
            <a:r>
              <a:rPr b="0" dirty="0">
                <a:solidFill>
                  <a:srgbClr val="FF0000"/>
                </a:solidFill>
              </a:rPr>
              <a:t>医院资源配置</a:t>
            </a:r>
          </a:p>
          <a:p>
            <a:pPr eaLnBrk="1" fontAlgn="auto" hangingPunct="1">
              <a:spcAft>
                <a:spcPts val="0"/>
              </a:spcAft>
              <a:buFont typeface="Wingdings 2" panose="05020102010507070707"/>
              <a:buNone/>
              <a:defRPr/>
            </a:pPr>
            <a:r>
              <a:rPr b="0" dirty="0">
                <a:solidFill>
                  <a:srgbClr val="FF0000"/>
                </a:solidFill>
              </a:rPr>
              <a:t>医疗技术人员</a:t>
            </a:r>
          </a:p>
          <a:p>
            <a:pPr eaLnBrk="1" fontAlgn="auto" hangingPunct="1">
              <a:spcAft>
                <a:spcPts val="0"/>
              </a:spcAft>
              <a:buFont typeface="Wingdings 2" panose="05020102010507070707"/>
              <a:buNone/>
              <a:defRPr/>
            </a:pPr>
            <a:r>
              <a:rPr b="0" dirty="0">
                <a:solidFill>
                  <a:srgbClr val="FF0000"/>
                </a:solidFill>
              </a:rPr>
              <a:t>工作效率与效果</a:t>
            </a:r>
          </a:p>
          <a:p>
            <a:pPr eaLnBrk="1" fontAlgn="auto" hangingPunct="1">
              <a:spcAft>
                <a:spcPts val="0"/>
              </a:spcAft>
              <a:buFont typeface="Wingdings 2" panose="05020102010507070707"/>
              <a:buNone/>
              <a:defRPr/>
            </a:pPr>
            <a:r>
              <a:rPr b="0" dirty="0">
                <a:solidFill>
                  <a:srgbClr val="FF0000"/>
                </a:solidFill>
              </a:rPr>
              <a:t>医疗诊治能力</a:t>
            </a:r>
          </a:p>
          <a:p>
            <a:pPr eaLnBrk="1" fontAlgn="auto" hangingPunct="1">
              <a:spcAft>
                <a:spcPts val="0"/>
              </a:spcAft>
              <a:buFont typeface="Wingdings 2" panose="05020102010507070707"/>
              <a:buNone/>
              <a:defRPr/>
            </a:pPr>
            <a:r>
              <a:rPr b="0" dirty="0">
                <a:solidFill>
                  <a:srgbClr val="FF0000"/>
                </a:solidFill>
              </a:rPr>
              <a:t>医疗技术水平</a:t>
            </a:r>
          </a:p>
        </p:txBody>
      </p:sp>
      <p:pic>
        <p:nvPicPr>
          <p:cNvPr id="5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5393" name="Picture 1" descr="C:\Users\Administrator\Desktop\c83eda722becb8ae26f080ca4ab85b8f_4487fc9b2ba912030229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19752" y="4508501"/>
            <a:ext cx="3524248" cy="2349499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333" y="372269"/>
            <a:ext cx="7886700" cy="560546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dirty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医疗服务能力要素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85750" y="1214438"/>
            <a:ext cx="8480425" cy="5202237"/>
          </a:xfrm>
        </p:spPr>
        <p:txBody>
          <a:bodyPr rtlCol="0">
            <a:normAutofit fontScale="97500"/>
          </a:bodyPr>
          <a:lstStyle/>
          <a:p>
            <a:pPr eaLnBrk="1" fontAlgn="auto" hangingPunct="1">
              <a:spcAft>
                <a:spcPts val="0"/>
              </a:spcAft>
              <a:buFont typeface="Wingdings 2" panose="05020102010507070707"/>
              <a:buNone/>
              <a:defRPr/>
            </a:pPr>
            <a:r>
              <a:rPr b="0" dirty="0" smtClean="0">
                <a:solidFill>
                  <a:schemeClr val="tx1"/>
                </a:solidFill>
              </a:rPr>
              <a:t>医院与科室基本设置</a:t>
            </a:r>
            <a:endParaRPr b="0" dirty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anose="05020102010507070707"/>
              <a:buNone/>
              <a:defRPr/>
            </a:pPr>
            <a:r>
              <a:rPr b="0" dirty="0" smtClean="0">
                <a:solidFill>
                  <a:schemeClr val="tx1"/>
                </a:solidFill>
              </a:rPr>
              <a:t>运行绩效</a:t>
            </a:r>
            <a:endParaRPr b="0" dirty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anose="05020102010507070707"/>
              <a:buNone/>
              <a:defRPr/>
            </a:pPr>
            <a:r>
              <a:rPr b="0" dirty="0" smtClean="0">
                <a:solidFill>
                  <a:schemeClr val="tx1"/>
                </a:solidFill>
              </a:rPr>
              <a:t>临床专科医疗服务能力</a:t>
            </a:r>
            <a:endParaRPr b="0" dirty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anose="05020102010507070707"/>
              <a:buNone/>
              <a:defRPr/>
            </a:pPr>
            <a:r>
              <a:rPr b="0" dirty="0" smtClean="0">
                <a:solidFill>
                  <a:schemeClr val="tx1"/>
                </a:solidFill>
              </a:rPr>
              <a:t>医技科室医疗服务能力</a:t>
            </a:r>
            <a:endParaRPr b="0" dirty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anose="05020102010507070707"/>
              <a:buNone/>
              <a:defRPr/>
            </a:pPr>
            <a:r>
              <a:rPr lang="zh-CN" altLang="en-US" b="0" dirty="0" smtClean="0">
                <a:solidFill>
                  <a:schemeClr val="tx1"/>
                </a:solidFill>
              </a:rPr>
              <a:t>医疗质量</a:t>
            </a:r>
            <a:endParaRPr b="0" dirty="0">
              <a:solidFill>
                <a:schemeClr val="tx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anose="05020102010507070707"/>
              <a:buNone/>
              <a:defRPr/>
            </a:pPr>
            <a:r>
              <a:rPr lang="zh-CN" altLang="en-US" b="0" dirty="0" smtClean="0">
                <a:solidFill>
                  <a:schemeClr val="tx1"/>
                </a:solidFill>
              </a:rPr>
              <a:t>医疗安全</a:t>
            </a:r>
            <a:endParaRPr b="0" dirty="0">
              <a:solidFill>
                <a:schemeClr val="tx1"/>
              </a:solidFill>
            </a:endParaRPr>
          </a:p>
        </p:txBody>
      </p:sp>
      <p:pic>
        <p:nvPicPr>
          <p:cNvPr id="5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4369" name="Picture 1" descr="C:\Users\Administrator\Desktop\87ee3e5603f1da1775f34c22bb6c54d4_u=3054682041,2278660799&amp;fm=26&amp;gp=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1500" y="3286125"/>
            <a:ext cx="4762500" cy="3571875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基本概念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医疗质量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医疗质量管理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医疗安全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医疗安全管理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能力建设背景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Administrator\Desktop\73108fd3c7dab218720f93324a070f96_201204100191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71612"/>
            <a:ext cx="4500562" cy="2500330"/>
          </a:xfrm>
          <a:prstGeom prst="rect">
            <a:avLst/>
          </a:prstGeom>
          <a:noFill/>
        </p:spPr>
      </p:pic>
      <p:pic>
        <p:nvPicPr>
          <p:cNvPr id="1027" name="Picture 3" descr="C:\Users\Administrator\Desktop\d533587655292591ac93bb0eefdd91a4_u=4169096850,1547902854&amp;fm=214&amp;gp=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71942"/>
            <a:ext cx="4500562" cy="2786058"/>
          </a:xfrm>
          <a:prstGeom prst="rect">
            <a:avLst/>
          </a:prstGeom>
          <a:noFill/>
        </p:spPr>
      </p:pic>
      <p:pic>
        <p:nvPicPr>
          <p:cNvPr id="1028" name="Picture 4" descr="C:\Users\Administrator\Desktop\c1d52d17af27e42066f38ccb5e083fc4_u=2327680951,1512169194&amp;fm=175&amp;s=0B1209CA963125B53224ADB70300C093&amp;w=640&amp;h=436&amp;img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1571612"/>
            <a:ext cx="4643438" cy="2500330"/>
          </a:xfrm>
          <a:prstGeom prst="rect">
            <a:avLst/>
          </a:prstGeom>
          <a:noFill/>
        </p:spPr>
      </p:pic>
      <p:pic>
        <p:nvPicPr>
          <p:cNvPr id="1029" name="Picture 5" descr="C:\Users\Administrator\Desktop\56c925ee313e6031657631388ced2d51_u=898872523,3503828495&amp;fm=175&amp;s=2F1249CB9A513CC43AF08CA0030040C3&amp;w=640&amp;h=414&amp;img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2" y="4071943"/>
            <a:ext cx="4643438" cy="27860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能力建设背景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Administrator\Desktop\7e074cf21a5314e31b35dde8ecc3fd91_Img4191332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71612"/>
            <a:ext cx="4071934" cy="2500330"/>
          </a:xfrm>
          <a:prstGeom prst="rect">
            <a:avLst/>
          </a:prstGeom>
          <a:noFill/>
        </p:spPr>
      </p:pic>
      <p:pic>
        <p:nvPicPr>
          <p:cNvPr id="2051" name="Picture 3" descr="C:\Users\Administrator\Desktop\b5a2c0ec8c600feb287d2f817d2c07b3_t01c5d2609a56a9d203_size=640x37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22725"/>
            <a:ext cx="4071934" cy="2835275"/>
          </a:xfrm>
          <a:prstGeom prst="rect">
            <a:avLst/>
          </a:prstGeom>
          <a:noFill/>
        </p:spPr>
      </p:pic>
      <p:pic>
        <p:nvPicPr>
          <p:cNvPr id="2052" name="Picture 4" descr="C:\Users\Administrator\Desktop\49d3d3c093e23b56faafbb065870c975_W02017021626802427068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1571612"/>
            <a:ext cx="5072066" cy="2719387"/>
          </a:xfrm>
          <a:prstGeom prst="rect">
            <a:avLst/>
          </a:prstGeom>
          <a:noFill/>
        </p:spPr>
      </p:pic>
      <p:pic>
        <p:nvPicPr>
          <p:cNvPr id="2053" name="Picture 5" descr="C:\Users\Administrator\Desktop\54a30ae23b3fa2f231a6b8473c9d8cc3_6a63f6246b600c33184c61c8ac513b0bd9f9a19f_token=fcdc28127d9ba3f0fcfa3111a149fc2c&amp;s=DE6029C7C84B38CE6319B4A103006091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71934" y="4286256"/>
            <a:ext cx="5072066" cy="25717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能力建设背景</a:t>
            </a:r>
            <a:endParaRPr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67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28676" name="图片 3" descr="d508ffee2f36220a57b5b390e9714941_decabf8db7fc4dd69c88847eb80c56ca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00200"/>
            <a:ext cx="501015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图片 4" descr="82603ea7548a2b1651bb99095018016e_bc458e19dfd840f1a029739e405be42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8563" y="1600200"/>
            <a:ext cx="4125912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图片 11" descr="延安医院标志 （透明PNG格式）.png"/>
          <p:cNvPicPr>
            <a:picLocks noGrp="1" noChangeAspect="1"/>
          </p:cNvPicPr>
          <p:nvPr>
            <p:ph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14288"/>
            <a:ext cx="1798638" cy="577850"/>
          </a:xfrm>
        </p:spPr>
      </p:pic>
      <p:pic>
        <p:nvPicPr>
          <p:cNvPr id="7" name="图片 2" descr="2017年第二期A1版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4000" b="1" dirty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建设背景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 panose="05020102010507070707"/>
              <a:buChar char=""/>
              <a:defRPr/>
            </a:pPr>
            <a:r>
              <a:rPr lang="zh-CN" altLang="en-US" b="0" dirty="0"/>
              <a:t>贯彻落实</a:t>
            </a:r>
            <a:r>
              <a:rPr lang="en-US" altLang="zh-CN" b="0" dirty="0"/>
              <a:t>《</a:t>
            </a:r>
            <a:r>
              <a:rPr lang="zh-CN" altLang="en-US" b="0" dirty="0"/>
              <a:t>国务院办公厅关于推进分级诊</a:t>
            </a:r>
            <a:endParaRPr lang="en-US" altLang="zh-CN" b="0" dirty="0"/>
          </a:p>
          <a:p>
            <a:pPr marL="0" indent="0" eaLnBrk="1" fontAlgn="auto" hangingPunct="1">
              <a:spcAft>
                <a:spcPts val="0"/>
              </a:spcAft>
              <a:buFont typeface="Wingdings 2" panose="05020102010507070707"/>
              <a:buNone/>
              <a:defRPr/>
            </a:pPr>
            <a:r>
              <a:rPr lang="en-US" altLang="zh-CN" b="0" dirty="0"/>
              <a:t>   </a:t>
            </a:r>
            <a:r>
              <a:rPr lang="zh-CN" altLang="en-US" b="0" dirty="0"/>
              <a:t>疗制度建设的指导意见</a:t>
            </a:r>
            <a:r>
              <a:rPr lang="en-US" altLang="zh-CN" b="0" dirty="0"/>
              <a:t>》</a:t>
            </a:r>
            <a:r>
              <a:rPr lang="zh-CN" altLang="en-US" b="0" dirty="0"/>
              <a:t>（国办发</a:t>
            </a:r>
            <a:r>
              <a:rPr lang="en-US" altLang="zh-CN" b="0" dirty="0"/>
              <a:t>〔2015〕</a:t>
            </a:r>
          </a:p>
          <a:p>
            <a:pPr marL="0" indent="0" eaLnBrk="1" fontAlgn="auto" hangingPunct="1">
              <a:spcAft>
                <a:spcPts val="0"/>
              </a:spcAft>
              <a:buFont typeface="Wingdings 2" panose="05020102010507070707"/>
              <a:buNone/>
              <a:defRPr/>
            </a:pPr>
            <a:r>
              <a:rPr lang="en-US" altLang="zh-CN" b="0" dirty="0"/>
              <a:t>   70</a:t>
            </a:r>
            <a:r>
              <a:rPr lang="zh-CN" altLang="en-US" b="0" dirty="0"/>
              <a:t>号）精神；</a:t>
            </a:r>
            <a:endParaRPr lang="en-US" altLang="zh-CN" b="0" dirty="0"/>
          </a:p>
          <a:p>
            <a:pPr eaLnBrk="1" fontAlgn="auto" hangingPunct="1">
              <a:spcAft>
                <a:spcPts val="0"/>
              </a:spcAft>
              <a:buFont typeface="Wingdings 2" panose="05020102010507070707"/>
              <a:buChar char=""/>
              <a:defRPr/>
            </a:pPr>
            <a:endParaRPr lang="en-US" altLang="zh-CN" b="0" dirty="0"/>
          </a:p>
          <a:p>
            <a:pPr eaLnBrk="1" fontAlgn="auto" hangingPunct="1">
              <a:spcAft>
                <a:spcPts val="0"/>
              </a:spcAft>
              <a:buFont typeface="Wingdings 2" panose="05020102010507070707"/>
              <a:buChar char=""/>
              <a:defRPr/>
            </a:pPr>
            <a:r>
              <a:rPr lang="zh-CN" altLang="en-US" b="0" dirty="0" smtClean="0"/>
              <a:t>明确各级医院</a:t>
            </a:r>
            <a:r>
              <a:rPr lang="zh-CN" altLang="en-US" b="0" dirty="0"/>
              <a:t>诊疗服务功能定位；</a:t>
            </a:r>
            <a:endParaRPr lang="en-US" altLang="zh-CN" b="0" dirty="0"/>
          </a:p>
          <a:p>
            <a:pPr eaLnBrk="1" fontAlgn="auto" hangingPunct="1">
              <a:spcAft>
                <a:spcPts val="0"/>
              </a:spcAft>
              <a:buFont typeface="Wingdings 2" panose="05020102010507070707"/>
              <a:buChar char=""/>
              <a:defRPr/>
            </a:pPr>
            <a:endParaRPr lang="en-US" altLang="zh-CN" b="0" dirty="0"/>
          </a:p>
          <a:p>
            <a:pPr eaLnBrk="1" fontAlgn="auto" hangingPunct="1">
              <a:spcAft>
                <a:spcPts val="0"/>
              </a:spcAft>
              <a:buFont typeface="Wingdings 2" panose="05020102010507070707"/>
              <a:buChar char=""/>
              <a:defRPr/>
            </a:pPr>
            <a:r>
              <a:rPr lang="zh-CN" altLang="en-US" b="0" dirty="0" smtClean="0"/>
              <a:t>指导医院</a:t>
            </a:r>
            <a:r>
              <a:rPr lang="zh-CN" altLang="en-US" b="0" dirty="0"/>
              <a:t>综合能力建设。</a:t>
            </a:r>
          </a:p>
          <a:p>
            <a:pPr eaLnBrk="1" fontAlgn="auto" hangingPunct="1">
              <a:spcAft>
                <a:spcPts val="0"/>
              </a:spcAft>
              <a:buFont typeface="Wingdings 2" panose="05020102010507070707"/>
              <a:buChar char=""/>
              <a:defRPr/>
            </a:pPr>
            <a:endParaRPr lang="zh-CN" altLang="en-US" dirty="0"/>
          </a:p>
          <a:p>
            <a:pPr eaLnBrk="1" fontAlgn="auto" hangingPunct="1">
              <a:spcAft>
                <a:spcPts val="0"/>
              </a:spcAft>
              <a:buFont typeface="Wingdings 2" panose="05020102010507070707"/>
              <a:buChar char=""/>
              <a:defRPr/>
            </a:pPr>
            <a:endParaRPr lang="zh-CN" altLang="en-US" dirty="0"/>
          </a:p>
        </p:txBody>
      </p:sp>
      <p:pic>
        <p:nvPicPr>
          <p:cNvPr id="29700" name="图片 11" descr="延安医院标志 （透明PNG格式）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" y="44450"/>
            <a:ext cx="17970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2" descr="2017年第二期A1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建设背景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  <a:defRPr/>
            </a:pPr>
            <a:r>
              <a:rPr lang="zh-CN" altLang="en-US" sz="2800" dirty="0" smtClean="0"/>
              <a:t>      国家</a:t>
            </a:r>
            <a:r>
              <a:rPr lang="zh-CN" altLang="en-US" sz="2800" dirty="0" smtClean="0"/>
              <a:t>卫生计生委为进一步完善医疗服务体系，</a:t>
            </a:r>
            <a:r>
              <a:rPr lang="zh-CN" altLang="en-US" sz="2800" dirty="0" smtClean="0"/>
              <a:t>推</a:t>
            </a:r>
            <a:endParaRPr lang="en-US" altLang="zh-CN" sz="2800" dirty="0" smtClean="0"/>
          </a:p>
          <a:p>
            <a:pPr>
              <a:buNone/>
              <a:defRPr/>
            </a:pPr>
            <a:r>
              <a:rPr lang="zh-CN" altLang="en-US" sz="2800" dirty="0" smtClean="0"/>
              <a:t>动构建分级</a:t>
            </a:r>
            <a:r>
              <a:rPr lang="zh-CN" altLang="en-US" sz="2800" dirty="0" smtClean="0"/>
              <a:t>诊疗模式，颁布了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三级综合医院</a:t>
            </a:r>
            <a:r>
              <a:rPr lang="zh-CN" altLang="en-US" sz="2800" dirty="0" smtClean="0"/>
              <a:t>医疗</a:t>
            </a:r>
            <a:endParaRPr lang="en-US" altLang="zh-CN" sz="2800" dirty="0" smtClean="0"/>
          </a:p>
          <a:p>
            <a:pPr>
              <a:buNone/>
              <a:defRPr/>
            </a:pPr>
            <a:r>
              <a:rPr lang="zh-CN" altLang="en-US" sz="2800" dirty="0" smtClean="0"/>
              <a:t>服务</a:t>
            </a:r>
            <a:r>
              <a:rPr lang="zh-CN" altLang="en-US" sz="2800" dirty="0" smtClean="0"/>
              <a:t>能力指南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二级综合医院服务能力标准</a:t>
            </a:r>
            <a:r>
              <a:rPr lang="en-US" altLang="zh-CN" sz="2800" dirty="0" smtClean="0"/>
              <a:t>》</a:t>
            </a:r>
          </a:p>
          <a:p>
            <a:pPr>
              <a:buNone/>
              <a:defRPr/>
            </a:pPr>
            <a:r>
              <a:rPr lang="zh-CN" altLang="en-US" sz="2800" dirty="0" smtClean="0"/>
              <a:t>和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乡镇卫生院</a:t>
            </a:r>
            <a:r>
              <a:rPr lang="en-US" altLang="zh-CN" sz="2800" dirty="0" smtClean="0"/>
              <a:t>/</a:t>
            </a:r>
            <a:r>
              <a:rPr lang="zh-CN" altLang="en-US" sz="2800" dirty="0" smtClean="0"/>
              <a:t>社区</a:t>
            </a:r>
            <a:r>
              <a:rPr lang="zh-CN" altLang="en-US" sz="2800" dirty="0" smtClean="0"/>
              <a:t>卫生服务中心服务能力</a:t>
            </a:r>
            <a:r>
              <a:rPr lang="zh-CN" altLang="en-US" sz="2800" dirty="0" smtClean="0"/>
              <a:t>标准</a:t>
            </a:r>
            <a:endParaRPr lang="en-US" altLang="zh-CN" sz="2800" dirty="0" smtClean="0"/>
          </a:p>
          <a:p>
            <a:pPr>
              <a:buNone/>
              <a:defRPr/>
            </a:pPr>
            <a:r>
              <a:rPr lang="zh-CN" altLang="en-US" sz="2800" dirty="0" smtClean="0"/>
              <a:t>（</a:t>
            </a:r>
            <a:r>
              <a:rPr lang="en-US" sz="2800" dirty="0" smtClean="0"/>
              <a:t>2018</a:t>
            </a:r>
            <a:r>
              <a:rPr lang="zh-CN" altLang="en-US" sz="2800" dirty="0" smtClean="0"/>
              <a:t>年版</a:t>
            </a:r>
            <a:r>
              <a:rPr lang="zh-CN" altLang="en-US" sz="2800" dirty="0" smtClean="0"/>
              <a:t>）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algn="ctr">
              <a:buNone/>
              <a:defRPr/>
            </a:pPr>
            <a:r>
              <a:rPr lang="en-US" altLang="zh-CN" sz="2800" dirty="0" smtClean="0"/>
              <a:t> </a:t>
            </a:r>
            <a:r>
              <a:rPr lang="en-US" altLang="zh-CN" sz="2800" dirty="0" smtClean="0"/>
              <a:t>   </a:t>
            </a:r>
          </a:p>
          <a:p>
            <a:pPr algn="ctr">
              <a:buNone/>
              <a:defRPr/>
            </a:pPr>
            <a:r>
              <a:rPr lang="zh-CN" altLang="en-US" sz="2800" dirty="0" smtClean="0"/>
              <a:t>意义 </a:t>
            </a:r>
            <a:r>
              <a:rPr lang="en-US" altLang="zh-CN" sz="2800" dirty="0" smtClean="0"/>
              <a:t>—— </a:t>
            </a:r>
            <a:r>
              <a:rPr lang="zh-CN" altLang="en-US" sz="2800" dirty="0" smtClean="0"/>
              <a:t>提升服务能力</a:t>
            </a:r>
            <a:endParaRPr lang="zh-CN" altLang="en-US" sz="2800" dirty="0" smtClean="0"/>
          </a:p>
          <a:p>
            <a:pPr>
              <a:buNone/>
              <a:defRPr/>
            </a:pP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D74D08-A2F2-48EB-A8EF-F6756B2ECF34}" type="slidenum">
              <a:rPr lang="en-US" altLang="zh-CN" smtClean="0">
                <a:solidFill>
                  <a:srgbClr val="898989"/>
                </a:solidFill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CN" dirty="0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7411" name="Rectangle 3"/>
          <p:cNvSpPr>
            <a:spLocks noGrp="1"/>
          </p:cNvSpPr>
          <p:nvPr>
            <p:ph idx="1"/>
          </p:nvPr>
        </p:nvSpPr>
        <p:spPr>
          <a:xfrm>
            <a:off x="2111375" y="142875"/>
            <a:ext cx="7032625" cy="4525963"/>
          </a:xfrm>
        </p:spPr>
        <p:txBody>
          <a:bodyPr/>
          <a:lstStyle/>
          <a:p>
            <a:pPr eaLnBrk="1" hangingPunct="1">
              <a:lnSpc>
                <a:spcPts val="3400"/>
              </a:lnSpc>
              <a:buFont typeface="Wingdings 2" pitchFamily="18" charset="2"/>
              <a:buNone/>
            </a:pPr>
            <a:r>
              <a:rPr lang="en-US" altLang="zh-CN" sz="2400" smtClean="0"/>
              <a:t>          </a:t>
            </a:r>
            <a:r>
              <a:rPr lang="en-US" altLang="zh-CN" sz="2000" smtClean="0">
                <a:latin typeface="黑体" pitchFamily="49" charset="-122"/>
                <a:ea typeface="黑体" pitchFamily="49" charset="-122"/>
              </a:rPr>
              <a:t>1949</a:t>
            </a:r>
            <a:r>
              <a:rPr lang="zh-CN" altLang="en-US" sz="2000" smtClean="0">
                <a:latin typeface="黑体" pitchFamily="49" charset="-122"/>
                <a:ea typeface="黑体" pitchFamily="49" charset="-122"/>
              </a:rPr>
              <a:t>年，医院在上海成立，是当时一所较大的干部保健医院，名为“华东军政委员会保健医院”，后更名为“上海市第一公费医疗医院”，在周恩来总理建议下与上海华东医院合并，名为“上海市延安医院”。</a:t>
            </a:r>
          </a:p>
          <a:p>
            <a:pPr eaLnBrk="1" hangingPunct="1">
              <a:lnSpc>
                <a:spcPts val="3400"/>
              </a:lnSpc>
              <a:buFont typeface="Wingdings 2" pitchFamily="18" charset="2"/>
              <a:buNone/>
            </a:pPr>
            <a:r>
              <a:rPr lang="zh-CN" altLang="en-US" sz="200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sz="2000" smtClean="0">
                <a:latin typeface="黑体" pitchFamily="49" charset="-122"/>
                <a:ea typeface="黑体" pitchFamily="49" charset="-122"/>
              </a:rPr>
              <a:t>1970</a:t>
            </a:r>
            <a:r>
              <a:rPr lang="zh-CN" altLang="en-US" sz="2000" smtClean="0">
                <a:latin typeface="黑体" pitchFamily="49" charset="-122"/>
                <a:ea typeface="黑体" pitchFamily="49" charset="-122"/>
              </a:rPr>
              <a:t>年，支援边疆建设，延安医院整体搬迁昆明，成立昆明市延安医院。</a:t>
            </a:r>
          </a:p>
        </p:txBody>
      </p:sp>
      <p:pic>
        <p:nvPicPr>
          <p:cNvPr id="17412" name="Picture 4" descr="0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3643313"/>
            <a:ext cx="367188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 descr="01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643313"/>
            <a:ext cx="38163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285750" y="6215063"/>
            <a:ext cx="36718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华东军政委员会保健医院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4214813" y="6073775"/>
            <a:ext cx="4929187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上海市延安医院住院大楼</a:t>
            </a:r>
          </a:p>
          <a:p>
            <a:pPr algn="ctr">
              <a:spcBef>
                <a:spcPct val="50000"/>
              </a:spcBef>
            </a:pPr>
            <a:r>
              <a:rPr lang="zh-CN" altLang="en-US">
                <a:latin typeface="黑体" pitchFamily="49" charset="-122"/>
                <a:ea typeface="黑体" pitchFamily="49" charset="-122"/>
              </a:rPr>
              <a:t>（建筑设计与设施曾被誉为远东最好的医院）</a:t>
            </a:r>
          </a:p>
        </p:txBody>
      </p:sp>
      <p:pic>
        <p:nvPicPr>
          <p:cNvPr id="11" name="Picture 2" descr="c:\DOCUME~1\ADMINI~1\APPLIC~1\360se6\USERDA~1\Temp\T012C1~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42852"/>
            <a:ext cx="2500330" cy="3300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服务能力标准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14882"/>
          </a:xfrm>
        </p:spPr>
        <p:txBody>
          <a:bodyPr/>
          <a:lstStyle/>
          <a:p>
            <a:pPr>
              <a:buNone/>
            </a:pPr>
            <a:endParaRPr lang="en-US" altLang="zh-CN" b="1" dirty="0" smtClean="0"/>
          </a:p>
          <a:p>
            <a:r>
              <a:rPr lang="zh-CN" altLang="en-US" b="1" dirty="0" smtClean="0"/>
              <a:t>社区卫生服务中心服务能力标准（</a:t>
            </a:r>
            <a:r>
              <a:rPr lang="en-US" sz="2800" b="1" dirty="0" smtClean="0"/>
              <a:t>2018</a:t>
            </a:r>
            <a:r>
              <a:rPr lang="zh-CN" altLang="en-US" sz="2800" b="1" dirty="0" smtClean="0"/>
              <a:t>年版）</a:t>
            </a:r>
            <a:endParaRPr lang="zh-CN" altLang="en-US" sz="2800" dirty="0" smtClean="0"/>
          </a:p>
          <a:p>
            <a:r>
              <a:rPr lang="zh-CN" altLang="en-US" sz="2800" dirty="0" smtClean="0"/>
              <a:t>四章</a:t>
            </a:r>
            <a:r>
              <a:rPr lang="en-US" sz="2800" dirty="0" smtClean="0"/>
              <a:t>90</a:t>
            </a:r>
            <a:r>
              <a:rPr lang="zh-CN" altLang="en-US" sz="2800" dirty="0" smtClean="0"/>
              <a:t>条，社区卫生服务中心自我评价与改进，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对社区卫生服务中心实地评价的依据</a:t>
            </a:r>
            <a:endParaRPr lang="en-US" altLang="zh-CN" sz="2800" b="1" dirty="0" smtClean="0"/>
          </a:p>
          <a:p>
            <a:endParaRPr lang="en-US" altLang="zh-CN" b="1" dirty="0" smtClean="0"/>
          </a:p>
          <a:p>
            <a:r>
              <a:rPr lang="zh-CN" altLang="en-US" b="1" dirty="0" smtClean="0"/>
              <a:t>乡镇卫生院服务能力标准</a:t>
            </a:r>
            <a:r>
              <a:rPr lang="zh-CN" altLang="en-US" sz="2800" b="1" dirty="0" smtClean="0"/>
              <a:t>（</a:t>
            </a:r>
            <a:r>
              <a:rPr lang="en-US" sz="2800" b="1" dirty="0" smtClean="0"/>
              <a:t>2018</a:t>
            </a:r>
            <a:r>
              <a:rPr lang="zh-CN" altLang="en-US" sz="2800" b="1" dirty="0" smtClean="0"/>
              <a:t>年版）</a:t>
            </a:r>
            <a:endParaRPr lang="en-US" altLang="zh-CN" sz="2800" b="1" dirty="0" smtClean="0"/>
          </a:p>
          <a:p>
            <a:r>
              <a:rPr lang="zh-CN" altLang="en-US" sz="2800" dirty="0" smtClean="0"/>
              <a:t>四章</a:t>
            </a:r>
            <a:r>
              <a:rPr lang="en-US" sz="2800" dirty="0" smtClean="0"/>
              <a:t>100</a:t>
            </a:r>
            <a:r>
              <a:rPr lang="zh-CN" altLang="en-US" sz="2800" dirty="0" smtClean="0"/>
              <a:t>条，乡镇卫生院自我评价与改进，对乡镇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卫生院实地评价的依据</a:t>
            </a:r>
          </a:p>
          <a:p>
            <a:endParaRPr lang="zh-CN" altLang="en-US" sz="2800" dirty="0" smtClean="0"/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乡镇卫生院服务中心服务能力标准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z="2800" dirty="0" smtClean="0"/>
              <a:t>第一章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功能任务和资源配置  </a:t>
            </a:r>
            <a:r>
              <a:rPr lang="en-US" altLang="zh-CN" sz="2800" dirty="0" smtClean="0"/>
              <a:t>12</a:t>
            </a:r>
            <a:r>
              <a:rPr lang="zh-CN" altLang="en-US" sz="2800" dirty="0" smtClean="0"/>
              <a:t>条</a:t>
            </a:r>
          </a:p>
          <a:p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第二章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基本医疗和公共卫生服务  </a:t>
            </a:r>
            <a:r>
              <a:rPr lang="en-US" altLang="zh-CN" sz="2800" dirty="0" smtClean="0"/>
              <a:t>29</a:t>
            </a:r>
            <a:r>
              <a:rPr lang="zh-CN" altLang="en-US" sz="2800" dirty="0" smtClean="0"/>
              <a:t>条 </a:t>
            </a:r>
            <a:r>
              <a:rPr lang="zh-CN" altLang="en-US" sz="2000" dirty="0" smtClean="0"/>
              <a:t>推荐条款</a:t>
            </a:r>
            <a:r>
              <a:rPr lang="zh-CN" altLang="en-US" sz="2000" dirty="0" smtClean="0">
                <a:solidFill>
                  <a:srgbClr val="FF0000"/>
                </a:solidFill>
              </a:rPr>
              <a:t>★</a:t>
            </a:r>
            <a:r>
              <a:rPr lang="en-US" altLang="zh-CN" sz="2000" dirty="0" smtClean="0"/>
              <a:t>5</a:t>
            </a:r>
            <a:r>
              <a:rPr lang="zh-CN" altLang="en-US" sz="2000" dirty="0" smtClean="0"/>
              <a:t>条</a:t>
            </a:r>
          </a:p>
          <a:p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第三章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业务管理  </a:t>
            </a:r>
            <a:r>
              <a:rPr lang="en-US" altLang="zh-CN" sz="2800" dirty="0" smtClean="0"/>
              <a:t>36</a:t>
            </a:r>
            <a:r>
              <a:rPr lang="zh-CN" altLang="en-US" sz="2800" dirty="0" smtClean="0"/>
              <a:t>条 </a:t>
            </a:r>
            <a:r>
              <a:rPr lang="zh-CN" altLang="en-US" sz="2000" dirty="0" smtClean="0"/>
              <a:t>推荐条款</a:t>
            </a:r>
            <a:r>
              <a:rPr lang="zh-CN" altLang="en-US" sz="2000" dirty="0" smtClean="0">
                <a:solidFill>
                  <a:srgbClr val="FF0000"/>
                </a:solidFill>
              </a:rPr>
              <a:t>★</a:t>
            </a:r>
            <a:r>
              <a:rPr lang="en-US" altLang="zh-CN" sz="2000" dirty="0" smtClean="0"/>
              <a:t>7</a:t>
            </a:r>
            <a:r>
              <a:rPr lang="zh-CN" altLang="en-US" sz="2000" dirty="0" smtClean="0"/>
              <a:t>条</a:t>
            </a:r>
          </a:p>
          <a:p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第四章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综合管理  </a:t>
            </a:r>
            <a:r>
              <a:rPr lang="en-US" altLang="zh-CN" sz="2800" dirty="0" smtClean="0"/>
              <a:t>11</a:t>
            </a:r>
            <a:r>
              <a:rPr lang="zh-CN" altLang="en-US" sz="2800" dirty="0" smtClean="0"/>
              <a:t>条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社区卫生服务中心服务能力标准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r>
              <a:rPr lang="zh-CN" altLang="en-US" sz="2800" dirty="0" smtClean="0"/>
              <a:t>第一章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功能任务和资源配置  </a:t>
            </a:r>
            <a:r>
              <a:rPr lang="en-US" altLang="zh-CN" sz="2800" dirty="0" smtClean="0"/>
              <a:t>10</a:t>
            </a:r>
            <a:r>
              <a:rPr lang="zh-CN" altLang="en-US" sz="2800" dirty="0" smtClean="0"/>
              <a:t>条</a:t>
            </a:r>
            <a:r>
              <a:rPr lang="zh-CN" altLang="en-US" sz="2000" dirty="0" smtClean="0"/>
              <a:t>推荐条款</a:t>
            </a:r>
            <a:r>
              <a:rPr lang="zh-CN" altLang="en-US" sz="2000" dirty="0" smtClean="0">
                <a:solidFill>
                  <a:srgbClr val="FF0000"/>
                </a:solidFill>
              </a:rPr>
              <a:t>★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条</a:t>
            </a:r>
          </a:p>
          <a:p>
            <a:endParaRPr lang="en-US" altLang="zh-CN" sz="2800" dirty="0" smtClean="0"/>
          </a:p>
          <a:p>
            <a:r>
              <a:rPr lang="zh-CN" altLang="en-US" sz="2800" dirty="0" smtClean="0"/>
              <a:t>第二章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基本医疗和公共卫生服务  </a:t>
            </a:r>
            <a:r>
              <a:rPr lang="en-US" altLang="zh-CN" sz="2800" dirty="0" smtClean="0"/>
              <a:t>26</a:t>
            </a:r>
            <a:r>
              <a:rPr lang="zh-CN" altLang="en-US" sz="2800" dirty="0" smtClean="0"/>
              <a:t>条</a:t>
            </a:r>
            <a:r>
              <a:rPr lang="zh-CN" altLang="en-US" sz="2000" dirty="0" smtClean="0"/>
              <a:t>推荐条款</a:t>
            </a:r>
            <a:r>
              <a:rPr lang="zh-CN" altLang="en-US" sz="2000" dirty="0" smtClean="0">
                <a:solidFill>
                  <a:srgbClr val="FF0000"/>
                </a:solidFill>
              </a:rPr>
              <a:t>★</a:t>
            </a:r>
            <a:r>
              <a:rPr lang="en-US" altLang="zh-CN" sz="2000" dirty="0" smtClean="0"/>
              <a:t>5</a:t>
            </a:r>
            <a:r>
              <a:rPr lang="zh-CN" altLang="en-US" sz="2000" dirty="0" smtClean="0"/>
              <a:t>条</a:t>
            </a:r>
          </a:p>
          <a:p>
            <a:endParaRPr lang="en-US" altLang="zh-CN" sz="2800" dirty="0" smtClean="0"/>
          </a:p>
          <a:p>
            <a:r>
              <a:rPr lang="zh-CN" altLang="en-US" sz="2800" dirty="0" smtClean="0"/>
              <a:t>第三章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业务管理  </a:t>
            </a:r>
            <a:r>
              <a:rPr lang="en-US" altLang="zh-CN" sz="2800" dirty="0" smtClean="0"/>
              <a:t>32</a:t>
            </a:r>
            <a:r>
              <a:rPr lang="zh-CN" altLang="en-US" sz="2800" dirty="0" smtClean="0"/>
              <a:t>条</a:t>
            </a:r>
            <a:r>
              <a:rPr lang="zh-CN" altLang="en-US" sz="2000" dirty="0" smtClean="0"/>
              <a:t>推荐条款</a:t>
            </a:r>
            <a:r>
              <a:rPr lang="zh-CN" altLang="en-US" sz="2000" dirty="0" smtClean="0">
                <a:solidFill>
                  <a:srgbClr val="FF0000"/>
                </a:solidFill>
              </a:rPr>
              <a:t>★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条</a:t>
            </a:r>
          </a:p>
          <a:p>
            <a:endParaRPr lang="en-US" altLang="zh-CN" sz="2800" dirty="0" smtClean="0"/>
          </a:p>
          <a:p>
            <a:r>
              <a:rPr lang="zh-CN" altLang="en-US" sz="2800" dirty="0" smtClean="0"/>
              <a:t>第四章</a:t>
            </a:r>
            <a:r>
              <a:rPr lang="en-US" sz="2800" dirty="0" smtClean="0"/>
              <a:t>  </a:t>
            </a:r>
            <a:r>
              <a:rPr lang="zh-CN" altLang="en-US" sz="2800" dirty="0" smtClean="0"/>
              <a:t>综合管理  </a:t>
            </a:r>
            <a:r>
              <a:rPr lang="en-US" altLang="zh-CN" sz="2800" dirty="0" smtClean="0"/>
              <a:t>12</a:t>
            </a:r>
            <a:r>
              <a:rPr lang="zh-CN" altLang="en-US" sz="2800" dirty="0" smtClean="0"/>
              <a:t>条</a:t>
            </a:r>
            <a:r>
              <a:rPr lang="zh-CN" altLang="en-US" sz="2000" dirty="0" smtClean="0"/>
              <a:t>推荐条款</a:t>
            </a:r>
            <a:r>
              <a:rPr lang="zh-CN" altLang="en-US" sz="2000" dirty="0" smtClean="0">
                <a:solidFill>
                  <a:srgbClr val="FF0000"/>
                </a:solidFill>
              </a:rPr>
              <a:t>★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条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能力结果表达方式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</a:t>
            </a:r>
            <a:r>
              <a:rPr lang="zh-CN" altLang="en-US" dirty="0" smtClean="0"/>
              <a:t>档 </a:t>
            </a:r>
            <a:r>
              <a:rPr lang="en-US" altLang="zh-CN" dirty="0" smtClean="0"/>
              <a:t>—— </a:t>
            </a:r>
            <a:r>
              <a:rPr lang="zh-CN" altLang="en-US" dirty="0" smtClean="0"/>
              <a:t>优秀</a:t>
            </a:r>
          </a:p>
          <a:p>
            <a:endParaRPr lang="en-US" dirty="0" smtClean="0"/>
          </a:p>
          <a:p>
            <a:r>
              <a:rPr lang="en-US" dirty="0" smtClean="0"/>
              <a:t>B</a:t>
            </a:r>
            <a:r>
              <a:rPr lang="zh-CN" altLang="en-US" dirty="0" smtClean="0"/>
              <a:t>档 </a:t>
            </a:r>
            <a:r>
              <a:rPr lang="en-US" altLang="zh-CN" dirty="0" smtClean="0"/>
              <a:t>—— </a:t>
            </a:r>
            <a:r>
              <a:rPr lang="zh-CN" altLang="en-US" dirty="0" smtClean="0"/>
              <a:t>良好</a:t>
            </a:r>
          </a:p>
          <a:p>
            <a:endParaRPr lang="en-US" dirty="0" smtClean="0"/>
          </a:p>
          <a:p>
            <a:r>
              <a:rPr lang="en-US" dirty="0" smtClean="0"/>
              <a:t>C</a:t>
            </a:r>
            <a:r>
              <a:rPr lang="zh-CN" altLang="en-US" dirty="0" smtClean="0"/>
              <a:t>档 </a:t>
            </a:r>
            <a:r>
              <a:rPr lang="en-US" altLang="zh-CN" dirty="0" smtClean="0"/>
              <a:t>—— </a:t>
            </a:r>
            <a:r>
              <a:rPr lang="zh-CN" altLang="en-US" dirty="0" smtClean="0"/>
              <a:t>合格</a:t>
            </a:r>
          </a:p>
          <a:p>
            <a:endParaRPr lang="en-US" dirty="0" smtClean="0"/>
          </a:p>
          <a:p>
            <a:r>
              <a:rPr lang="en-US" dirty="0" smtClean="0"/>
              <a:t>D</a:t>
            </a:r>
            <a:r>
              <a:rPr lang="zh-CN" altLang="en-US" dirty="0" smtClean="0"/>
              <a:t>档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不合格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能力结果表达方式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800" dirty="0" smtClean="0"/>
          </a:p>
          <a:p>
            <a:r>
              <a:rPr lang="en-US" sz="2800" dirty="0" smtClean="0"/>
              <a:t>A</a:t>
            </a:r>
            <a:r>
              <a:rPr lang="zh-CN" altLang="en-US" sz="2800" dirty="0" smtClean="0"/>
              <a:t>：优秀，有持续改进或成效良好</a:t>
            </a:r>
          </a:p>
          <a:p>
            <a:endParaRPr lang="en-US" dirty="0" smtClean="0"/>
          </a:p>
          <a:p>
            <a:r>
              <a:rPr lang="en-US" sz="2800" dirty="0" smtClean="0"/>
              <a:t>B</a:t>
            </a:r>
            <a:r>
              <a:rPr lang="zh-CN" altLang="en-US" sz="2800" dirty="0" smtClean="0"/>
              <a:t>档 </a:t>
            </a:r>
            <a:r>
              <a:rPr lang="en-US" altLang="zh-CN" sz="2800" dirty="0" smtClean="0"/>
              <a:t>—— </a:t>
            </a:r>
            <a:r>
              <a:rPr lang="zh-CN" altLang="en-US" sz="2800" dirty="0" smtClean="0"/>
              <a:t>良好，有监管有结果</a:t>
            </a:r>
          </a:p>
          <a:p>
            <a:endParaRPr lang="en-US" sz="2800" dirty="0" smtClean="0"/>
          </a:p>
          <a:p>
            <a:r>
              <a:rPr lang="en-US" sz="2800" dirty="0" smtClean="0"/>
              <a:t>C</a:t>
            </a:r>
            <a:r>
              <a:rPr lang="zh-CN" altLang="en-US" sz="2800" dirty="0" smtClean="0"/>
              <a:t>档 </a:t>
            </a:r>
            <a:r>
              <a:rPr lang="en-US" altLang="zh-CN" sz="2800" dirty="0" smtClean="0"/>
              <a:t>—— </a:t>
            </a:r>
            <a:r>
              <a:rPr lang="zh-CN" altLang="en-US" sz="2800" dirty="0" smtClean="0"/>
              <a:t>合格，有制度能有效执行</a:t>
            </a:r>
          </a:p>
          <a:p>
            <a:endParaRPr lang="en-US" sz="2800" dirty="0" smtClean="0"/>
          </a:p>
          <a:p>
            <a:r>
              <a:rPr lang="en-US" sz="2800" dirty="0" smtClean="0"/>
              <a:t>D</a:t>
            </a:r>
            <a:r>
              <a:rPr lang="zh-CN" altLang="en-US" sz="2800" dirty="0" smtClean="0"/>
              <a:t>档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不合格，仅有制度或规章，未执行</a:t>
            </a:r>
            <a:endParaRPr lang="zh-CN" altLang="en-US" sz="2800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乡镇卫生院能力结果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b="1" dirty="0" smtClean="0"/>
              <a:t>基本条款（</a:t>
            </a:r>
            <a:r>
              <a:rPr lang="en-US" sz="2800" b="1" dirty="0" smtClean="0"/>
              <a:t>88</a:t>
            </a:r>
            <a:r>
              <a:rPr lang="zh-CN" altLang="en-US" sz="2800" b="1" dirty="0" smtClean="0"/>
              <a:t>条）</a:t>
            </a:r>
            <a:endParaRPr lang="en-US" altLang="zh-CN" sz="2800" b="1" dirty="0" smtClean="0"/>
          </a:p>
          <a:p>
            <a:r>
              <a:rPr lang="en-US" altLang="zh-CN" sz="2400" dirty="0" smtClean="0"/>
              <a:t>C</a:t>
            </a:r>
            <a:r>
              <a:rPr lang="zh-CN" altLang="en-US" sz="2400" dirty="0" smtClean="0"/>
              <a:t>：</a:t>
            </a:r>
            <a:r>
              <a:rPr lang="en-US" altLang="zh-CN" sz="2400" dirty="0" smtClean="0"/>
              <a:t>100% — </a:t>
            </a:r>
            <a:r>
              <a:rPr lang="en-US" sz="2400" dirty="0" smtClean="0"/>
              <a:t>≥95%</a:t>
            </a:r>
            <a:endParaRPr lang="en-US" altLang="zh-CN" sz="2400" dirty="0" smtClean="0"/>
          </a:p>
          <a:p>
            <a:r>
              <a:rPr lang="en-US" altLang="zh-CN" sz="2400" dirty="0" smtClean="0"/>
              <a:t>B</a:t>
            </a:r>
            <a:r>
              <a:rPr lang="zh-CN" altLang="en-US" sz="2400" dirty="0" smtClean="0"/>
              <a:t>：</a:t>
            </a:r>
            <a:r>
              <a:rPr lang="en-US" sz="2400" dirty="0" smtClean="0"/>
              <a:t>≥60% </a:t>
            </a:r>
            <a:r>
              <a:rPr lang="en-US" altLang="zh-CN" sz="2400" dirty="0" smtClean="0"/>
              <a:t>— </a:t>
            </a:r>
            <a:r>
              <a:rPr lang="en-US" sz="2400" dirty="0" smtClean="0"/>
              <a:t>≥50%</a:t>
            </a:r>
            <a:endParaRPr lang="en-US" altLang="zh-CN" sz="2400" dirty="0" smtClean="0"/>
          </a:p>
          <a:p>
            <a:r>
              <a:rPr lang="en-US" altLang="zh-CN" sz="2400" dirty="0" smtClean="0"/>
              <a:t>A</a:t>
            </a:r>
            <a:r>
              <a:rPr lang="zh-CN" altLang="en-US" sz="2400" dirty="0" smtClean="0"/>
              <a:t>：</a:t>
            </a:r>
            <a:r>
              <a:rPr lang="en-US" sz="2400" dirty="0" smtClean="0"/>
              <a:t>≥30% </a:t>
            </a:r>
            <a:r>
              <a:rPr lang="en-US" altLang="zh-CN" sz="2400" dirty="0" smtClean="0"/>
              <a:t>— </a:t>
            </a:r>
            <a:r>
              <a:rPr lang="en-US" sz="2400" dirty="0" smtClean="0"/>
              <a:t>≥20%</a:t>
            </a:r>
            <a:endParaRPr lang="en-US" altLang="zh-CN" sz="2400" dirty="0" smtClean="0"/>
          </a:p>
          <a:p>
            <a:endParaRPr lang="en-US" altLang="zh-CN" sz="2800" b="1" dirty="0" smtClean="0"/>
          </a:p>
          <a:p>
            <a:r>
              <a:rPr lang="zh-CN" altLang="en-US" sz="2800" b="1" dirty="0" smtClean="0"/>
              <a:t>推荐条款（</a:t>
            </a:r>
            <a:r>
              <a:rPr lang="en-US" sz="2800" b="1" dirty="0" smtClean="0"/>
              <a:t>12</a:t>
            </a:r>
            <a:r>
              <a:rPr lang="zh-CN" altLang="en-US" sz="2800" b="1" dirty="0" smtClean="0"/>
              <a:t>条）</a:t>
            </a:r>
            <a:endParaRPr lang="en-US" altLang="zh-CN" sz="2800" b="1" dirty="0" smtClean="0"/>
          </a:p>
          <a:p>
            <a:r>
              <a:rPr lang="en-US" altLang="zh-CN" sz="2400" dirty="0" smtClean="0"/>
              <a:t>C</a:t>
            </a:r>
            <a:r>
              <a:rPr lang="zh-CN" altLang="en-US" sz="2400" dirty="0" smtClean="0"/>
              <a:t>：</a:t>
            </a:r>
            <a:r>
              <a:rPr lang="en-US" sz="2400" dirty="0" smtClean="0"/>
              <a:t>≥90%</a:t>
            </a:r>
            <a:endParaRPr lang="en-US" altLang="zh-CN" sz="2400" dirty="0" smtClean="0"/>
          </a:p>
          <a:p>
            <a:r>
              <a:rPr lang="en-US" altLang="zh-CN" sz="2400" dirty="0" smtClean="0"/>
              <a:t>B</a:t>
            </a:r>
            <a:r>
              <a:rPr lang="zh-CN" altLang="en-US" sz="2400" dirty="0" smtClean="0"/>
              <a:t>：</a:t>
            </a:r>
            <a:r>
              <a:rPr lang="en-US" sz="2400" dirty="0" smtClean="0"/>
              <a:t>≥60%</a:t>
            </a:r>
            <a:endParaRPr lang="en-US" altLang="zh-CN" sz="2400" dirty="0" smtClean="0"/>
          </a:p>
          <a:p>
            <a:r>
              <a:rPr lang="en-US" altLang="zh-CN" sz="2400" dirty="0" smtClean="0"/>
              <a:t>A</a:t>
            </a:r>
            <a:r>
              <a:rPr lang="zh-CN" altLang="en-US" sz="2400" dirty="0" smtClean="0"/>
              <a:t>：</a:t>
            </a:r>
            <a:r>
              <a:rPr lang="en-US" sz="2400" dirty="0" smtClean="0"/>
              <a:t>≥30%</a:t>
            </a:r>
            <a:endParaRPr lang="en-US" altLang="zh-CN" sz="2400" dirty="0" smtClean="0"/>
          </a:p>
          <a:p>
            <a:endParaRPr lang="zh-CN" altLang="en-US" sz="2800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社区卫生服务中心能力结果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000660"/>
          </a:xfrm>
        </p:spPr>
        <p:txBody>
          <a:bodyPr>
            <a:normAutofit/>
          </a:bodyPr>
          <a:lstStyle/>
          <a:p>
            <a:endParaRPr lang="en-US" altLang="zh-CN" sz="3000" b="1" dirty="0" smtClean="0"/>
          </a:p>
          <a:p>
            <a:r>
              <a:rPr lang="zh-CN" altLang="en-US" sz="3000" b="1" dirty="0" smtClean="0"/>
              <a:t>基本条款（</a:t>
            </a:r>
            <a:r>
              <a:rPr lang="en-US" sz="3000" b="1" dirty="0" smtClean="0"/>
              <a:t>80</a:t>
            </a:r>
            <a:r>
              <a:rPr lang="zh-CN" altLang="en-US" sz="3000" b="1" dirty="0" smtClean="0"/>
              <a:t>条）</a:t>
            </a:r>
            <a:endParaRPr lang="en-US" altLang="zh-CN" sz="3000" b="1" dirty="0" smtClean="0"/>
          </a:p>
          <a:p>
            <a:r>
              <a:rPr lang="en-US" altLang="zh-CN" sz="2400" dirty="0" smtClean="0"/>
              <a:t>C</a:t>
            </a:r>
            <a:r>
              <a:rPr lang="zh-CN" altLang="en-US" sz="2400" dirty="0" smtClean="0"/>
              <a:t>：</a:t>
            </a:r>
            <a:r>
              <a:rPr lang="en-US" altLang="zh-CN" sz="2400" dirty="0" smtClean="0"/>
              <a:t>100% — </a:t>
            </a:r>
            <a:r>
              <a:rPr lang="en-US" sz="2400" dirty="0" smtClean="0"/>
              <a:t>≥95%</a:t>
            </a:r>
            <a:endParaRPr lang="en-US" altLang="zh-CN" sz="2400" dirty="0" smtClean="0"/>
          </a:p>
          <a:p>
            <a:r>
              <a:rPr lang="en-US" altLang="zh-CN" sz="2400" dirty="0" smtClean="0"/>
              <a:t>B</a:t>
            </a:r>
            <a:r>
              <a:rPr lang="zh-CN" altLang="en-US" sz="2400" dirty="0" smtClean="0"/>
              <a:t>：</a:t>
            </a:r>
            <a:r>
              <a:rPr lang="en-US" sz="2400" dirty="0" smtClean="0"/>
              <a:t>≥60% </a:t>
            </a:r>
            <a:r>
              <a:rPr lang="en-US" altLang="zh-CN" sz="2400" dirty="0" smtClean="0"/>
              <a:t>— </a:t>
            </a:r>
            <a:r>
              <a:rPr lang="en-US" sz="2400" dirty="0" smtClean="0"/>
              <a:t>≥50%</a:t>
            </a:r>
            <a:endParaRPr lang="en-US" altLang="zh-CN" sz="2400" dirty="0" smtClean="0"/>
          </a:p>
          <a:p>
            <a:r>
              <a:rPr lang="en-US" altLang="zh-CN" sz="2400" dirty="0" smtClean="0"/>
              <a:t>A</a:t>
            </a:r>
            <a:r>
              <a:rPr lang="zh-CN" altLang="en-US" sz="2400" dirty="0" smtClean="0"/>
              <a:t>：</a:t>
            </a:r>
            <a:r>
              <a:rPr lang="en-US" sz="2400" dirty="0" smtClean="0"/>
              <a:t>≥30% </a:t>
            </a:r>
            <a:r>
              <a:rPr lang="en-US" altLang="zh-CN" sz="2400" dirty="0" smtClean="0"/>
              <a:t>— </a:t>
            </a:r>
            <a:r>
              <a:rPr lang="en-US" sz="2400" dirty="0" smtClean="0"/>
              <a:t>≥20%</a:t>
            </a:r>
            <a:endParaRPr lang="en-US" altLang="zh-CN" sz="2400" dirty="0" smtClean="0"/>
          </a:p>
          <a:p>
            <a:endParaRPr lang="en-US" altLang="zh-CN" sz="3000" b="1" dirty="0" smtClean="0"/>
          </a:p>
          <a:p>
            <a:r>
              <a:rPr lang="zh-CN" altLang="en-US" sz="3000" b="1" dirty="0" smtClean="0"/>
              <a:t>推荐条款（</a:t>
            </a:r>
            <a:r>
              <a:rPr lang="en-US" sz="3000" b="1" dirty="0" smtClean="0"/>
              <a:t>10</a:t>
            </a:r>
            <a:r>
              <a:rPr lang="zh-CN" altLang="en-US" sz="3000" b="1" dirty="0" smtClean="0"/>
              <a:t>条）</a:t>
            </a:r>
            <a:endParaRPr lang="en-US" altLang="zh-CN" sz="3000" b="1" dirty="0" smtClean="0"/>
          </a:p>
          <a:p>
            <a:r>
              <a:rPr lang="en-US" altLang="zh-CN" sz="2400" dirty="0" smtClean="0"/>
              <a:t>C</a:t>
            </a:r>
            <a:r>
              <a:rPr lang="zh-CN" altLang="en-US" sz="2400" dirty="0" smtClean="0"/>
              <a:t>：</a:t>
            </a:r>
            <a:r>
              <a:rPr lang="en-US" sz="2400" dirty="0" smtClean="0"/>
              <a:t>≥90%</a:t>
            </a:r>
            <a:endParaRPr lang="en-US" altLang="zh-CN" sz="2400" dirty="0" smtClean="0"/>
          </a:p>
          <a:p>
            <a:r>
              <a:rPr lang="en-US" altLang="zh-CN" sz="2400" dirty="0" smtClean="0"/>
              <a:t>B</a:t>
            </a:r>
            <a:r>
              <a:rPr lang="zh-CN" altLang="en-US" sz="2400" dirty="0" smtClean="0"/>
              <a:t>：</a:t>
            </a:r>
            <a:r>
              <a:rPr lang="en-US" sz="2400" dirty="0" smtClean="0"/>
              <a:t>≥60%</a:t>
            </a:r>
            <a:endParaRPr lang="en-US" altLang="zh-CN" sz="2400" dirty="0" smtClean="0"/>
          </a:p>
          <a:p>
            <a:r>
              <a:rPr lang="en-US" altLang="zh-CN" sz="2400" dirty="0" smtClean="0"/>
              <a:t>A</a:t>
            </a:r>
            <a:r>
              <a:rPr lang="zh-CN" altLang="en-US" sz="2400" dirty="0" smtClean="0"/>
              <a:t>：</a:t>
            </a:r>
            <a:r>
              <a:rPr lang="en-US" sz="2400" dirty="0" smtClean="0"/>
              <a:t>≥30%</a:t>
            </a:r>
            <a:endParaRPr lang="en-US" altLang="zh-CN" sz="2400" dirty="0" smtClean="0"/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医疗安全前置条件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评价前一年及当年未发生过经鉴定定性为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</a:t>
            </a:r>
            <a:r>
              <a:rPr lang="zh-CN" altLang="en-US" dirty="0" smtClean="0"/>
              <a:t>二级及以上负主要责任的医疗事故。</a:t>
            </a: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医疗质量管理体系和制度建设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发挥医疗质量管理体系作用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明确医疗质量医疗安全管理内容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健全医疗质量医疗安全管理制度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执行医疗质量、医疗安全管理制度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医疗质量医疗安全管理体系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/>
          <a:lstStyle/>
          <a:p>
            <a:pPr algn="ctr">
              <a:buNone/>
            </a:pP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643174" y="1785926"/>
            <a:ext cx="3857652" cy="42862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乡镇卫生院院长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卫生服务中心主任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00496" y="3000372"/>
            <a:ext cx="1000132" cy="42862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医务科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14480" y="3000372"/>
            <a:ext cx="1000132" cy="42862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院感科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43636" y="3000372"/>
            <a:ext cx="1000132" cy="42862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护理部</a:t>
            </a:r>
            <a:endParaRPr lang="zh-CN" altLang="en-US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00232" y="3857628"/>
            <a:ext cx="428628" cy="228601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门急诊质量安全小组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6248" y="3857628"/>
            <a:ext cx="428628" cy="228601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临床科室质量安全小组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29388" y="3857628"/>
            <a:ext cx="428628" cy="228601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医技科室质量安全小组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285984" y="2571744"/>
            <a:ext cx="435771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5400000">
            <a:off x="2072464" y="2785264"/>
            <a:ext cx="427834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5400000">
            <a:off x="6430182" y="2785264"/>
            <a:ext cx="427834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5400000">
            <a:off x="4287042" y="2785264"/>
            <a:ext cx="427834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5400000">
            <a:off x="6430182" y="3642520"/>
            <a:ext cx="427834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5400000">
            <a:off x="4287042" y="3642520"/>
            <a:ext cx="427834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5400000">
            <a:off x="2001026" y="3642520"/>
            <a:ext cx="427834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5400000">
            <a:off x="4321570" y="2392752"/>
            <a:ext cx="357190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214546" y="3643314"/>
            <a:ext cx="44291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~1\ADMINI~1\APPLIC~1\360se6\USERDA~1\Temp\0DF3D7~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2108728">
            <a:off x="2886075" y="1243013"/>
            <a:ext cx="4505325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矩形 13"/>
          <p:cNvSpPr>
            <a:spLocks noChangeArrowheads="1"/>
          </p:cNvSpPr>
          <p:nvPr/>
        </p:nvSpPr>
        <p:spPr bwMode="auto">
          <a:xfrm>
            <a:off x="1500188" y="5643563"/>
            <a:ext cx="26209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1971</a:t>
            </a:r>
            <a:r>
              <a:rPr lang="zh-CN" altLang="en-US" sz="20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0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20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月：</a:t>
            </a:r>
          </a:p>
          <a:p>
            <a:r>
              <a:rPr lang="zh-CN" altLang="en-US" sz="20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昆明市延安医院开诊</a:t>
            </a:r>
            <a:r>
              <a:rPr lang="zh-CN" altLang="en-US" sz="2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pic>
        <p:nvPicPr>
          <p:cNvPr id="18436" name="Picture 4" descr="5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500688"/>
            <a:ext cx="1571625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矩形 15"/>
          <p:cNvSpPr>
            <a:spLocks noChangeArrowheads="1"/>
          </p:cNvSpPr>
          <p:nvPr/>
        </p:nvSpPr>
        <p:spPr bwMode="auto">
          <a:xfrm>
            <a:off x="785813" y="4714875"/>
            <a:ext cx="32623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1993</a:t>
            </a:r>
            <a:r>
              <a:rPr lang="zh-CN" altLang="en-US" sz="20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年：</a:t>
            </a:r>
          </a:p>
          <a:p>
            <a:r>
              <a:rPr lang="zh-CN" altLang="en-US" sz="20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卫生部评审为三级甲等医院</a:t>
            </a:r>
          </a:p>
        </p:txBody>
      </p:sp>
      <p:pic>
        <p:nvPicPr>
          <p:cNvPr id="18438" name="图片 16" descr="_MG_845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38" y="3643313"/>
            <a:ext cx="2071687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9" name="矩形 17"/>
          <p:cNvSpPr>
            <a:spLocks noChangeArrowheads="1"/>
          </p:cNvSpPr>
          <p:nvPr/>
        </p:nvSpPr>
        <p:spPr bwMode="auto">
          <a:xfrm>
            <a:off x="5929313" y="3357563"/>
            <a:ext cx="22367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2005</a:t>
            </a:r>
            <a:r>
              <a:rPr lang="zh-CN" altLang="en-US" sz="20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年：</a:t>
            </a:r>
          </a:p>
          <a:p>
            <a:r>
              <a:rPr lang="zh-CN" altLang="en-US" sz="20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云南心血管病医院</a:t>
            </a:r>
          </a:p>
        </p:txBody>
      </p:sp>
      <p:pic>
        <p:nvPicPr>
          <p:cNvPr id="18440" name="Picture 5" descr="IMG_068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88" y="4143375"/>
            <a:ext cx="1774825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1" name="矩形 19"/>
          <p:cNvSpPr>
            <a:spLocks noChangeArrowheads="1"/>
          </p:cNvSpPr>
          <p:nvPr/>
        </p:nvSpPr>
        <p:spPr bwMode="auto">
          <a:xfrm>
            <a:off x="500063" y="2571750"/>
            <a:ext cx="30051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2006</a:t>
            </a:r>
            <a:r>
              <a:rPr lang="zh-CN" altLang="en-US" sz="20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年：</a:t>
            </a:r>
          </a:p>
          <a:p>
            <a:r>
              <a:rPr lang="zh-CN" altLang="en-US" sz="20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昆明医学院附属延安医院</a:t>
            </a:r>
          </a:p>
        </p:txBody>
      </p:sp>
      <p:pic>
        <p:nvPicPr>
          <p:cNvPr id="18442" name="图片 21" descr="昆医附属延安医院挂牌 (1)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1563" y="1071563"/>
            <a:ext cx="2106612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3" name="矩形 22"/>
          <p:cNvSpPr>
            <a:spLocks noChangeArrowheads="1"/>
          </p:cNvSpPr>
          <p:nvPr/>
        </p:nvSpPr>
        <p:spPr bwMode="auto">
          <a:xfrm>
            <a:off x="5842000" y="906463"/>
            <a:ext cx="25066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2012</a:t>
            </a:r>
            <a:r>
              <a:rPr lang="zh-CN" altLang="en-US" sz="20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年：</a:t>
            </a:r>
          </a:p>
          <a:p>
            <a:r>
              <a:rPr lang="zh-CN" altLang="en-US" sz="20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在云南省首家通过</a:t>
            </a:r>
          </a:p>
          <a:p>
            <a:r>
              <a:rPr lang="zh-CN" altLang="en-US" sz="2000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卫生厅三甲医院评审</a:t>
            </a:r>
          </a:p>
        </p:txBody>
      </p:sp>
      <p:sp>
        <p:nvSpPr>
          <p:cNvPr id="11276" name="标题 1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 wrap="square" lIns="91440" tIns="45720" rIns="91440" bIns="4572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chemeClr val="accent1"/>
                </a:solidFill>
              </a:rPr>
              <a:t>          </a:t>
            </a:r>
            <a:r>
              <a:rPr sz="36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继往开来</a:t>
            </a:r>
            <a:r>
              <a:rPr lang="zh-CN" altLang="en-US" sz="36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七十</a:t>
            </a:r>
            <a:r>
              <a:rPr sz="36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年</a:t>
            </a:r>
            <a:endParaRPr sz="36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8445" name="图片 11" descr="延安医院标志 （透明PNG格式）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178593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2" descr="2017年第二期A1版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医疗质量医疗安全管理体系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357422" y="1571612"/>
            <a:ext cx="4357718" cy="40004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buNone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医疗质量医疗安全管理体系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00232" y="3286124"/>
            <a:ext cx="428628" cy="228601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执业与诊疗规范管理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4612" y="3286124"/>
            <a:ext cx="428628" cy="228601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医疗质量安全管理制度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00430" y="3286124"/>
            <a:ext cx="428628" cy="228601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latin typeface="黑体" pitchFamily="49" charset="-122"/>
                <a:ea typeface="黑体" pitchFamily="49" charset="-122"/>
              </a:rPr>
              <a:t>执行医疗质量安全管理制度</a:t>
            </a:r>
            <a:endParaRPr lang="zh-CN" altLang="en-US" sz="1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6248" y="3286124"/>
            <a:ext cx="428628" cy="228601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患者安全管理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72066" y="3286124"/>
            <a:ext cx="428628" cy="228601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护理管理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57884" y="3286124"/>
            <a:ext cx="428628" cy="228601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医院感染管理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43702" y="3286124"/>
            <a:ext cx="428628" cy="228601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医疗废物管理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500166" y="2643182"/>
            <a:ext cx="607223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5400000">
            <a:off x="4179488" y="2321314"/>
            <a:ext cx="642942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5400000">
            <a:off x="6536942" y="2964256"/>
            <a:ext cx="642942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5400000">
            <a:off x="1893472" y="2964256"/>
            <a:ext cx="642942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5400000">
            <a:off x="2607852" y="2964256"/>
            <a:ext cx="642942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5400000">
            <a:off x="3393670" y="2964256"/>
            <a:ext cx="642942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5400000">
            <a:off x="4179488" y="2964256"/>
            <a:ext cx="642942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5400000">
            <a:off x="4965306" y="2964256"/>
            <a:ext cx="642942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5400000">
            <a:off x="5751124" y="2964256"/>
            <a:ext cx="642942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7358082" y="3286124"/>
            <a:ext cx="428628" cy="228601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放射防护管理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85852" y="3286124"/>
            <a:ext cx="428628" cy="228601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药事管理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rot="5400000">
            <a:off x="7251322" y="2964256"/>
            <a:ext cx="642942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5400000">
            <a:off x="1179092" y="2964256"/>
            <a:ext cx="642942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医疗质量医疗安全管理体系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建立立医疗质量管理组织，卫生院医疗质量管理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组织架构图，院长是第一责任人；</a:t>
            </a:r>
          </a:p>
          <a:p>
            <a:endParaRPr lang="en-US" altLang="zh-CN" sz="2800" dirty="0" smtClean="0"/>
          </a:p>
          <a:p>
            <a:r>
              <a:rPr lang="zh-CN" altLang="en-US" sz="2800" dirty="0" smtClean="0"/>
              <a:t>科室医疗质量与安全管理小组，科主任为第一责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任人；</a:t>
            </a:r>
          </a:p>
          <a:p>
            <a:endParaRPr lang="en-US" altLang="zh-CN" sz="2800" dirty="0" smtClean="0"/>
          </a:p>
          <a:p>
            <a:r>
              <a:rPr lang="zh-CN" altLang="en-US" sz="2800" dirty="0" smtClean="0"/>
              <a:t>科室医疗质量与安全管理制度、工作计划和工作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记录。</a:t>
            </a:r>
            <a:endParaRPr lang="zh-CN" altLang="en-US" sz="2800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医疗质量医疗安全管理体系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对科室医疗质量与安全指标进行资料收集和分析；</a:t>
            </a:r>
          </a:p>
          <a:p>
            <a:endParaRPr lang="en-US" altLang="zh-CN" sz="2800" dirty="0" smtClean="0"/>
          </a:p>
          <a:p>
            <a:r>
              <a:rPr lang="zh-CN" altLang="en-US" sz="2800" dirty="0" smtClean="0"/>
              <a:t>对科室医疗质量与安全进行定期检查，提出改进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措施并落实；</a:t>
            </a:r>
            <a:endParaRPr lang="en-US" altLang="zh-CN" sz="2800" dirty="0" smtClean="0"/>
          </a:p>
          <a:p>
            <a:endParaRPr lang="en-US" altLang="zh-CN" sz="2800" dirty="0" smtClean="0"/>
          </a:p>
          <a:p>
            <a:r>
              <a:rPr lang="zh-CN" altLang="en-US" sz="2800" dirty="0" smtClean="0"/>
              <a:t>职能部门对医疗质量管理工作定期考核，持续改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进医疗质量管理水平，有证据表明成效显著。</a:t>
            </a:r>
            <a:endParaRPr lang="zh-CN" altLang="en-US" sz="2800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医疗质量医疗安全管理制度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2643174" y="1928802"/>
            <a:ext cx="4143404" cy="35719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医疗质量医疗安全管理核心制度</a:t>
            </a:r>
            <a:endParaRPr lang="zh-CN" altLang="en-US" sz="20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43042" y="3143248"/>
            <a:ext cx="357190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会诊制度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5786" y="3143248"/>
            <a:ext cx="357190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信息安全管理制度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57950" y="3143248"/>
            <a:ext cx="357190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分级护理制度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71670" y="3143248"/>
            <a:ext cx="357190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手术分级管理制度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00298" y="3143248"/>
            <a:ext cx="357190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手术安全核查制度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15206" y="3143248"/>
            <a:ext cx="357190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latin typeface="黑体" pitchFamily="49" charset="-122"/>
                <a:ea typeface="黑体" pitchFamily="49" charset="-122"/>
              </a:rPr>
              <a:t>患者抢救与转诊制度</a:t>
            </a:r>
            <a:endParaRPr lang="zh-CN" altLang="en-US" sz="1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86182" y="3143248"/>
            <a:ext cx="357190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病历书写管理制度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86578" y="3143248"/>
            <a:ext cx="357190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死亡病例讨论制度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72066" y="3143248"/>
            <a:ext cx="357190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值班与交接班制度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57554" y="3143248"/>
            <a:ext cx="357190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查对制度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29322" y="3143248"/>
            <a:ext cx="357190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临床用血审核制度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00694" y="3143248"/>
            <a:ext cx="357190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危急值报告制度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43438" y="3143248"/>
            <a:ext cx="357190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首诊负责制度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rot="5400000">
            <a:off x="4572397" y="2499909"/>
            <a:ext cx="428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928662" y="2714620"/>
            <a:ext cx="728667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5400000">
            <a:off x="714745" y="2928537"/>
            <a:ext cx="428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5400000">
            <a:off x="7144165" y="2928537"/>
            <a:ext cx="428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5400000">
            <a:off x="1143373" y="2928537"/>
            <a:ext cx="428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5400000">
            <a:off x="1572001" y="2928537"/>
            <a:ext cx="428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5400000">
            <a:off x="2000629" y="2928537"/>
            <a:ext cx="428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rot="5400000">
            <a:off x="6786975" y="2928537"/>
            <a:ext cx="428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rot="5400000">
            <a:off x="3286513" y="2928537"/>
            <a:ext cx="428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rot="5400000">
            <a:off x="3715141" y="2928537"/>
            <a:ext cx="428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rot="5400000">
            <a:off x="4143769" y="2928537"/>
            <a:ext cx="428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rot="5400000">
            <a:off x="6286909" y="2928537"/>
            <a:ext cx="428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rot="5400000">
            <a:off x="5858281" y="2928537"/>
            <a:ext cx="428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rot="5400000">
            <a:off x="4572397" y="2928537"/>
            <a:ext cx="428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rot="5400000">
            <a:off x="5358215" y="2928537"/>
            <a:ext cx="428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1214414" y="3143248"/>
            <a:ext cx="357190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抗菌药物分级管理制度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643834" y="3143248"/>
            <a:ext cx="357190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新技术新项目准入制度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072462" y="3143248"/>
            <a:ext cx="357190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疑难病例讨论制度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928926" y="3143248"/>
            <a:ext cx="357190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术前讨论制度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214810" y="3143248"/>
            <a:ext cx="357190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查房制度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rot="5400000">
            <a:off x="7572793" y="2928537"/>
            <a:ext cx="428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rot="5400000">
            <a:off x="8001421" y="2928537"/>
            <a:ext cx="428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rot="5400000">
            <a:off x="2429257" y="2928537"/>
            <a:ext cx="428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rot="5400000">
            <a:off x="2857885" y="2928537"/>
            <a:ext cx="428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rot="5400000">
            <a:off x="5001025" y="2928537"/>
            <a:ext cx="428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医疗质量医疗安全管理制度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sz="2800" dirty="0" smtClean="0"/>
          </a:p>
          <a:p>
            <a:r>
              <a:rPr lang="zh-CN" altLang="en-US" sz="2800" dirty="0" smtClean="0"/>
              <a:t>完善的医疗质量管理规章制度，并有明确的核心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制度；</a:t>
            </a:r>
          </a:p>
          <a:p>
            <a:r>
              <a:rPr lang="zh-CN" altLang="en-US" sz="2800" dirty="0" smtClean="0"/>
              <a:t>持续改进医疗质量实施方案及配套制度、考核标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准和质量指标；</a:t>
            </a:r>
          </a:p>
          <a:p>
            <a:r>
              <a:rPr lang="zh-CN" altLang="en-US" sz="2800" dirty="0" smtClean="0"/>
              <a:t>医疗质量管理的考核体系和管理流程；</a:t>
            </a:r>
          </a:p>
          <a:p>
            <a:r>
              <a:rPr lang="zh-CN" altLang="en-US" sz="2800" dirty="0" smtClean="0"/>
              <a:t>医院及科室的相关培训制度，医务人员掌握并遵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循本岗位相关制度。</a:t>
            </a:r>
            <a:endParaRPr lang="zh-CN" altLang="en-US" sz="2800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医疗质量医疗安全管理制度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落实各项医疗质量管理制度，覆盖全院医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疗全过程；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医疗质量考核有记录，可查询；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多种形式对医疗质量控制的结果及成效进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行反馈通报。</a:t>
            </a: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医疗质量医疗安全管理制度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en-US" dirty="0" smtClean="0"/>
              <a:t>定期修订和及时更新制度；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对方案执行、制度落实等有监督、检查分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析、总结、反馈及改进措施，医疗质量持续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改进效果明显。</a:t>
            </a: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落实医疗质量管理制度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643174" y="1928802"/>
            <a:ext cx="4143404" cy="35719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执行医疗质量医疗安全管理制度</a:t>
            </a:r>
            <a:endParaRPr lang="zh-CN" altLang="en-US" sz="20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00430" y="3143248"/>
            <a:ext cx="428628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值班与交接班制度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00694" y="3143248"/>
            <a:ext cx="428628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查房制度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00496" y="3143248"/>
            <a:ext cx="428628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住院诊疗质量管理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00628" y="3143248"/>
            <a:ext cx="428628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首诊负责制度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00562" y="3143248"/>
            <a:ext cx="428628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三基培训与考核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00364" y="3143248"/>
            <a:ext cx="428628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病历书写管理制度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00760" y="3143248"/>
            <a:ext cx="428628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麻醉手术分级授权管理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00298" y="3143248"/>
            <a:ext cx="428628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输血管理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00826" y="3143248"/>
            <a:ext cx="428628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手术管理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00892" y="3143248"/>
            <a:ext cx="428628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麻醉手术前讨论制度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00232" y="3143248"/>
            <a:ext cx="428628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血液透析管理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00166" y="3143248"/>
            <a:ext cx="428628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放射医学影像管理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500958" y="3143248"/>
            <a:ext cx="428628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临床检验管理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00100" y="3143248"/>
            <a:ext cx="428628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中医管理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01024" y="3143248"/>
            <a:ext cx="428628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康复管理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0034" y="3143248"/>
            <a:ext cx="428628" cy="235745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latin typeface="黑体" pitchFamily="49" charset="-122"/>
                <a:ea typeface="黑体" pitchFamily="49" charset="-122"/>
              </a:rPr>
              <a:t>病案管理</a:t>
            </a:r>
            <a:endParaRPr lang="zh-CN" altLang="en-US" sz="1400" b="1" dirty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rot="5400000">
            <a:off x="4572397" y="2499909"/>
            <a:ext cx="428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14348" y="2714620"/>
            <a:ext cx="750099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5400000">
            <a:off x="500431" y="2928537"/>
            <a:ext cx="428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5400000">
            <a:off x="8001421" y="2928537"/>
            <a:ext cx="42862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三基</a:t>
            </a:r>
            <a:r>
              <a:rPr 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培训与考核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sz="2800" dirty="0" smtClean="0"/>
          </a:p>
          <a:p>
            <a:r>
              <a:rPr lang="zh-CN" altLang="en-US" sz="2800" dirty="0" smtClean="0"/>
              <a:t>建立各专业、各岗位的</a:t>
            </a:r>
            <a:r>
              <a:rPr lang="en-US" sz="2800" dirty="0" smtClean="0"/>
              <a:t>“</a:t>
            </a:r>
            <a:r>
              <a:rPr lang="zh-CN" altLang="en-US" sz="2800" dirty="0" smtClean="0"/>
              <a:t>三基</a:t>
            </a:r>
            <a:r>
              <a:rPr lang="en-US" sz="2800" dirty="0" smtClean="0"/>
              <a:t>”</a:t>
            </a:r>
            <a:r>
              <a:rPr lang="zh-CN" altLang="en-US" sz="2800" dirty="0" smtClean="0"/>
              <a:t>培训及考核制度。</a:t>
            </a:r>
          </a:p>
          <a:p>
            <a:endParaRPr lang="en-US" altLang="zh-CN" sz="2800" dirty="0" smtClean="0"/>
          </a:p>
          <a:p>
            <a:r>
              <a:rPr lang="zh-CN" altLang="en-US" sz="2800" dirty="0" smtClean="0"/>
              <a:t>针对不同专业卫生技术人员的</a:t>
            </a:r>
            <a:r>
              <a:rPr lang="en-US" sz="2800" dirty="0" smtClean="0"/>
              <a:t>“</a:t>
            </a:r>
            <a:r>
              <a:rPr lang="zh-CN" altLang="en-US" sz="2800" dirty="0" smtClean="0"/>
              <a:t>三基</a:t>
            </a:r>
            <a:r>
              <a:rPr lang="en-US" sz="2800" dirty="0" smtClean="0"/>
              <a:t>”</a:t>
            </a:r>
            <a:r>
              <a:rPr lang="zh-CN" altLang="en-US" sz="2800" dirty="0" smtClean="0"/>
              <a:t>培训内容、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要求、重点和培训计划。</a:t>
            </a:r>
          </a:p>
          <a:p>
            <a:endParaRPr lang="en-US" sz="2800" dirty="0" smtClean="0"/>
          </a:p>
          <a:p>
            <a:r>
              <a:rPr lang="zh-CN" altLang="en-US" sz="2800" dirty="0" smtClean="0"/>
              <a:t>有与培训相适宜的培训设施、设备及经费保障。</a:t>
            </a:r>
            <a:endParaRPr lang="zh-CN" altLang="en-US" sz="2800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三基</a:t>
            </a:r>
            <a:r>
              <a:rPr 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培训与考核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en-US" dirty="0" smtClean="0"/>
              <a:t>落实培训及考核计划，在岗人员参加“三</a:t>
            </a:r>
            <a:endParaRPr lang="en-US" altLang="zh-CN" dirty="0" smtClean="0"/>
          </a:p>
          <a:p>
            <a:pPr>
              <a:buNone/>
            </a:pPr>
            <a:r>
              <a:rPr lang="zh-CN" altLang="en-US" smtClean="0"/>
              <a:t>基”培训</a:t>
            </a:r>
            <a:r>
              <a:rPr lang="zh-CN" altLang="en-US" dirty="0" smtClean="0"/>
              <a:t>覆盖率≥</a:t>
            </a:r>
            <a:r>
              <a:rPr lang="en-US" dirty="0" smtClean="0"/>
              <a:t>90%</a:t>
            </a:r>
            <a:r>
              <a:rPr lang="zh-CN" altLang="en-US" dirty="0" smtClean="0"/>
              <a:t>；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指定部门或专职人员负责实施</a:t>
            </a:r>
            <a:r>
              <a:rPr lang="en-US" dirty="0" smtClean="0"/>
              <a:t>“</a:t>
            </a:r>
            <a:r>
              <a:rPr lang="zh-CN" altLang="en-US" dirty="0" smtClean="0"/>
              <a:t>三基</a:t>
            </a:r>
            <a:r>
              <a:rPr lang="en-US" dirty="0" smtClean="0"/>
              <a:t>”</a:t>
            </a:r>
            <a:r>
              <a:rPr lang="zh-CN" altLang="en-US" dirty="0" smtClean="0"/>
              <a:t>培训。</a:t>
            </a: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4000" b="1" dirty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医疗服务能力</a:t>
            </a:r>
          </a:p>
        </p:txBody>
      </p:sp>
      <p:pic>
        <p:nvPicPr>
          <p:cNvPr id="19459" name="图片 3" descr="QK~B)N(`]WQ1]M6PR1T%TDE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38" y="1600200"/>
            <a:ext cx="4618037" cy="524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11" descr="延安医院标志 （透明PNG格式）.pn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-44450" y="-14288"/>
            <a:ext cx="1787525" cy="569913"/>
          </a:xfrm>
        </p:spPr>
      </p:pic>
      <p:pic>
        <p:nvPicPr>
          <p:cNvPr id="19461" name="图片 4" descr="{P}B%@L37)1~~OS3(PXOBF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38675" y="1600200"/>
            <a:ext cx="4505325" cy="524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直接连接符 2"/>
          <p:cNvCxnSpPr/>
          <p:nvPr/>
        </p:nvCxnSpPr>
        <p:spPr>
          <a:xfrm flipV="1">
            <a:off x="4764088" y="4714884"/>
            <a:ext cx="4237068" cy="634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2" descr="2017年第二期A1版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三基</a:t>
            </a:r>
            <a:r>
              <a:rPr 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培训与考核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zh-CN" altLang="en-US" dirty="0" smtClean="0"/>
              <a:t>在岗人员参加</a:t>
            </a:r>
            <a:r>
              <a:rPr lang="en-US" dirty="0" smtClean="0"/>
              <a:t>“</a:t>
            </a:r>
            <a:r>
              <a:rPr lang="zh-CN" altLang="en-US" dirty="0" smtClean="0"/>
              <a:t>三基</a:t>
            </a:r>
            <a:r>
              <a:rPr lang="en-US" dirty="0" smtClean="0"/>
              <a:t>”</a:t>
            </a:r>
            <a:r>
              <a:rPr lang="zh-CN" altLang="en-US" dirty="0" smtClean="0"/>
              <a:t>考核合格率≥</a:t>
            </a:r>
            <a:r>
              <a:rPr lang="en-US" dirty="0" smtClean="0"/>
              <a:t>90%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Administrator\Desktop\62da38400950d78596b1ed617a5cfe7b_149786628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79800"/>
            <a:ext cx="5080000" cy="337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住院诊疗质量管理</a:t>
            </a:r>
            <a:r>
              <a:rPr lang="zh-CN" altLang="en-US" sz="4000" dirty="0" smtClean="0">
                <a:solidFill>
                  <a:schemeClr val="accent1"/>
                </a:solidFill>
              </a:rPr>
              <a:t>★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【</a:t>
            </a:r>
            <a:r>
              <a:rPr lang="en-US" sz="2800" dirty="0" smtClean="0"/>
              <a:t>C</a:t>
            </a:r>
            <a:r>
              <a:rPr lang="en-US" altLang="zh-CN" sz="2800" dirty="0" smtClean="0"/>
              <a:t>】</a:t>
            </a:r>
          </a:p>
          <a:p>
            <a:pPr>
              <a:buNone/>
            </a:pPr>
            <a:r>
              <a:rPr lang="en-US" sz="2400" dirty="0" smtClean="0"/>
              <a:t>1.</a:t>
            </a:r>
            <a:r>
              <a:rPr lang="zh-CN" altLang="en-US" sz="2400" dirty="0" smtClean="0"/>
              <a:t>住院诊疗活动的医疗质量管理在科主任领导下完成，实行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分级管理</a:t>
            </a:r>
            <a:r>
              <a:rPr lang="en-US" altLang="zh-CN" sz="2400" dirty="0" smtClean="0"/>
              <a:t>;</a:t>
            </a:r>
            <a:endParaRPr lang="zh-CN" altLang="en-US" sz="2400" dirty="0" smtClean="0"/>
          </a:p>
          <a:p>
            <a:pPr>
              <a:buNone/>
            </a:pPr>
            <a:r>
              <a:rPr lang="en-US" sz="2400" dirty="0" smtClean="0"/>
              <a:t>2.</a:t>
            </a:r>
            <a:r>
              <a:rPr lang="zh-CN" altLang="en-US" sz="2400" dirty="0" smtClean="0"/>
              <a:t>对卫生技术人员有明确的岗位职责与技能要求。</a:t>
            </a:r>
          </a:p>
          <a:p>
            <a:r>
              <a:rPr lang="en-US" altLang="zh-CN" sz="2800" dirty="0" smtClean="0"/>
              <a:t>【</a:t>
            </a:r>
            <a:r>
              <a:rPr lang="en-US" sz="2800" dirty="0" smtClean="0"/>
              <a:t>B</a:t>
            </a:r>
            <a:r>
              <a:rPr lang="en-US" altLang="zh-CN" sz="2800" dirty="0" smtClean="0"/>
              <a:t>】</a:t>
            </a:r>
            <a:r>
              <a:rPr lang="zh-CN" altLang="en-US" sz="2800" dirty="0" smtClean="0"/>
              <a:t>符合</a:t>
            </a:r>
            <a:r>
              <a:rPr lang="en-US" sz="2800" dirty="0" smtClean="0"/>
              <a:t>“C”</a:t>
            </a:r>
            <a:r>
              <a:rPr lang="zh-CN" altLang="en-US" sz="2800" dirty="0" smtClean="0"/>
              <a:t>，并</a:t>
            </a:r>
          </a:p>
          <a:p>
            <a:pPr>
              <a:buNone/>
            </a:pPr>
            <a:r>
              <a:rPr lang="en-US" sz="2400" dirty="0" smtClean="0"/>
              <a:t>1.</a:t>
            </a:r>
            <a:r>
              <a:rPr lang="zh-CN" altLang="en-US" sz="2400" dirty="0" smtClean="0"/>
              <a:t>根据床位、工作量、医师的资质层次分成诊疗小组；</a:t>
            </a:r>
          </a:p>
          <a:p>
            <a:pPr>
              <a:buNone/>
            </a:pPr>
            <a:r>
              <a:rPr lang="en-US" sz="2400" dirty="0" smtClean="0"/>
              <a:t>2.</a:t>
            </a:r>
            <a:r>
              <a:rPr lang="zh-CN" altLang="en-US" sz="2400" dirty="0" smtClean="0"/>
              <a:t>有院科两级的质量监督管理，对存在问题及时反馈。</a:t>
            </a:r>
          </a:p>
          <a:p>
            <a:r>
              <a:rPr lang="en-US" altLang="zh-CN" sz="2800" dirty="0" smtClean="0"/>
              <a:t>【</a:t>
            </a:r>
            <a:r>
              <a:rPr lang="en-US" sz="2800" dirty="0" smtClean="0"/>
              <a:t>A</a:t>
            </a:r>
            <a:r>
              <a:rPr lang="en-US" altLang="zh-CN" sz="2800" dirty="0" smtClean="0"/>
              <a:t>】</a:t>
            </a:r>
            <a:r>
              <a:rPr lang="zh-CN" altLang="en-US" sz="2800" dirty="0" smtClean="0"/>
              <a:t>符合</a:t>
            </a:r>
            <a:r>
              <a:rPr lang="en-US" sz="2800" dirty="0" smtClean="0"/>
              <a:t>“B”</a:t>
            </a:r>
            <a:r>
              <a:rPr lang="zh-CN" altLang="en-US" sz="2800" dirty="0" smtClean="0"/>
              <a:t>，并</a:t>
            </a:r>
          </a:p>
          <a:p>
            <a:pPr>
              <a:buNone/>
            </a:pPr>
            <a:r>
              <a:rPr lang="zh-CN" altLang="en-US" sz="2400" dirty="0" smtClean="0"/>
              <a:t>持续改进住院诊疗质量，确保医疗质量与安全。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落实首诊负责制度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sz="2600" dirty="0" smtClean="0"/>
              <a:t>1.</a:t>
            </a:r>
            <a:r>
              <a:rPr lang="zh-CN" altLang="en-US" sz="2600" dirty="0" smtClean="0"/>
              <a:t>建立首诊负责制度，有首诊处理流程；</a:t>
            </a:r>
          </a:p>
          <a:p>
            <a:pPr>
              <a:buNone/>
            </a:pPr>
            <a:r>
              <a:rPr lang="en-US" sz="2600" dirty="0" smtClean="0"/>
              <a:t>2.</a:t>
            </a:r>
            <a:r>
              <a:rPr lang="zh-CN" altLang="en-US" sz="2600" dirty="0" smtClean="0"/>
              <a:t>制定转科、转院程序和流程。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sz="2600" dirty="0" smtClean="0"/>
              <a:t>1.</a:t>
            </a:r>
            <a:r>
              <a:rPr lang="zh-CN" altLang="en-US" sz="2600" dirty="0" smtClean="0"/>
              <a:t>各科医务人员应知晓和掌握首诊负责制度和处理流程；</a:t>
            </a:r>
          </a:p>
          <a:p>
            <a:pPr>
              <a:buNone/>
            </a:pPr>
            <a:r>
              <a:rPr lang="en-US" sz="2600" dirty="0" smtClean="0"/>
              <a:t>2.</a:t>
            </a:r>
            <a:r>
              <a:rPr lang="zh-CN" altLang="en-US" sz="2600" dirty="0" smtClean="0"/>
              <a:t>首诊负责制在日常工作中得到完全落实。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zh-CN" altLang="en-US" sz="2400" dirty="0" smtClean="0"/>
              <a:t>职能部门履行监管职责，对落实情况有评价，持续改进。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执行查房制度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各临床科室均建立查房制度；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住院医师对所管患者实行</a:t>
            </a:r>
            <a:r>
              <a:rPr lang="en-US" dirty="0" smtClean="0"/>
              <a:t>24</a:t>
            </a:r>
            <a:r>
              <a:rPr lang="zh-CN" altLang="en-US" dirty="0" smtClean="0"/>
              <a:t>小时负责制，实行早晚查房，急危重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症患者应随时观察病情变化并做出处理；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对新入院患者，主治医师（上级医师）应在</a:t>
            </a:r>
            <a:r>
              <a:rPr lang="en-US" dirty="0" smtClean="0"/>
              <a:t>48</a:t>
            </a:r>
            <a:r>
              <a:rPr lang="zh-CN" altLang="en-US" dirty="0" smtClean="0"/>
              <a:t>小时内查看患者。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各科医务人员应知晓查房制度并落实；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统一制定记录本，记录规范、完整。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科主任或副高级及以上医师每周至少查房</a:t>
            </a:r>
            <a:r>
              <a:rPr lang="en-US" dirty="0" smtClean="0"/>
              <a:t>2</a:t>
            </a:r>
            <a:r>
              <a:rPr lang="zh-CN" altLang="en-US" dirty="0" smtClean="0"/>
              <a:t>次；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职能部门履行监管职责，对落实情况有评价，持续改进。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贯彻值班和交接班制度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altLang="zh-CN" sz="2800" dirty="0" smtClean="0"/>
              <a:t>【</a:t>
            </a:r>
            <a:r>
              <a:rPr lang="en-US" sz="2800" dirty="0" smtClean="0"/>
              <a:t>C</a:t>
            </a:r>
            <a:r>
              <a:rPr lang="en-US" altLang="zh-CN" sz="2800" dirty="0" smtClean="0"/>
              <a:t>】</a:t>
            </a:r>
          </a:p>
          <a:p>
            <a:pPr>
              <a:buNone/>
            </a:pPr>
            <a:r>
              <a:rPr lang="en-US" sz="2800" dirty="0" smtClean="0"/>
              <a:t>1.</a:t>
            </a:r>
            <a:r>
              <a:rPr lang="zh-CN" altLang="en-US" sz="2800" dirty="0" smtClean="0"/>
              <a:t>医护人员应知晓值班和交接班制度并落实；</a:t>
            </a:r>
          </a:p>
          <a:p>
            <a:pPr>
              <a:buNone/>
            </a:pPr>
            <a:r>
              <a:rPr lang="en-US" sz="2800" dirty="0" smtClean="0"/>
              <a:t>2.</a:t>
            </a:r>
            <a:r>
              <a:rPr lang="zh-CN" altLang="en-US" sz="2800" dirty="0" smtClean="0"/>
              <a:t>病区实行</a:t>
            </a:r>
            <a:r>
              <a:rPr lang="en-US" sz="2800" dirty="0" smtClean="0"/>
              <a:t>24</a:t>
            </a:r>
            <a:r>
              <a:rPr lang="zh-CN" altLang="en-US" sz="2800" dirty="0" smtClean="0"/>
              <a:t>小时值班制，值班医师应按时接班；</a:t>
            </a:r>
          </a:p>
          <a:p>
            <a:pPr>
              <a:buNone/>
            </a:pPr>
            <a:r>
              <a:rPr lang="en-US" sz="2800" dirty="0" smtClean="0"/>
              <a:t>3.</a:t>
            </a:r>
            <a:r>
              <a:rPr lang="zh-CN" altLang="en-US" sz="2800" dirty="0" smtClean="0"/>
              <a:t>护士交班时应共同巡视病人，进行床头交接；</a:t>
            </a:r>
          </a:p>
          <a:p>
            <a:pPr>
              <a:buNone/>
            </a:pPr>
            <a:r>
              <a:rPr lang="en-US" sz="2800" dirty="0" smtClean="0"/>
              <a:t>4.</a:t>
            </a:r>
            <a:r>
              <a:rPr lang="zh-CN" altLang="en-US" sz="2800" dirty="0" smtClean="0"/>
              <a:t>医护应有书面交接班记录本。</a:t>
            </a:r>
          </a:p>
          <a:p>
            <a:pPr>
              <a:buNone/>
            </a:pPr>
            <a:r>
              <a:rPr lang="en-US" altLang="zh-CN" sz="2800" dirty="0" smtClean="0"/>
              <a:t>【</a:t>
            </a:r>
            <a:r>
              <a:rPr lang="en-US" sz="2800" dirty="0" smtClean="0"/>
              <a:t>B</a:t>
            </a:r>
            <a:r>
              <a:rPr lang="en-US" altLang="zh-CN" sz="2800" dirty="0" smtClean="0"/>
              <a:t>】</a:t>
            </a:r>
            <a:r>
              <a:rPr lang="zh-CN" altLang="en-US" sz="2800" dirty="0" smtClean="0"/>
              <a:t>符合</a:t>
            </a:r>
            <a:r>
              <a:rPr lang="en-US" sz="2800" dirty="0" smtClean="0"/>
              <a:t>“C”</a:t>
            </a:r>
            <a:r>
              <a:rPr lang="zh-CN" altLang="en-US" sz="2800" dirty="0" smtClean="0"/>
              <a:t>，并</a:t>
            </a:r>
          </a:p>
          <a:p>
            <a:pPr>
              <a:buNone/>
            </a:pPr>
            <a:r>
              <a:rPr lang="zh-CN" altLang="en-US" sz="2800" dirty="0" smtClean="0"/>
              <a:t>值班和交接班记录规范完整。</a:t>
            </a:r>
          </a:p>
          <a:p>
            <a:pPr>
              <a:buNone/>
            </a:pPr>
            <a:r>
              <a:rPr lang="en-US" altLang="zh-CN" sz="2800" dirty="0" smtClean="0"/>
              <a:t>【</a:t>
            </a:r>
            <a:r>
              <a:rPr lang="en-US" sz="2800" dirty="0" smtClean="0"/>
              <a:t>A</a:t>
            </a:r>
            <a:r>
              <a:rPr lang="en-US" altLang="zh-CN" sz="2800" dirty="0" smtClean="0"/>
              <a:t>】</a:t>
            </a:r>
            <a:r>
              <a:rPr lang="zh-CN" altLang="en-US" sz="2800" dirty="0" smtClean="0"/>
              <a:t>符合</a:t>
            </a:r>
            <a:r>
              <a:rPr lang="en-US" sz="2800" dirty="0" smtClean="0"/>
              <a:t>“B”</a:t>
            </a:r>
            <a:r>
              <a:rPr lang="zh-CN" altLang="en-US" sz="2800" dirty="0" smtClean="0"/>
              <a:t>，并</a:t>
            </a:r>
          </a:p>
          <a:p>
            <a:pPr>
              <a:buNone/>
            </a:pPr>
            <a:r>
              <a:rPr lang="zh-CN" altLang="en-US" sz="2800" dirty="0" smtClean="0"/>
              <a:t>职能部门履行监管职责，对落实情况有评价，持续改进。</a:t>
            </a:r>
          </a:p>
          <a:p>
            <a:endParaRPr lang="zh-CN" altLang="en-US" sz="2800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手术、麻醉授权管理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★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有对实施手术、麻醉等高风险操作卫生技术人员的授权管理制度；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有需要授权许可的高风险诊疗技术项目的目录；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对实施手术、麻醉相关人员进行授权。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相关人员能知晓本部门、本岗位的管理要求；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无违反相关规定的行为。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职能部门履行监管职责，根据监管情况，定期更新授权项目；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有医疗技术项目操作人员的技能及资质数据库，定期更新。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落实病历书写规范管理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有病历书写基本规范与住院病历质量监控管理规定，医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师按照规范书写门诊、急诊、住院患者病历；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将病历书写基本规范作为医师岗前培训的基本内容和医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师</a:t>
            </a:r>
            <a:r>
              <a:rPr lang="en-US" dirty="0" smtClean="0"/>
              <a:t>“</a:t>
            </a:r>
            <a:r>
              <a:rPr lang="zh-CN" altLang="en-US" dirty="0" smtClean="0"/>
              <a:t>三基</a:t>
            </a:r>
            <a:r>
              <a:rPr lang="en-US" dirty="0" smtClean="0"/>
              <a:t>”</a:t>
            </a:r>
            <a:r>
              <a:rPr lang="zh-CN" altLang="en-US" dirty="0" smtClean="0"/>
              <a:t>训练主要内容，医师知晓率</a:t>
            </a:r>
            <a:r>
              <a:rPr lang="en-US" dirty="0" smtClean="0"/>
              <a:t>100%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有院科两级病历质控人员，定期开展质控活动，有记录；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门、急诊病历书写合格率≥</a:t>
            </a:r>
            <a:r>
              <a:rPr lang="en-US" dirty="0" smtClean="0"/>
              <a:t>98%</a:t>
            </a:r>
            <a:r>
              <a:rPr lang="zh-CN" altLang="en-US" dirty="0" smtClean="0"/>
              <a:t>、住院病历书写合格率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≥</a:t>
            </a:r>
            <a:r>
              <a:rPr lang="en-US" dirty="0" smtClean="0"/>
              <a:t>95%</a:t>
            </a:r>
            <a:r>
              <a:rPr lang="zh-CN" altLang="en-US" dirty="0" smtClean="0"/>
              <a:t>、甲级病历率≥</a:t>
            </a:r>
            <a:r>
              <a:rPr lang="en-US" dirty="0" smtClean="0"/>
              <a:t>90%</a:t>
            </a:r>
            <a:r>
              <a:rPr lang="zh-CN" altLang="en-US" dirty="0" smtClean="0"/>
              <a:t>；无丙级病历。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zh-CN" altLang="en-US" dirty="0" smtClean="0"/>
              <a:t>有职能部门监管记录，对落实情况有评价，持续改进。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手术管理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★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有手术分级管理、手术审批权限制度，制定本机构的手术分级目录；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有患者病情评估制度，在术前完成病史、体格检查、影像与实验室资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料等评估；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有术前讨论制度，根据手术分级和患者病情，确定参加讨论人员及内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容；</a:t>
            </a:r>
          </a:p>
          <a:p>
            <a:pPr>
              <a:buNone/>
            </a:pPr>
            <a:r>
              <a:rPr lang="en-US" dirty="0" smtClean="0"/>
              <a:t>4.</a:t>
            </a:r>
            <a:r>
              <a:rPr lang="zh-CN" altLang="en-US" dirty="0" smtClean="0"/>
              <a:t>有落实患者知情同意管理的相关制度与程序；</a:t>
            </a:r>
          </a:p>
          <a:p>
            <a:pPr>
              <a:buNone/>
            </a:pPr>
            <a:r>
              <a:rPr lang="en-US" dirty="0" smtClean="0"/>
              <a:t>5.</a:t>
            </a:r>
            <a:r>
              <a:rPr lang="zh-CN" altLang="en-US" dirty="0" smtClean="0"/>
              <a:t>医务人员熟悉手术后常见并发症，对常见并发症有预防措施；</a:t>
            </a:r>
          </a:p>
          <a:p>
            <a:pPr>
              <a:buNone/>
            </a:pPr>
            <a:r>
              <a:rPr lang="en-US" dirty="0" smtClean="0"/>
              <a:t>6.</a:t>
            </a:r>
            <a:r>
              <a:rPr lang="zh-CN" altLang="en-US" dirty="0" smtClean="0"/>
              <a:t>对临床科室手术医师进行相关教育与培训。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zh-CN" altLang="en-US" dirty="0" smtClean="0"/>
              <a:t>患者及亲属、授权委托人对知情同意内容充分理解。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zh-CN" altLang="en-US" dirty="0" smtClean="0"/>
              <a:t>职能部门对制度落实情况定期检查，并有分析、反馈和整改措施。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麻醉前病情评估和讨论制度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★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143536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有患者麻醉前病情评估制度，对高风险择期手术、新开展手术或麻醉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方法，进行麻醉前讨论；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有麻醉前由麻醉医师向患者、近亲属或授权委托人进行知情同意的相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关制度；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向患者、近亲属或授权委托人说明所选的麻醉方案及术后镇痛风险、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益处和其他可供选择的方案；</a:t>
            </a:r>
          </a:p>
          <a:p>
            <a:pPr>
              <a:buNone/>
            </a:pPr>
            <a:r>
              <a:rPr lang="en-US" dirty="0" smtClean="0"/>
              <a:t>4.</a:t>
            </a:r>
            <a:r>
              <a:rPr lang="zh-CN" altLang="en-US" dirty="0" smtClean="0"/>
              <a:t>签署麻醉知情同意书并存放在病历中。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患者对知情同意内容充分理解；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评估与讨论的病历记录完整性</a:t>
            </a:r>
            <a:r>
              <a:rPr lang="en-US" dirty="0" smtClean="0"/>
              <a:t>100%</a:t>
            </a:r>
            <a:r>
              <a:rPr lang="zh-CN" altLang="en-US" dirty="0" smtClean="0"/>
              <a:t>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有全身麻醉后的复苏管理措施，由麻醉医师实施规范的全程监测。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科室对变更麻醉方案的病例进行定期回顾、总结、分析；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职能部门履行监管职责，有监管检查、反馈、改进措施。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输血管理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★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制定相关管理制度，有临床输血管理组织和职能管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理部门，履行对全院临床输血监管指导工作职能并有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活动记录；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医务人员掌握输血适应症相关规定，用血合理；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有输血前的检验和核对制度，实施记录及时、规范，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且保存；</a:t>
            </a:r>
          </a:p>
          <a:p>
            <a:pPr>
              <a:buNone/>
            </a:pPr>
            <a:r>
              <a:rPr lang="en-US" dirty="0" smtClean="0"/>
              <a:t>4.</a:t>
            </a:r>
            <a:r>
              <a:rPr lang="zh-CN" altLang="en-US" dirty="0" smtClean="0"/>
              <a:t>有输血不良反应及其处理预案，记录及时、规范；</a:t>
            </a:r>
          </a:p>
          <a:p>
            <a:pPr>
              <a:buNone/>
            </a:pPr>
            <a:r>
              <a:rPr lang="en-US" dirty="0" smtClean="0"/>
              <a:t>5.</a:t>
            </a:r>
            <a:r>
              <a:rPr lang="zh-CN" altLang="en-US" dirty="0" smtClean="0"/>
              <a:t>相关人员知晓本岗位的履职要求。</a:t>
            </a: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4000" b="1" dirty="0">
                <a:solidFill>
                  <a:schemeClr val="accent1"/>
                </a:solidFill>
                <a:latin typeface="黑体" pitchFamily="49" charset="-122"/>
                <a:ea typeface="黑体" pitchFamily="49" charset="-122"/>
                <a:sym typeface="+mn-ea"/>
              </a:rPr>
              <a:t>医疗服务能力</a:t>
            </a:r>
          </a:p>
        </p:txBody>
      </p:sp>
      <p:pic>
        <p:nvPicPr>
          <p:cNvPr id="20483" name="图片 3" descr="NYZP62K3D1O0}S(MI$YCMOS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75" y="1600200"/>
            <a:ext cx="4545013" cy="525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4" descr="{PQH7)X_]4(R~}VX%]8Z$RN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41838" y="1600200"/>
            <a:ext cx="4591050" cy="525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11" descr="延安医院标志 （透明PNG格式）.png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-3175" y="15875"/>
            <a:ext cx="1787525" cy="569913"/>
          </a:xfrm>
        </p:spPr>
      </p:pic>
      <p:cxnSp>
        <p:nvCxnSpPr>
          <p:cNvPr id="3" name="直接连接符 2"/>
          <p:cNvCxnSpPr/>
          <p:nvPr/>
        </p:nvCxnSpPr>
        <p:spPr>
          <a:xfrm>
            <a:off x="769938" y="3554413"/>
            <a:ext cx="3009900" cy="190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000628" y="3000372"/>
            <a:ext cx="3714776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2" descr="2017年第二期A1版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输血管理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★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sz="2600" dirty="0" smtClean="0"/>
              <a:t>1.</a:t>
            </a:r>
            <a:r>
              <a:rPr lang="zh-CN" altLang="en-US" sz="2600" dirty="0" smtClean="0"/>
              <a:t>有组织全院开展输血相关的法律、法规、规范、制度的培</a:t>
            </a:r>
            <a:endParaRPr lang="en-US" altLang="zh-CN" sz="2600" dirty="0" smtClean="0"/>
          </a:p>
          <a:p>
            <a:pPr>
              <a:buNone/>
            </a:pPr>
            <a:r>
              <a:rPr lang="zh-CN" altLang="en-US" sz="2600" dirty="0" smtClean="0"/>
              <a:t>训并记录；</a:t>
            </a:r>
          </a:p>
          <a:p>
            <a:pPr>
              <a:buNone/>
            </a:pPr>
            <a:r>
              <a:rPr lang="en-US" sz="2600" dirty="0" smtClean="0"/>
              <a:t>2.</a:t>
            </a:r>
            <a:r>
              <a:rPr lang="zh-CN" altLang="en-US" sz="2600" dirty="0" smtClean="0"/>
              <a:t>相关科室和各临床科室按照制度和流程要求，共同落实输</a:t>
            </a:r>
            <a:endParaRPr lang="en-US" altLang="zh-CN" sz="2600" dirty="0" smtClean="0"/>
          </a:p>
          <a:p>
            <a:pPr>
              <a:buNone/>
            </a:pPr>
            <a:r>
              <a:rPr lang="zh-CN" altLang="en-US" sz="2600" dirty="0" smtClean="0"/>
              <a:t>血管理相关制度。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sz="2600" dirty="0" smtClean="0"/>
              <a:t>1.</a:t>
            </a:r>
            <a:r>
              <a:rPr lang="zh-CN" altLang="en-US" sz="2600" dirty="0" smtClean="0"/>
              <a:t>合理用血相关评价指标（如输血申请、用血适应症合格率、</a:t>
            </a:r>
            <a:endParaRPr lang="en-US" altLang="zh-CN" sz="2600" dirty="0" smtClean="0"/>
          </a:p>
          <a:p>
            <a:pPr>
              <a:buNone/>
            </a:pPr>
            <a:r>
              <a:rPr lang="zh-CN" altLang="en-US" sz="2600" dirty="0" smtClean="0"/>
              <a:t>成分输血比例）均达到相关标准；</a:t>
            </a:r>
          </a:p>
          <a:p>
            <a:pPr>
              <a:buNone/>
            </a:pPr>
            <a:r>
              <a:rPr lang="en-US" sz="2600" dirty="0" smtClean="0"/>
              <a:t>2.</a:t>
            </a:r>
            <a:r>
              <a:rPr lang="zh-CN" altLang="en-US" sz="2600" dirty="0" smtClean="0"/>
              <a:t>职能部门对输血适应症有严格管理规定，定期评价与分析</a:t>
            </a:r>
            <a:endParaRPr lang="en-US" altLang="zh-CN" sz="2600" dirty="0" smtClean="0"/>
          </a:p>
          <a:p>
            <a:pPr>
              <a:buNone/>
            </a:pPr>
            <a:r>
              <a:rPr lang="zh-CN" altLang="en-US" sz="2600" dirty="0" smtClean="0"/>
              <a:t>用血趋势。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血液透析管理 ★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/>
              <a:t>【</a:t>
            </a:r>
            <a:r>
              <a:rPr lang="en-US" sz="2800" dirty="0" smtClean="0"/>
              <a:t>C</a:t>
            </a:r>
            <a:r>
              <a:rPr lang="en-US" altLang="zh-CN" sz="2800" dirty="0" smtClean="0"/>
              <a:t>】</a:t>
            </a:r>
          </a:p>
          <a:p>
            <a:pPr lvl="0">
              <a:buNone/>
            </a:pPr>
            <a:r>
              <a:rPr lang="en-US" altLang="zh-CN" sz="2400" dirty="0" smtClean="0"/>
              <a:t>1.</a:t>
            </a:r>
            <a:r>
              <a:rPr lang="zh-CN" altLang="en-US" sz="2400" dirty="0" smtClean="0"/>
              <a:t>符合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血液透析室基本标准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医疗机构血液透析室管</a:t>
            </a:r>
            <a:endParaRPr lang="en-US" altLang="zh-CN" sz="2400" dirty="0" smtClean="0"/>
          </a:p>
          <a:p>
            <a:pPr lvl="0">
              <a:buNone/>
            </a:pPr>
            <a:r>
              <a:rPr lang="zh-CN" altLang="en-US" sz="2400" dirty="0" smtClean="0"/>
              <a:t>理规范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血液净化标准操作规程（</a:t>
            </a:r>
            <a:r>
              <a:rPr lang="en-US" sz="2400" dirty="0" smtClean="0"/>
              <a:t>2010</a:t>
            </a:r>
            <a:r>
              <a:rPr lang="zh-CN" altLang="en-US" sz="2400" dirty="0" smtClean="0"/>
              <a:t>版）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等要求；</a:t>
            </a:r>
          </a:p>
          <a:p>
            <a:pPr>
              <a:buNone/>
            </a:pPr>
            <a:r>
              <a:rPr lang="en-US" sz="2400" dirty="0" smtClean="0"/>
              <a:t>2.</a:t>
            </a:r>
            <a:r>
              <a:rPr lang="zh-CN" altLang="en-US" sz="2400" dirty="0" smtClean="0"/>
              <a:t>建立健全血液透析不良事件应急预案，并组织实施。</a:t>
            </a:r>
          </a:p>
          <a:p>
            <a:pPr>
              <a:buNone/>
            </a:pPr>
            <a:r>
              <a:rPr lang="en-US" altLang="zh-CN" sz="2800" dirty="0" smtClean="0"/>
              <a:t>【</a:t>
            </a:r>
            <a:r>
              <a:rPr lang="en-US" sz="2800" dirty="0" smtClean="0"/>
              <a:t>B</a:t>
            </a:r>
            <a:r>
              <a:rPr lang="en-US" altLang="zh-CN" sz="2800" dirty="0" smtClean="0"/>
              <a:t>】</a:t>
            </a:r>
            <a:r>
              <a:rPr lang="zh-CN" altLang="en-US" sz="2800" dirty="0" smtClean="0"/>
              <a:t>符合</a:t>
            </a:r>
            <a:r>
              <a:rPr lang="en-US" sz="2800" dirty="0" smtClean="0"/>
              <a:t>“C”</a:t>
            </a:r>
            <a:r>
              <a:rPr lang="zh-CN" altLang="en-US" sz="2800" dirty="0" smtClean="0"/>
              <a:t>，并</a:t>
            </a:r>
          </a:p>
          <a:p>
            <a:r>
              <a:rPr lang="zh-CN" altLang="en-US" sz="2400" dirty="0" smtClean="0"/>
              <a:t>职能部门对血液透析室进行监督管理。</a:t>
            </a:r>
          </a:p>
          <a:p>
            <a:pPr>
              <a:buNone/>
            </a:pPr>
            <a:r>
              <a:rPr lang="en-US" altLang="zh-CN" sz="2800" dirty="0" smtClean="0"/>
              <a:t>【</a:t>
            </a:r>
            <a:r>
              <a:rPr lang="en-US" sz="2800" dirty="0" smtClean="0"/>
              <a:t>A</a:t>
            </a:r>
            <a:r>
              <a:rPr lang="en-US" altLang="zh-CN" sz="2800" dirty="0" smtClean="0"/>
              <a:t>】</a:t>
            </a:r>
            <a:r>
              <a:rPr lang="zh-CN" altLang="en-US" sz="2800" dirty="0" smtClean="0"/>
              <a:t>符合</a:t>
            </a:r>
            <a:r>
              <a:rPr lang="en-US" sz="2800" dirty="0" smtClean="0"/>
              <a:t>“B”</a:t>
            </a:r>
            <a:r>
              <a:rPr lang="zh-CN" altLang="en-US" sz="2800" dirty="0" smtClean="0"/>
              <a:t>，并</a:t>
            </a:r>
          </a:p>
          <a:p>
            <a:r>
              <a:rPr lang="zh-CN" altLang="en-US" sz="2400" dirty="0" smtClean="0"/>
              <a:t>对血液透析工作开展定期评估并持续改进。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放射或医学影像管理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r>
              <a:rPr lang="en-US" dirty="0" smtClean="0"/>
              <a:t>1.</a:t>
            </a:r>
            <a:r>
              <a:rPr lang="zh-CN" altLang="en-US" dirty="0" smtClean="0"/>
              <a:t>通过医疗机构执业诊疗科目许可登记，取得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放射诊疗许可证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并在校验期内，工作场所符合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职业病防治法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、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放射诊疗管理规定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</a:t>
            </a:r>
          </a:p>
          <a:p>
            <a:r>
              <a:rPr lang="en-US" dirty="0" smtClean="0"/>
              <a:t>2.</a:t>
            </a:r>
            <a:r>
              <a:rPr lang="zh-CN" altLang="en-US" dirty="0" smtClean="0"/>
              <a:t>提供医学影像服务项目与医院功能任务一致，能满足临床需要。</a:t>
            </a:r>
          </a:p>
          <a:p>
            <a:r>
              <a:rPr lang="en-US" dirty="0" smtClean="0"/>
              <a:t>3.</a:t>
            </a:r>
            <a:r>
              <a:rPr lang="zh-CN" altLang="en-US" dirty="0" smtClean="0"/>
              <a:t>有明确的服务项目、时限规定并公示，普通项目当日完成检查并出具报告。</a:t>
            </a:r>
          </a:p>
          <a:p>
            <a:r>
              <a:rPr lang="en-US" dirty="0" smtClean="0"/>
              <a:t>4.</a:t>
            </a:r>
            <a:r>
              <a:rPr lang="zh-CN" altLang="en-US" dirty="0" smtClean="0"/>
              <a:t>诊断报告书写规范，审核制度与流程健全合理（如无执业医师审核报告，可开展远程影像诊断审核流程）。</a:t>
            </a: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放射或医学影像管理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提供</a:t>
            </a:r>
            <a:r>
              <a:rPr lang="en-US" dirty="0" smtClean="0"/>
              <a:t>24</a:t>
            </a:r>
            <a:r>
              <a:rPr lang="zh-CN" altLang="en-US" dirty="0" smtClean="0"/>
              <a:t>小时急诊服务；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各类影像检查统一编码，实现患者一人一个唯一编码管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理；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科室每月对诊断报告质量进行检查，总结分析，落实改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进措施。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医生工作站可以调阅，至少可实现</a:t>
            </a:r>
            <a:r>
              <a:rPr lang="en-US" dirty="0" smtClean="0"/>
              <a:t>1</a:t>
            </a:r>
            <a:r>
              <a:rPr lang="zh-CN" altLang="en-US" dirty="0" smtClean="0"/>
              <a:t>年在线查询；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有针对对比剂过敏反应的培训和演练记录，并记录过敏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反应的不良事件；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职能部门有监督检查，追踪评价，评价结果纳入对科室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服务质量与诊断医师技术能力评价内容。</a:t>
            </a: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临床检验管理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按照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医疗机构临床实验室管理办法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的要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求，实验室集中设置，统一管理；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有实验室安全管理制度和流程；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检验科质量控制相关制度以及实验室生物安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全管理制度健全；</a:t>
            </a:r>
          </a:p>
          <a:p>
            <a:pPr>
              <a:buNone/>
            </a:pPr>
            <a:r>
              <a:rPr lang="en-US" dirty="0" smtClean="0"/>
              <a:t>4.</a:t>
            </a:r>
            <a:r>
              <a:rPr lang="zh-CN" altLang="en-US" dirty="0" smtClean="0"/>
              <a:t>检验报告单格式规范、统一，有书写制度。</a:t>
            </a: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临床检验管理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开展安全制度与流程管理培训，相关人员知晓本岗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位的履职要求；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能定期开展实验室室内质控和室间质评工作；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科室有专门人员定期自查、反馈、整改，每年至少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一次向临床科室征求项目设置的合理性意见。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微生物检验项目对医院感染控制及合理用药提供充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分支持；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有职能部门监督检查，落实整改措施，持续改进。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中医管理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有中医科的工作制度、岗位职责及体现中医特色的诊疗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规范，并落实；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根据中医特色，开展中医药人员培训与教育活动，并有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相关记录；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相关人员知晓上述制度、本岗位职责及诊疗规范；</a:t>
            </a:r>
          </a:p>
          <a:p>
            <a:pPr>
              <a:buNone/>
            </a:pPr>
            <a:r>
              <a:rPr lang="en-US" dirty="0" smtClean="0"/>
              <a:t>4.</a:t>
            </a:r>
            <a:r>
              <a:rPr lang="zh-CN" altLang="en-US" dirty="0" smtClean="0"/>
              <a:t>按中医病历书写规范书写医疗文书。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r>
              <a:rPr lang="zh-CN" altLang="en-US" dirty="0" smtClean="0"/>
              <a:t>科室内定期自查、评估、分析、整改。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r>
              <a:rPr lang="zh-CN" altLang="en-US" dirty="0" smtClean="0"/>
              <a:t>职能部门履行监管职责，定期评价、分析、反馈，质量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持续改进有成效。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康复管理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★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有规范的康复治疗工作制度、诊疗规范与操作规程；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有康复科（室）管理制度和相关规定；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有康复医学专业人员和专业设备；</a:t>
            </a:r>
          </a:p>
          <a:p>
            <a:pPr>
              <a:buNone/>
            </a:pPr>
            <a:r>
              <a:rPr lang="en-US" dirty="0" smtClean="0"/>
              <a:t>4.</a:t>
            </a:r>
            <a:r>
              <a:rPr lang="zh-CN" altLang="en-US" dirty="0" smtClean="0"/>
              <a:t>有具备康复资质的治疗师、护士及其他技术人员实施康复治疗和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训练。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对转入社区及家庭的患者提供转诊后康复训练指导，保障康复训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练的连续性；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科室对落实情况有自查、评价、分析、反馈、整改。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r>
              <a:rPr lang="zh-CN" altLang="en-US" dirty="0" smtClean="0"/>
              <a:t>职能部门履行监管职责，定期评价、分析、反馈，康复治疗质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量持续改进。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病案管理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有病历书写基本规范与住院病历质量监控管理规定；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保存来院就诊患者的基本信息，有保护病案及信息安全相关制度和应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急预案；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有唯一识别病案资料的病案号；</a:t>
            </a:r>
          </a:p>
          <a:p>
            <a:pPr>
              <a:buNone/>
            </a:pPr>
            <a:r>
              <a:rPr lang="en-US" dirty="0" smtClean="0"/>
              <a:t>4.</a:t>
            </a:r>
            <a:r>
              <a:rPr lang="zh-CN" altLang="en-US" dirty="0" smtClean="0"/>
              <a:t>无电子病历系统的卫生院，要有电子病历系统的建设方案与计划。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病案工作人员知晓相关规定、应急预案及处置流程；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有电子病历系统，电子病历管理按照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电子病历应用管理规范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管理。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质量管理相关部门、病案科以及临床各科对病历书写规范进行监督检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查，对存在的问题与缺陷提出整改措施；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职能部门对病历书写质量进行追踪与成效评价，持续改进病历质量。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患者安全管理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929058" y="1857364"/>
            <a:ext cx="1285884" cy="57150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患者安全</a:t>
            </a:r>
            <a:endParaRPr lang="zh-CN" altLang="en-US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28926" y="3643314"/>
            <a:ext cx="785818" cy="142876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手术安全核查制度</a:t>
            </a:r>
            <a:endParaRPr lang="zh-CN" altLang="en-US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14810" y="3643314"/>
            <a:ext cx="785818" cy="142876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查对</a:t>
            </a:r>
            <a:endParaRPr lang="en-US" altLang="zh-CN" b="1" dirty="0" smtClean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endParaRPr lang="en-US" altLang="zh-CN" b="1" dirty="0" smtClean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endParaRPr lang="en-US" altLang="zh-CN" b="1" dirty="0" smtClean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制度</a:t>
            </a:r>
            <a:endParaRPr lang="zh-CN" altLang="en-US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43042" y="3643314"/>
            <a:ext cx="785818" cy="142876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患者安全风险管理</a:t>
            </a:r>
            <a:endParaRPr lang="zh-CN" altLang="en-US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00694" y="3643314"/>
            <a:ext cx="785818" cy="142876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危急值报告制度</a:t>
            </a:r>
            <a:endParaRPr lang="zh-CN" altLang="en-US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86578" y="3643314"/>
            <a:ext cx="785818" cy="142876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患者参与安全安全</a:t>
            </a:r>
            <a:endParaRPr lang="zh-CN" altLang="en-US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2" name="直接连接符 11"/>
          <p:cNvCxnSpPr>
            <a:stCxn id="5" idx="2"/>
          </p:cNvCxnSpPr>
          <p:nvPr/>
        </p:nvCxnSpPr>
        <p:spPr>
          <a:xfrm rot="5400000">
            <a:off x="4250529" y="2750339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000232" y="3071810"/>
            <a:ext cx="521497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5400000">
            <a:off x="1714480" y="3357562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5400000">
            <a:off x="6930248" y="3356768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5400000">
            <a:off x="4287042" y="3356768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5400000">
            <a:off x="5644364" y="3356768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5400000">
            <a:off x="3072596" y="3356768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内容占位符 10" descr="F:\心脏外科资料管理\0 心外科微信公众号\排行榜\排行榜.jpg"/>
          <p:cNvPicPr>
            <a:picLocks noGrp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查对制度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有病历书写基本规范与住院病历质量监控管理规定；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保存来院就诊患者的基本信息，有保护病案及信息安全相关制度和应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急预案；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有唯一识别病案资料的病案号；</a:t>
            </a:r>
          </a:p>
          <a:p>
            <a:pPr>
              <a:buNone/>
            </a:pPr>
            <a:r>
              <a:rPr lang="en-US" dirty="0" smtClean="0"/>
              <a:t>4.</a:t>
            </a:r>
            <a:r>
              <a:rPr lang="zh-CN" altLang="en-US" dirty="0" smtClean="0"/>
              <a:t>无电子病历系统的卫生院，要有电子病历系统的建设方案与计划。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病案工作人员知晓相关规定、应急预案及处置流程；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有电子病历系统，电子病历管理按照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电子病历应用管理规范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管理。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质量管理相关部门、病案科以及临床各科对病历书写规范进行监督检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查，对存在的问题与缺陷提出整改措施；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职能部门对病历书写质量进行追踪与成效评价，持续改进病历质量。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手术安全核查制度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★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有围手术期患者安全管理的相关规范与制度；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有手术部位识别标识相关制度与流程；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有手术安全核查与手术风险评估制度与流程，明确由手术医师、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麻醉医师、护士三方共同核查；</a:t>
            </a:r>
          </a:p>
          <a:p>
            <a:pPr>
              <a:buNone/>
            </a:pPr>
            <a:r>
              <a:rPr lang="en-US" dirty="0" smtClean="0"/>
              <a:t>4.</a:t>
            </a:r>
            <a:r>
              <a:rPr lang="zh-CN" altLang="en-US" dirty="0" smtClean="0"/>
              <a:t>择期手术患者在完成各项术前检查、病情和风险评估以及履行知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情同意手续后方可下达手术医嘱。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落实择期手术术前准备制度，执行率</a:t>
            </a:r>
            <a:r>
              <a:rPr lang="en-US" dirty="0" smtClean="0"/>
              <a:t>≥90%</a:t>
            </a:r>
            <a:r>
              <a:rPr lang="zh-CN" altLang="en-US" dirty="0" smtClean="0"/>
              <a:t>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手术核查、手术风险评估按制度执行。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zh-CN" altLang="en-US" dirty="0" smtClean="0"/>
              <a:t>相关职能部门履行监管职责，有检查、分析，持续改进有成效。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危急值报告制度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8632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有临床“危急值”报告制度与工作流程，有记录；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医技部门（含临床实验室、医学影像部门、心电图检查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等）有</a:t>
            </a:r>
            <a:r>
              <a:rPr lang="en-US" dirty="0" smtClean="0"/>
              <a:t>“</a:t>
            </a:r>
            <a:r>
              <a:rPr lang="zh-CN" altLang="en-US" dirty="0" smtClean="0"/>
              <a:t>危急值</a:t>
            </a:r>
            <a:r>
              <a:rPr lang="en-US" dirty="0" smtClean="0"/>
              <a:t>”</a:t>
            </a:r>
            <a:r>
              <a:rPr lang="zh-CN" altLang="en-US" dirty="0" smtClean="0"/>
              <a:t>项目表；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相关人员熟悉并遵循上述制度和工作流程。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严格执行</a:t>
            </a:r>
            <a:r>
              <a:rPr lang="en-US" dirty="0" smtClean="0"/>
              <a:t>“</a:t>
            </a:r>
            <a:r>
              <a:rPr lang="zh-CN" altLang="en-US" dirty="0" smtClean="0"/>
              <a:t>危急值</a:t>
            </a:r>
            <a:r>
              <a:rPr lang="en-US" dirty="0" smtClean="0"/>
              <a:t>”</a:t>
            </a:r>
            <a:r>
              <a:rPr lang="zh-CN" altLang="en-US" dirty="0" smtClean="0"/>
              <a:t>报告制度与流程；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根据临床需要和实践总结，更新和完善“危急值”管理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制度、工作流程及项目表。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r>
              <a:rPr lang="zh-CN" altLang="en-US" dirty="0" smtClean="0"/>
              <a:t>相关职能部门每年至少对</a:t>
            </a:r>
            <a:r>
              <a:rPr lang="en-US" dirty="0" smtClean="0"/>
              <a:t>“</a:t>
            </a:r>
            <a:r>
              <a:rPr lang="zh-CN" altLang="en-US" dirty="0" smtClean="0"/>
              <a:t>危急值</a:t>
            </a:r>
            <a:r>
              <a:rPr lang="en-US" dirty="0" smtClean="0"/>
              <a:t>”</a:t>
            </a:r>
            <a:r>
              <a:rPr lang="zh-CN" altLang="en-US" dirty="0" smtClean="0"/>
              <a:t>报告制度的有效性进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行一次评估。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患者安全风险管理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有质量安全（不良）事件的报告制度与流程；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有防范患者跌倒、坠床的相关制度，并体现多部门协作；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有患者跌倒、坠床等意外事件报告相关制度、处置预案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与工作流程；</a:t>
            </a:r>
          </a:p>
          <a:p>
            <a:pPr>
              <a:buNone/>
            </a:pPr>
            <a:r>
              <a:rPr lang="en-US" dirty="0" smtClean="0"/>
              <a:t>4.</a:t>
            </a:r>
            <a:r>
              <a:rPr lang="zh-CN" altLang="en-US" dirty="0" smtClean="0"/>
              <a:t>主动告知患者跌倒、坠床风险及防范措施并有记录；</a:t>
            </a:r>
          </a:p>
          <a:p>
            <a:pPr>
              <a:buNone/>
            </a:pPr>
            <a:r>
              <a:rPr lang="en-US" dirty="0" smtClean="0"/>
              <a:t>5.</a:t>
            </a:r>
            <a:r>
              <a:rPr lang="zh-CN" altLang="en-US" dirty="0" smtClean="0"/>
              <a:t>有压疮风险评估与报告制度、工作流程。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卫生院内有防止跌倒、烫伤等安全措施；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对患者安全风险质量监控指标数据进行收集和分析；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r>
              <a:rPr lang="zh-CN" altLang="en-US" dirty="0" smtClean="0"/>
              <a:t>定期分析患者意外事件，持续改进，降低事件发生率。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患者参与医疗安全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有医务人员履行患者参与医疗安全活动责任和义务的相关规定；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医务人员知晓重点环节，邀请患者或家属主动参与患者安全管理；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宣传并鼓励患者参与医疗安全活动。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专业人员向患者提供安全用药咨询；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患者及家属、授权委托人了解针对病情的可选择诊疗方案。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有数据证实</a:t>
            </a:r>
            <a:r>
              <a:rPr lang="en-US" dirty="0" smtClean="0"/>
              <a:t>“</a:t>
            </a:r>
            <a:r>
              <a:rPr lang="zh-CN" altLang="en-US" dirty="0" smtClean="0"/>
              <a:t>患者主动参与医疗安全活动</a:t>
            </a:r>
            <a:r>
              <a:rPr lang="en-US" dirty="0" smtClean="0"/>
              <a:t>”</a:t>
            </a:r>
            <a:r>
              <a:rPr lang="zh-CN" altLang="en-US" dirty="0" smtClean="0"/>
              <a:t>取得的成效；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职能部门对患者参加医疗安全活动有定期检查、总结、反馈，并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进行整改。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护理管理</a:t>
            </a:r>
            <a:endParaRPr lang="zh-CN" altLang="en-US" sz="4000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786182" y="1714488"/>
            <a:ext cx="1643074" cy="50006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护理管理</a:t>
            </a:r>
            <a:endParaRPr lang="zh-CN" altLang="en-US" sz="24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910" y="3214686"/>
            <a:ext cx="1643074" cy="221457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护理</a:t>
            </a:r>
            <a:endParaRPr lang="en-US" altLang="zh-CN" sz="2000" b="1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组织</a:t>
            </a:r>
            <a:endParaRPr lang="en-US" altLang="zh-CN" sz="2000" b="1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管理</a:t>
            </a:r>
            <a:endParaRPr lang="en-US" altLang="zh-CN" sz="2000" b="1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体系</a:t>
            </a:r>
            <a:endParaRPr lang="zh-CN" altLang="en-US" sz="20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4612" y="3214686"/>
            <a:ext cx="1643074" cy="221457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执行</a:t>
            </a:r>
            <a:endParaRPr lang="en-US" altLang="zh-CN" sz="2000" b="1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护士</a:t>
            </a:r>
            <a:endParaRPr lang="en-US" altLang="zh-CN" sz="2000" b="1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条例</a:t>
            </a:r>
            <a:r>
              <a:rPr lang="en-US" altLang="zh-CN" sz="2000" b="1" dirty="0" smtClean="0">
                <a:latin typeface="黑体" pitchFamily="49" charset="-122"/>
                <a:ea typeface="黑体" pitchFamily="49" charset="-122"/>
              </a:rPr>
              <a:t>》</a:t>
            </a:r>
            <a:endParaRPr lang="zh-CN" altLang="en-US" sz="20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86578" y="3214686"/>
            <a:ext cx="1643074" cy="221457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护理</a:t>
            </a:r>
            <a:endParaRPr lang="en-US" altLang="zh-CN" sz="2000" b="1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安全</a:t>
            </a:r>
            <a:endParaRPr lang="en-US" altLang="zh-CN" sz="2000" b="1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管理</a:t>
            </a:r>
            <a:endParaRPr lang="zh-CN" altLang="en-US" sz="20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57752" y="3214686"/>
            <a:ext cx="1643074" cy="221457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临床</a:t>
            </a:r>
            <a:endParaRPr lang="en-US" altLang="zh-CN" sz="2000" b="1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护理</a:t>
            </a:r>
            <a:endParaRPr lang="en-US" altLang="zh-CN" sz="2000" b="1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质量</a:t>
            </a:r>
            <a:endParaRPr lang="en-US" altLang="zh-CN" sz="2000" b="1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管理</a:t>
            </a:r>
            <a:endParaRPr lang="zh-CN" altLang="en-US" sz="20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rot="5400000">
            <a:off x="4321967" y="2464587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500166" y="2714620"/>
            <a:ext cx="607223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5400000">
            <a:off x="1250927" y="2963859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5400000">
            <a:off x="3251191" y="2963859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5400000">
            <a:off x="5394331" y="2963859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5400000">
            <a:off x="7323157" y="2963859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护理组织管理体系</a:t>
            </a:r>
            <a:endParaRPr lang="zh-CN" altLang="en-US" sz="4000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428992" y="2500306"/>
            <a:ext cx="2286016" cy="50006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护理管理委员会</a:t>
            </a:r>
            <a:endParaRPr lang="zh-CN" altLang="en-US" sz="20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7224" y="4643446"/>
            <a:ext cx="1285884" cy="35719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外科护理单元</a:t>
            </a:r>
            <a:endParaRPr lang="zh-CN" altLang="en-US" sz="14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57422" y="4643446"/>
            <a:ext cx="1285884" cy="35716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内科护理单元</a:t>
            </a:r>
            <a:endParaRPr lang="zh-CN" altLang="en-US" sz="14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14744" y="1643050"/>
            <a:ext cx="1643074" cy="35719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分管副院长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14744" y="3357562"/>
            <a:ext cx="1643074" cy="42862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护理部</a:t>
            </a:r>
            <a:endParaRPr lang="zh-CN" altLang="en-US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rot="5400000">
            <a:off x="4322761" y="2249479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500166" y="4143380"/>
            <a:ext cx="600079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5400000">
            <a:off x="1250927" y="4392619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5400000">
            <a:off x="7251719" y="4392619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5400000">
            <a:off x="4394199" y="3963991"/>
            <a:ext cx="35719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5400000">
            <a:off x="4394199" y="3178173"/>
            <a:ext cx="35719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3857620" y="4643446"/>
            <a:ext cx="1285884" cy="35716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门急诊护理单元</a:t>
            </a:r>
            <a:endParaRPr lang="zh-CN" altLang="en-US" sz="12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57818" y="4643446"/>
            <a:ext cx="1285884" cy="35716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产科护理单元</a:t>
            </a:r>
            <a:endParaRPr lang="zh-CN" altLang="en-US" sz="14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58016" y="4643446"/>
            <a:ext cx="1285884" cy="35716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儿科护理单元</a:t>
            </a:r>
            <a:endParaRPr lang="zh-CN" altLang="en-US" sz="14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rot="5400000">
            <a:off x="2751125" y="4392619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5400000">
            <a:off x="5751521" y="4392619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5400000">
            <a:off x="4322761" y="4392619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护理组织管理体系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 fontAlgn="t"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在院长（或副院长）领导下的护理组织管理体系，定期专题研究</a:t>
            </a:r>
            <a:endParaRPr lang="en-US" altLang="zh-CN" dirty="0" smtClean="0"/>
          </a:p>
          <a:p>
            <a:pPr fontAlgn="t">
              <a:buNone/>
            </a:pPr>
            <a:r>
              <a:rPr lang="zh-CN" altLang="en-US" dirty="0" smtClean="0"/>
              <a:t>护理管理工作，实施目标管理；</a:t>
            </a:r>
          </a:p>
          <a:p>
            <a:pPr fontAlgn="t"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按照标准配置护理管理人员，岗位职责明确；</a:t>
            </a:r>
          </a:p>
          <a:p>
            <a:pPr fontAlgn="t"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有护理工作中长期规划、年度计划，与卫生院总体发展规划和护</a:t>
            </a:r>
            <a:endParaRPr lang="en-US" altLang="zh-CN" dirty="0" smtClean="0"/>
          </a:p>
          <a:p>
            <a:pPr fontAlgn="t">
              <a:buNone/>
            </a:pPr>
            <a:r>
              <a:rPr lang="zh-CN" altLang="en-US" dirty="0" smtClean="0"/>
              <a:t>理发展方向一致。相关人员知晓规划、计划的主要内容。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 fontAlgn="t"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落实岗位职责和管理目标，建立并落实各层次护理管理人员考核</a:t>
            </a:r>
            <a:endParaRPr lang="en-US" altLang="zh-CN" dirty="0" smtClean="0"/>
          </a:p>
          <a:p>
            <a:pPr fontAlgn="t">
              <a:buNone/>
            </a:pPr>
            <a:r>
              <a:rPr lang="zh-CN" altLang="en-US" dirty="0" smtClean="0"/>
              <a:t>评价机制；</a:t>
            </a:r>
          </a:p>
          <a:p>
            <a:pPr fontAlgn="t"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有效执行年度计划并有总结。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pPr fontAlgn="t"/>
            <a:r>
              <a:rPr lang="zh-CN" altLang="en-US" dirty="0" smtClean="0"/>
              <a:t>有对规划和计划落实过程中存在的问题与缺陷进行追踪分析，</a:t>
            </a:r>
            <a:endParaRPr lang="en-US" altLang="zh-CN" dirty="0" smtClean="0"/>
          </a:p>
          <a:p>
            <a:pPr fontAlgn="t">
              <a:buNone/>
            </a:pPr>
            <a:r>
              <a:rPr lang="zh-CN" altLang="en-US" dirty="0" smtClean="0"/>
              <a:t>持续改进。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执行</a:t>
            </a:r>
            <a:r>
              <a:rPr lang="en-US" altLang="zh-CN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护士条例</a:t>
            </a:r>
            <a:r>
              <a:rPr lang="en-US" altLang="zh-CN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》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14882"/>
          </a:xfrm>
        </p:spPr>
        <p:txBody>
          <a:bodyPr>
            <a:normAutofit fontScale="70000" lnSpcReduction="20000"/>
          </a:bodyPr>
          <a:lstStyle/>
          <a:p>
            <a:pPr fontAlgn="ctr"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 fontAlgn="ctr"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按照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护士条例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制定相关制度，实施护理管理工作；</a:t>
            </a:r>
          </a:p>
          <a:p>
            <a:pPr fontAlgn="ctr"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建立和完善常见疾病护理常规、技术操作规程及临床护理服务规</a:t>
            </a:r>
            <a:endParaRPr lang="en-US" altLang="zh-CN" dirty="0" smtClean="0"/>
          </a:p>
          <a:p>
            <a:pPr fontAlgn="ctr">
              <a:buNone/>
            </a:pPr>
            <a:r>
              <a:rPr lang="zh-CN" altLang="en-US" dirty="0" smtClean="0"/>
              <a:t>范、标准；</a:t>
            </a:r>
          </a:p>
          <a:p>
            <a:pPr fontAlgn="ctr"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建立护士岗位责任制，推行责任制整体护理工作模式，有工作方</a:t>
            </a:r>
            <a:endParaRPr lang="en-US" altLang="zh-CN" dirty="0" smtClean="0"/>
          </a:p>
          <a:p>
            <a:pPr fontAlgn="ctr">
              <a:buNone/>
            </a:pPr>
            <a:r>
              <a:rPr lang="zh-CN" altLang="en-US" dirty="0" smtClean="0"/>
              <a:t>案与具体措施；</a:t>
            </a:r>
          </a:p>
          <a:p>
            <a:pPr fontAlgn="ctr">
              <a:buNone/>
            </a:pPr>
            <a:r>
              <a:rPr lang="en-US" dirty="0" smtClean="0"/>
              <a:t>4.</a:t>
            </a:r>
            <a:r>
              <a:rPr lang="zh-CN" altLang="en-US" dirty="0" smtClean="0"/>
              <a:t>依法执行护士准入管理。</a:t>
            </a:r>
          </a:p>
          <a:p>
            <a:pPr fontAlgn="ctr"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 fontAlgn="ctr"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护理部门对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护士条例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执行落实情况开展监督检查；</a:t>
            </a:r>
          </a:p>
          <a:p>
            <a:pPr fontAlgn="ctr"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护理部门能够按照临床护理工作量对临床科室护士进行合理配置</a:t>
            </a:r>
            <a:endParaRPr lang="en-US" altLang="zh-CN" dirty="0" smtClean="0"/>
          </a:p>
          <a:p>
            <a:pPr fontAlgn="ctr">
              <a:buNone/>
            </a:pPr>
            <a:r>
              <a:rPr lang="zh-CN" altLang="en-US" dirty="0" smtClean="0"/>
              <a:t>和调配；</a:t>
            </a:r>
          </a:p>
          <a:p>
            <a:pPr fontAlgn="ctr"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pPr fontAlgn="ctr"/>
            <a:r>
              <a:rPr lang="zh-CN" altLang="en-US" dirty="0" smtClean="0"/>
              <a:t>对落实中存在的问题与缺陷进行追踪与成效评价，持续改进。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临床护理质量管理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依据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分级护理指导原则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，制定分级护理制度，有护理质量评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价标准；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护士掌握分级护理的内容，定期开展相关培训和教育；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有定期护理查房、病例讨论制度。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依据患者的个性化护理需求制定护理措施，并能帮助患者及其家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属、授权委托人了解患者病情及护理的重点内容；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科室对分级护理落实情况进行定期检查，对存在问题有改进措施。</a:t>
            </a:r>
          </a:p>
          <a:p>
            <a:pPr fontAlgn="ctr"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pPr fontAlgn="ctr"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职能部门对落实情况进行定期检查、评价、分析，对存在的问题，</a:t>
            </a:r>
            <a:endParaRPr lang="en-US" altLang="zh-CN" dirty="0" smtClean="0"/>
          </a:p>
          <a:p>
            <a:pPr fontAlgn="ctr">
              <a:buNone/>
            </a:pPr>
            <a:r>
              <a:rPr lang="zh-CN" altLang="en-US" dirty="0" smtClean="0"/>
              <a:t>及时反馈，并提出整改建议；</a:t>
            </a:r>
          </a:p>
          <a:p>
            <a:pPr fontAlgn="ctr"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有护理质量持续改进的成效及结果。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/>
          <a:lstStyle/>
          <a:p>
            <a:pPr algn="ctr"/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医院定位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92" y="1417956"/>
            <a:ext cx="4413409" cy="5465445"/>
          </a:xfrm>
          <a:prstGeom prst="rect">
            <a:avLst/>
          </a:prstGeom>
        </p:spPr>
      </p:pic>
      <p:pic>
        <p:nvPicPr>
          <p:cNvPr id="6" name="图片 11" descr="延安医院标志 （透明PNG格式）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" y="16510"/>
            <a:ext cx="1339454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1417955"/>
            <a:ext cx="4706303" cy="5464810"/>
          </a:xfrm>
          <a:prstGeom prst="rect">
            <a:avLst/>
          </a:prstGeom>
        </p:spPr>
      </p:pic>
      <p:pic>
        <p:nvPicPr>
          <p:cNvPr id="8" name="图片 2" descr="2017年第二期A1版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护理安全管理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 fontScale="62500" lnSpcReduction="20000"/>
          </a:bodyPr>
          <a:lstStyle/>
          <a:p>
            <a:pPr fontAlgn="ctr"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 fontAlgn="ctr"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制定并落实临床护理技术操作常见并发症的预防与处理规范；</a:t>
            </a:r>
          </a:p>
          <a:p>
            <a:pPr fontAlgn="ctr">
              <a:buNone/>
            </a:pPr>
            <a:r>
              <a:rPr lang="en-US" dirty="0" smtClean="0"/>
              <a:t>2</a:t>
            </a:r>
            <a:r>
              <a:rPr lang="zh-CN" altLang="en-US" dirty="0" smtClean="0"/>
              <a:t>有紧急意外情况的应急预案及演练；</a:t>
            </a:r>
          </a:p>
          <a:p>
            <a:pPr fontAlgn="ctr"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严格执行针对病人服药、注射、输液的查对制度，减少操作差错。</a:t>
            </a:r>
          </a:p>
          <a:p>
            <a:pPr fontAlgn="ctr">
              <a:buNone/>
            </a:pPr>
            <a:r>
              <a:rPr lang="zh-CN" altLang="en-US" dirty="0" smtClean="0"/>
              <a:t>（</a:t>
            </a:r>
            <a:r>
              <a:rPr lang="zh-CN" altLang="en-US" b="1" dirty="0" smtClean="0"/>
              <a:t>三查：</a:t>
            </a:r>
            <a:r>
              <a:rPr lang="zh-CN" altLang="en-US" dirty="0" smtClean="0"/>
              <a:t>操作前查、操作中查、操作后查；查药品的有效期，配</a:t>
            </a:r>
            <a:endParaRPr lang="en-US" altLang="zh-CN" dirty="0" smtClean="0"/>
          </a:p>
          <a:p>
            <a:pPr fontAlgn="ctr">
              <a:buNone/>
            </a:pPr>
            <a:r>
              <a:rPr lang="zh-CN" altLang="en-US" dirty="0" smtClean="0"/>
              <a:t>伍禁忌，查药品有无变质、浑浊，查药品的安瓿有无破损</a:t>
            </a:r>
            <a:r>
              <a:rPr lang="en-US" dirty="0" smtClean="0"/>
              <a:t>,</a:t>
            </a:r>
            <a:r>
              <a:rPr lang="zh-CN" altLang="en-US" dirty="0" smtClean="0"/>
              <a:t>瓶盖有</a:t>
            </a:r>
            <a:endParaRPr lang="en-US" altLang="zh-CN" dirty="0" smtClean="0"/>
          </a:p>
          <a:p>
            <a:pPr fontAlgn="ctr">
              <a:buNone/>
            </a:pPr>
            <a:r>
              <a:rPr lang="zh-CN" altLang="en-US" dirty="0" smtClean="0"/>
              <a:t>无松动。</a:t>
            </a:r>
            <a:r>
              <a:rPr lang="zh-CN" altLang="en-US" b="1" dirty="0" smtClean="0"/>
              <a:t>七对：</a:t>
            </a:r>
            <a:r>
              <a:rPr lang="zh-CN" altLang="en-US" dirty="0" smtClean="0"/>
              <a:t>查对床号、查对姓名、查对药名、查对剂量、查</a:t>
            </a:r>
            <a:endParaRPr lang="en-US" altLang="zh-CN" dirty="0" smtClean="0"/>
          </a:p>
          <a:p>
            <a:pPr fontAlgn="ctr">
              <a:buNone/>
            </a:pPr>
            <a:r>
              <a:rPr lang="zh-CN" altLang="en-US" dirty="0" smtClean="0"/>
              <a:t>对时间、查对浓度、查对用法。）</a:t>
            </a:r>
          </a:p>
          <a:p>
            <a:pPr fontAlgn="ctr"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护士熟练掌握常见技术操作及并发症预防措施及处理流程；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职能部门定期进行临床常见护理技术操作考核评价。</a:t>
            </a:r>
          </a:p>
          <a:p>
            <a:pPr fontAlgn="ctr"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r>
              <a:rPr lang="zh-CN" altLang="en-US" dirty="0" smtClean="0"/>
              <a:t>职能部门对在护理安全管理中存在的问题进行追踪和成效评价，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持续改进。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医院感染管理</a:t>
            </a:r>
            <a:endParaRPr lang="zh-CN" altLang="en-US" sz="4000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571868" y="2000240"/>
            <a:ext cx="2000264" cy="50006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医院感染管理</a:t>
            </a:r>
            <a:endParaRPr lang="zh-CN" altLang="en-US" sz="20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348" y="3500438"/>
            <a:ext cx="1785950" cy="50006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医院感染管理组织</a:t>
            </a:r>
            <a:endParaRPr lang="zh-CN" altLang="en-US" sz="14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4612" y="3500438"/>
            <a:ext cx="1785950" cy="50006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医院感染监测</a:t>
            </a:r>
            <a:endParaRPr lang="zh-CN" altLang="en-US" sz="14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14876" y="3500438"/>
            <a:ext cx="1785950" cy="50006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手卫生管理</a:t>
            </a:r>
            <a:endParaRPr lang="zh-CN" altLang="en-US" sz="14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15140" y="3500438"/>
            <a:ext cx="1785950" cy="50006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消毒灭菌管理</a:t>
            </a:r>
            <a:endParaRPr lang="zh-CN" altLang="en-US" sz="14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4572000" y="2500306"/>
            <a:ext cx="45719" cy="500066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左箭头 10"/>
          <p:cNvSpPr/>
          <p:nvPr/>
        </p:nvSpPr>
        <p:spPr>
          <a:xfrm>
            <a:off x="1643042" y="3000372"/>
            <a:ext cx="6072230" cy="71438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>
            <a:off x="1643042" y="3000372"/>
            <a:ext cx="45719" cy="500066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下箭头 12"/>
          <p:cNvSpPr/>
          <p:nvPr/>
        </p:nvSpPr>
        <p:spPr>
          <a:xfrm>
            <a:off x="7715272" y="3000372"/>
            <a:ext cx="45719" cy="500066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下箭头 13"/>
          <p:cNvSpPr/>
          <p:nvPr/>
        </p:nvSpPr>
        <p:spPr>
          <a:xfrm>
            <a:off x="5572132" y="3000372"/>
            <a:ext cx="45719" cy="500066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下箭头 14"/>
          <p:cNvSpPr/>
          <p:nvPr/>
        </p:nvSpPr>
        <p:spPr>
          <a:xfrm>
            <a:off x="3643306" y="3000372"/>
            <a:ext cx="45719" cy="500066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医院感染管理组织</a:t>
            </a:r>
            <a:endParaRPr lang="zh-CN" altLang="en-US" sz="4000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/>
          <a:lstStyle/>
          <a:p>
            <a:pPr>
              <a:buNone/>
            </a:pP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071802" y="1785926"/>
            <a:ext cx="3000396" cy="50006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医院感染管理委员会</a:t>
            </a:r>
            <a:endParaRPr lang="zh-CN" altLang="en-US" sz="20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7950" y="2285992"/>
            <a:ext cx="1500198" cy="50006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分管副院长</a:t>
            </a:r>
            <a:endParaRPr lang="zh-CN" altLang="en-US" sz="20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28992" y="2786058"/>
            <a:ext cx="2214578" cy="50006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医院感染管理</a:t>
            </a:r>
            <a:endParaRPr lang="en-US" altLang="zh-CN" b="1" dirty="0" smtClean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专职人员</a:t>
            </a:r>
            <a:endParaRPr lang="zh-CN" altLang="en-US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57950" y="3286124"/>
            <a:ext cx="1500198" cy="50006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规章制度、作业流程、布局</a:t>
            </a:r>
            <a:endParaRPr lang="zh-CN" altLang="en-US" sz="16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71802" y="3786190"/>
            <a:ext cx="3000396" cy="50006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医院感染工作规划安全管理目标</a:t>
            </a:r>
            <a:endParaRPr lang="zh-CN" altLang="en-US" sz="14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下箭头 22"/>
          <p:cNvSpPr/>
          <p:nvPr/>
        </p:nvSpPr>
        <p:spPr>
          <a:xfrm>
            <a:off x="4572000" y="2285992"/>
            <a:ext cx="45719" cy="500066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下箭头 23"/>
          <p:cNvSpPr/>
          <p:nvPr/>
        </p:nvSpPr>
        <p:spPr>
          <a:xfrm>
            <a:off x="4572000" y="3286124"/>
            <a:ext cx="45719" cy="500066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左箭头 24"/>
          <p:cNvSpPr/>
          <p:nvPr/>
        </p:nvSpPr>
        <p:spPr>
          <a:xfrm>
            <a:off x="4643438" y="2500306"/>
            <a:ext cx="1714512" cy="71438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左箭头 25"/>
          <p:cNvSpPr/>
          <p:nvPr/>
        </p:nvSpPr>
        <p:spPr>
          <a:xfrm>
            <a:off x="4643438" y="3500438"/>
            <a:ext cx="1714512" cy="71438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929454" y="5857892"/>
            <a:ext cx="1500198" cy="50006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医技诊疗活动</a:t>
            </a:r>
            <a:endParaRPr lang="zh-CN" altLang="en-US" sz="14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14348" y="5857892"/>
            <a:ext cx="1500198" cy="50006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临床护理活动</a:t>
            </a:r>
            <a:endParaRPr lang="zh-CN" altLang="en-US" sz="14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714612" y="5857892"/>
            <a:ext cx="1500198" cy="50006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临床诊疗活动</a:t>
            </a:r>
            <a:endParaRPr lang="zh-CN" altLang="en-US" sz="14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57620" y="4786322"/>
            <a:ext cx="1500198" cy="50006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科室感控兼职员</a:t>
            </a:r>
            <a:endParaRPr lang="zh-CN" altLang="en-US" sz="14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下箭头 30"/>
          <p:cNvSpPr/>
          <p:nvPr/>
        </p:nvSpPr>
        <p:spPr>
          <a:xfrm>
            <a:off x="4572000" y="4286256"/>
            <a:ext cx="45719" cy="500066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下箭头 31"/>
          <p:cNvSpPr/>
          <p:nvPr/>
        </p:nvSpPr>
        <p:spPr>
          <a:xfrm>
            <a:off x="4572000" y="5286388"/>
            <a:ext cx="45719" cy="214314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786314" y="5857892"/>
            <a:ext cx="1500198" cy="50006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bg2"/>
                </a:solidFill>
                <a:latin typeface="黑体" pitchFamily="49" charset="-122"/>
                <a:ea typeface="黑体" pitchFamily="49" charset="-122"/>
              </a:rPr>
              <a:t>医疗管理活动</a:t>
            </a:r>
            <a:endParaRPr lang="zh-CN" altLang="en-US" sz="1400" b="1" dirty="0">
              <a:solidFill>
                <a:schemeClr val="bg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左箭头 33"/>
          <p:cNvSpPr/>
          <p:nvPr/>
        </p:nvSpPr>
        <p:spPr>
          <a:xfrm>
            <a:off x="1500166" y="5500702"/>
            <a:ext cx="6215106" cy="45719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下箭头 34"/>
          <p:cNvSpPr/>
          <p:nvPr/>
        </p:nvSpPr>
        <p:spPr>
          <a:xfrm>
            <a:off x="1500166" y="5500702"/>
            <a:ext cx="45719" cy="357190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下箭头 35"/>
          <p:cNvSpPr/>
          <p:nvPr/>
        </p:nvSpPr>
        <p:spPr>
          <a:xfrm>
            <a:off x="7715272" y="5500702"/>
            <a:ext cx="45719" cy="357190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下箭头 36"/>
          <p:cNvSpPr/>
          <p:nvPr/>
        </p:nvSpPr>
        <p:spPr>
          <a:xfrm>
            <a:off x="3500430" y="5500702"/>
            <a:ext cx="71438" cy="357190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下箭头 37"/>
          <p:cNvSpPr/>
          <p:nvPr/>
        </p:nvSpPr>
        <p:spPr>
          <a:xfrm>
            <a:off x="5500694" y="5500702"/>
            <a:ext cx="71438" cy="357190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医院感染管理组织</a:t>
            </a:r>
            <a:endParaRPr lang="zh-CN" altLang="en-US" sz="4000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健全医院感染管理组织体系，配备专（兼）职人员承担医院感染管理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和业务技术咨询、指导工作；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制定符合本单位实际的医院感染管理规章制度；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将医院感染管理纳入卫生院总体工作规划和质量与安全管理目标；</a:t>
            </a:r>
          </a:p>
          <a:p>
            <a:pPr>
              <a:buNone/>
            </a:pPr>
            <a:r>
              <a:rPr lang="en-US" dirty="0" smtClean="0"/>
              <a:t>4.</a:t>
            </a:r>
            <a:r>
              <a:rPr lang="zh-CN" altLang="en-US" dirty="0" smtClean="0"/>
              <a:t>有针对各级各类人员制定的医院感染管理培训计划和内容；</a:t>
            </a:r>
          </a:p>
          <a:p>
            <a:pPr>
              <a:buNone/>
            </a:pPr>
            <a:r>
              <a:rPr lang="en-US" dirty="0" smtClean="0"/>
              <a:t>5.</a:t>
            </a:r>
            <a:r>
              <a:rPr lang="zh-CN" altLang="en-US" dirty="0" smtClean="0"/>
              <a:t>相关人员知晓本部门、本岗位在医院感染管理方面的职责并履行。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有对院科两级医院感染管理工作及制度落实情况的监督检查，每月召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开专题会；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对上级管理部门检查中发现的问题及时整改，并调整完善工作计划和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内容。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zh-CN" altLang="en-US" dirty="0" smtClean="0"/>
              <a:t>对医院感染管理定期评估，对存在问题有反馈及改进措施，并持续改进。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医院感染监测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医院感染管理专（兼）职人员和监测设施配备符合要求；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有医院感染监测计划、监测的目录</a:t>
            </a:r>
            <a:r>
              <a:rPr lang="en-US" dirty="0" smtClean="0"/>
              <a:t>/</a:t>
            </a:r>
            <a:r>
              <a:rPr lang="zh-CN" altLang="en-US" dirty="0" smtClean="0"/>
              <a:t>清单，开展感染发病率监测，符合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dirty="0" smtClean="0"/>
              <a:t>WS/T312—2009</a:t>
            </a:r>
            <a:r>
              <a:rPr lang="zh-CN" altLang="en-US" dirty="0" smtClean="0"/>
              <a:t>）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医院感染监测规范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、（</a:t>
            </a:r>
            <a:r>
              <a:rPr lang="en-US" dirty="0" smtClean="0"/>
              <a:t>WS/T 367-2012</a:t>
            </a:r>
            <a:r>
              <a:rPr lang="zh-CN" altLang="en-US" dirty="0" smtClean="0"/>
              <a:t>）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医疗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机构消毒技术规范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有针对重点环节、重点人群和高危险因素管理与监测计划，并落实；</a:t>
            </a:r>
          </a:p>
          <a:p>
            <a:pPr>
              <a:buNone/>
            </a:pPr>
            <a:r>
              <a:rPr lang="en-US" dirty="0" smtClean="0"/>
              <a:t>4.</a:t>
            </a:r>
            <a:r>
              <a:rPr lang="zh-CN" altLang="en-US" dirty="0" smtClean="0"/>
              <a:t>对感染高风险科室及感染控制情况进行风险评估，并制定针对性措施。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手术部位感染按手术风险分类，对切口感染率进行统计、分析与反馈；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医院感染管理人员对监测资料进行分析、总结与反馈，对存在的问题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进行督促整改。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r>
              <a:rPr lang="zh-CN" altLang="en-US" dirty="0" smtClean="0"/>
              <a:t>医院感染监测工作对提高医院感染管理工作水平持续改进，并有成效。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手卫生管理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定期开展手卫生知识与技能的培训，并有记录；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手卫生设施种类、数量、安置的位置、手卫生用品等符合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医务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人员手卫生规范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要求</a:t>
            </a:r>
            <a:r>
              <a:rPr lang="en-US" dirty="0" smtClean="0"/>
              <a:t>(WS/T313-2009)</a:t>
            </a:r>
            <a:r>
              <a:rPr lang="zh-CN" altLang="en-US" dirty="0" smtClean="0"/>
              <a:t>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医务人员手卫生知识知晓率</a:t>
            </a:r>
            <a:r>
              <a:rPr lang="en-US" dirty="0" smtClean="0"/>
              <a:t>100%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有院科两级对手卫生规范执行情况的监督检查，有整改措施；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随机抽查医务人员手卫生依从性</a:t>
            </a:r>
            <a:r>
              <a:rPr lang="en-US" dirty="0" smtClean="0"/>
              <a:t>≥70%</a:t>
            </a:r>
            <a:r>
              <a:rPr lang="zh-CN" altLang="en-US" dirty="0" smtClean="0"/>
              <a:t>，洗手方法正确率</a:t>
            </a:r>
            <a:r>
              <a:rPr lang="en-US" dirty="0" smtClean="0"/>
              <a:t>≥70%</a:t>
            </a:r>
            <a:r>
              <a:rPr lang="zh-CN" altLang="en-US" dirty="0" smtClean="0"/>
              <a:t>。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r>
              <a:rPr lang="zh-CN" altLang="en-US" dirty="0" smtClean="0"/>
              <a:t>随机抽查医务人员手卫生依从性</a:t>
            </a:r>
            <a:r>
              <a:rPr lang="en-US" dirty="0" smtClean="0"/>
              <a:t>≥80%</a:t>
            </a:r>
            <a:r>
              <a:rPr lang="zh-CN" altLang="en-US" dirty="0" smtClean="0"/>
              <a:t>，洗手方法正确率</a:t>
            </a:r>
            <a:r>
              <a:rPr lang="en-US" dirty="0" smtClean="0"/>
              <a:t>≥80%</a:t>
            </a:r>
            <a:r>
              <a:rPr lang="zh-CN" altLang="en-US" dirty="0" smtClean="0"/>
              <a:t>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消毒及灭菌工作管理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有满足消毒要求的消毒设备、设施与消毒剂（可依托有资质的第三方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机构）；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定期对有关设备设施进行检测、对消毒剂的浓度和有效性等进行监测；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有卫生院和重点部门消毒与隔离工作制度和落实措施，并执行。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职能部门对医用耗材、消毒隔离相关产品的采购质量有监管，对设备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设施及消毒剂检测结果进行定期分析，有总结、反馈，及时整改；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有消毒供应室清洗消毒及灭菌技术操作规范，有清洗消毒及灭菌效果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监测程序、规范及判定标准。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r>
              <a:rPr lang="zh-CN" altLang="en-US" dirty="0" smtClean="0"/>
              <a:t>职能部门和相关部门对持续改进的情况进行追踪与成效评价，有记录。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医疗废物管理</a:t>
            </a:r>
            <a:endParaRPr lang="zh-CN" altLang="en-US" sz="4000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医疗废物和污水处理管理制度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医疗废物处置和污水处理</a:t>
            </a: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医疗废物管理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86320"/>
          </a:xfrm>
        </p:spPr>
        <p:txBody>
          <a:bodyPr>
            <a:normAutofit fontScale="92500" lnSpcReduction="10000"/>
          </a:bodyPr>
          <a:lstStyle/>
          <a:p>
            <a:endParaRPr lang="en-US" altLang="zh-CN" sz="2800" dirty="0" smtClean="0"/>
          </a:p>
          <a:p>
            <a:r>
              <a:rPr lang="zh-CN" altLang="en-US" sz="2800" dirty="0" smtClean="0"/>
              <a:t>医疗废物：医疗机构在医疗、预防、保健以及其他相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关活动中产生的具有直接或者间接感染性、毒性以及其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他危害性的废物；</a:t>
            </a:r>
            <a:endParaRPr lang="en-US" altLang="zh-CN" sz="2800" dirty="0" smtClean="0"/>
          </a:p>
          <a:p>
            <a:endParaRPr lang="en-US" altLang="zh-CN" sz="2800" dirty="0" smtClean="0"/>
          </a:p>
          <a:p>
            <a:r>
              <a:rPr lang="zh-CN" altLang="en-US" sz="2800" dirty="0" smtClean="0"/>
              <a:t>医疗废物分感染性废物、病理性废物、损伤性废物、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药物性废物、化学性废物五类，列入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国家危险废物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名录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管理；</a:t>
            </a:r>
          </a:p>
          <a:p>
            <a:pPr>
              <a:buNone/>
            </a:pP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endParaRPr lang="zh-CN" altLang="en-US" sz="2800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医疗废物和污水处理管理制度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8632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有医疗废物和污水处理管理规章制度和岗位职责；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明确专（兼）职人员负责医疗废物和污水处理工作，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上岗前经过培训。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r>
              <a:rPr lang="zh-CN" altLang="en-US" dirty="0" smtClean="0"/>
              <a:t>职能部门对制度与岗位职责落实情况开展监管，并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有记录。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r>
              <a:rPr lang="zh-CN" altLang="en-US" dirty="0" smtClean="0"/>
              <a:t>根据监管情况，对医疗废物和污水处理管理工作进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行持续改进、追踪与成效评价，有记录。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测 试</a:t>
            </a:r>
            <a:endParaRPr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33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smtClean="0"/>
              <a:t>我们将提出一些重要的问题</a:t>
            </a:r>
            <a:endParaRPr lang="en-US" altLang="zh-CN" sz="2800" smtClean="0"/>
          </a:p>
          <a:p>
            <a:r>
              <a:rPr lang="zh-CN" altLang="en-US" sz="2800" smtClean="0"/>
              <a:t>请您接受测试</a:t>
            </a:r>
            <a:endParaRPr lang="en-US" altLang="zh-CN" sz="2800" smtClean="0"/>
          </a:p>
          <a:p>
            <a:r>
              <a:rPr lang="zh-CN" altLang="en-US" sz="2800" smtClean="0"/>
              <a:t>针对这些问题，请您每个问题慎重选择一个答案</a:t>
            </a:r>
            <a:endParaRPr lang="en-US" altLang="zh-CN" sz="2800" smtClean="0"/>
          </a:p>
          <a:p>
            <a:endParaRPr lang="en-US" altLang="zh-CN" sz="2800" smtClean="0"/>
          </a:p>
          <a:p>
            <a:r>
              <a:rPr lang="zh-CN" altLang="en-US" sz="2800" smtClean="0"/>
              <a:t>如果您对全部问题都了然于胸，培训对于您或许</a:t>
            </a:r>
            <a:endParaRPr lang="en-US" altLang="zh-CN" sz="2800" smtClean="0"/>
          </a:p>
          <a:p>
            <a:pPr>
              <a:buFont typeface="Wingdings 2" pitchFamily="18" charset="2"/>
              <a:buNone/>
            </a:pPr>
            <a:r>
              <a:rPr lang="en-US" altLang="zh-CN" sz="2800" smtClean="0"/>
              <a:t>    </a:t>
            </a:r>
            <a:r>
              <a:rPr lang="zh-CN" altLang="en-US" sz="2800" smtClean="0"/>
              <a:t>就不太重要</a:t>
            </a:r>
            <a:endParaRPr lang="en-US" altLang="zh-CN" sz="2800" smtClean="0"/>
          </a:p>
          <a:p>
            <a:r>
              <a:rPr lang="zh-CN" altLang="en-US" sz="2800" smtClean="0"/>
              <a:t>如果您无法正确回答这些问题，您真的需要接受</a:t>
            </a:r>
            <a:endParaRPr lang="en-US" altLang="zh-CN" sz="2800" smtClean="0"/>
          </a:p>
          <a:p>
            <a:pPr>
              <a:buFont typeface="Wingdings 2" pitchFamily="18" charset="2"/>
              <a:buNone/>
            </a:pPr>
            <a:r>
              <a:rPr lang="en-US" altLang="zh-CN" sz="2800" smtClean="0"/>
              <a:t>   </a:t>
            </a:r>
            <a:r>
              <a:rPr lang="zh-CN" altLang="en-US" sz="2800" smtClean="0"/>
              <a:t>这次培训！</a:t>
            </a:r>
          </a:p>
        </p:txBody>
      </p:sp>
      <p:pic>
        <p:nvPicPr>
          <p:cNvPr id="14340" name="图片 11" descr="延安医院标志 （透明PNG格式）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8593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2" descr="2017年第二期A1版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1857355" cy="63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医疗废物处置和污水处理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医疗废物分类收集，并与生活垃圾分开存放，医疗废物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的处理符合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医疗废物处理条例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要求，有运行日志；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建有污水处理设施并运转正常，有运行日志与监测的原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始记录；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医疗废物处理符合环保要求，无环保安全事故。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r>
              <a:rPr lang="zh-CN" altLang="en-US" dirty="0" smtClean="0"/>
              <a:t>定期开展医疗废物处置和污水处理的培训，并有记录。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医疗废物全部由医疗废物集中处置单位集中进行处置；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定期对污水进行相关监测，并达标；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有根据监管情况改进工作的具体措施并得到落实。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放射防护管理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放射防护管理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放射防护设备管理</a:t>
            </a: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放射防护管理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有保障设备使用管理的相关制度和规范；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对设备实行统一保养、维修、校验和强检；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有设备使用情况的登记资料，信息真实，完善，准确。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操作人员能执行日常保养和维护；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有放射医学设备故障维修情况的分析报告，用于指导设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备的规范使用。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zh-CN" altLang="en-US" dirty="0" smtClean="0"/>
              <a:t>有根据放射装置使用监管情况分析提出整改措施并得到落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实。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放射防护设备管理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有院领导及专（兼）职人员组成的管理部门负责此项工作；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职能管理部门和相关人员熟悉有关规定，能够履行相关制度和岗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位职责；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每年</a:t>
            </a:r>
            <a:r>
              <a:rPr lang="en-US" dirty="0" smtClean="0"/>
              <a:t>1</a:t>
            </a:r>
            <a:r>
              <a:rPr lang="zh-CN" altLang="en-US" dirty="0" smtClean="0"/>
              <a:t>次对放射设备及周围环境进行检测并达标，有警示标志；</a:t>
            </a:r>
          </a:p>
          <a:p>
            <a:pPr>
              <a:buNone/>
            </a:pPr>
            <a:r>
              <a:rPr lang="en-US" dirty="0" smtClean="0"/>
              <a:t>4.</a:t>
            </a:r>
            <a:r>
              <a:rPr lang="zh-CN" altLang="en-US" dirty="0" smtClean="0"/>
              <a:t>制定工作人员和受检人员放射防护制度并配备相应设施；</a:t>
            </a:r>
          </a:p>
          <a:p>
            <a:pPr>
              <a:buNone/>
            </a:pPr>
            <a:r>
              <a:rPr lang="en-US" dirty="0" smtClean="0"/>
              <a:t>5.</a:t>
            </a:r>
            <a:r>
              <a:rPr lang="zh-CN" altLang="en-US" dirty="0" smtClean="0"/>
              <a:t>每</a:t>
            </a:r>
            <a:r>
              <a:rPr lang="en-US" dirty="0" smtClean="0"/>
              <a:t>90</a:t>
            </a:r>
            <a:r>
              <a:rPr lang="zh-CN" altLang="en-US" dirty="0" smtClean="0"/>
              <a:t>天至少对放射工作人员进行</a:t>
            </a:r>
            <a:r>
              <a:rPr lang="en-US" dirty="0" smtClean="0"/>
              <a:t>1</a:t>
            </a:r>
            <a:r>
              <a:rPr lang="zh-CN" altLang="en-US" dirty="0" smtClean="0"/>
              <a:t>次个人剂量监测。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r>
              <a:rPr lang="zh-CN" altLang="en-US" dirty="0" smtClean="0"/>
              <a:t>有根据监管情况进行改进的措施并得到落实，有记录。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r>
              <a:rPr lang="zh-CN" altLang="en-US" dirty="0" smtClean="0"/>
              <a:t>职能部门对设备检测、操作人员个人剂量监测结果进行定期分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析，及时反馈和整改。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药事管理</a:t>
            </a:r>
            <a:endParaRPr lang="zh-CN" altLang="en-US" sz="4000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药品管理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临床用药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处方管理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药品不良反应管理</a:t>
            </a: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药品管理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设立药事与药物治疗管理组织，有相应工作制度；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有药品采购供应管理制度与流程，有药品贮存相关制度并执行；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疫苗的流通、储存、领发、登记及使用等符合有关规定；</a:t>
            </a:r>
          </a:p>
          <a:p>
            <a:pPr>
              <a:buNone/>
            </a:pPr>
            <a:r>
              <a:rPr lang="en-US" dirty="0" smtClean="0"/>
              <a:t>4.</a:t>
            </a:r>
            <a:r>
              <a:rPr lang="zh-CN" altLang="en-US" dirty="0" smtClean="0"/>
              <a:t>药品库存量及进出量、调剂室库存量及使用量定期盘点、账物相符；</a:t>
            </a:r>
          </a:p>
          <a:p>
            <a:pPr>
              <a:buNone/>
            </a:pPr>
            <a:r>
              <a:rPr lang="en-US" dirty="0" smtClean="0"/>
              <a:t>5.</a:t>
            </a:r>
            <a:r>
              <a:rPr lang="zh-CN" altLang="en-US" dirty="0" smtClean="0"/>
              <a:t>中药饮片相关管理制度健全，采购验收、储存、调剂、煎煮等符合相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关规定；</a:t>
            </a:r>
          </a:p>
          <a:p>
            <a:pPr>
              <a:buNone/>
            </a:pPr>
            <a:r>
              <a:rPr lang="en-US" dirty="0" smtClean="0"/>
              <a:t>6.</a:t>
            </a:r>
            <a:r>
              <a:rPr lang="zh-CN" altLang="en-US" dirty="0" smtClean="0"/>
              <a:t>有优先配备和使用基本药物有关规定并执行。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实行药品采购、贮存、供应计算机管理；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根据药品用量金额评估药品储备情况，药品储备适宜，与医院用药相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衔接，满足临床用药需求。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r>
              <a:rPr lang="zh-CN" altLang="en-US" dirty="0" smtClean="0"/>
              <a:t>持续改进有成效，药品供应、质量和数量管理制度落实到位。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临床用药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endParaRPr lang="en-US" altLang="zh-CN" dirty="0" smtClean="0"/>
          </a:p>
          <a:p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r>
              <a:rPr lang="en-US" dirty="0" smtClean="0"/>
              <a:t>1.</a:t>
            </a:r>
            <a:r>
              <a:rPr lang="zh-CN" altLang="en-US" dirty="0" smtClean="0"/>
              <a:t>临床药物治疗遵循合理用药原则、药品说明书、临床诊疗指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南及临床路径等相关规定。</a:t>
            </a:r>
          </a:p>
          <a:p>
            <a:r>
              <a:rPr lang="en-US" dirty="0" smtClean="0"/>
              <a:t>2.</a:t>
            </a:r>
            <a:r>
              <a:rPr lang="zh-CN" altLang="en-US" dirty="0" smtClean="0"/>
              <a:t>建立抗菌药物临床应用和管理实施细则及抗菌药物分级管理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制度。</a:t>
            </a:r>
          </a:p>
          <a:p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“C”,</a:t>
            </a:r>
            <a:r>
              <a:rPr lang="zh-CN" altLang="en-US" dirty="0" smtClean="0"/>
              <a:t>并</a:t>
            </a:r>
          </a:p>
          <a:p>
            <a:r>
              <a:rPr lang="en-US" dirty="0" smtClean="0"/>
              <a:t>1.</a:t>
            </a:r>
            <a:r>
              <a:rPr lang="zh-CN" altLang="en-US" dirty="0" smtClean="0"/>
              <a:t>建立健全抗菌药物临床应用管理工作制度和监督管理机制。</a:t>
            </a:r>
          </a:p>
          <a:p>
            <a:r>
              <a:rPr lang="en-US" dirty="0" smtClean="0"/>
              <a:t>2.</a:t>
            </a:r>
            <a:r>
              <a:rPr lang="zh-CN" altLang="en-US" dirty="0" smtClean="0"/>
              <a:t>满足临床用药需求，有临床用药监控体系，有对超说明书用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药的规范管理措施，有干预和改进措施。</a:t>
            </a:r>
          </a:p>
          <a:p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“B”,</a:t>
            </a:r>
            <a:r>
              <a:rPr lang="zh-CN" altLang="en-US" dirty="0" smtClean="0"/>
              <a:t>并</a:t>
            </a:r>
          </a:p>
          <a:p>
            <a:r>
              <a:rPr lang="zh-CN" altLang="en-US" dirty="0" smtClean="0"/>
              <a:t>职能部门对药物临床应用进行监测与评价，有持续改进的成效。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处方管理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根据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处方管理办法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，制定本院处方管理实施细则，对注册执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业（助理）医师处方权、医嘱或处方开具等有明确要求；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按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医院处方点评管理办法（试行）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等文件的要求制定处方点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评制度并实施；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每月至少抽查</a:t>
            </a:r>
            <a:r>
              <a:rPr lang="en-US" dirty="0" smtClean="0"/>
              <a:t>50</a:t>
            </a:r>
            <a:r>
              <a:rPr lang="zh-CN" altLang="en-US" dirty="0" smtClean="0"/>
              <a:t>张门急诊处方（含中药饮片处方）和</a:t>
            </a:r>
            <a:r>
              <a:rPr lang="en-US" dirty="0" smtClean="0"/>
              <a:t>10</a:t>
            </a:r>
            <a:r>
              <a:rPr lang="zh-CN" altLang="en-US" dirty="0" smtClean="0"/>
              <a:t>份出院病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历进行点评。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“C”,</a:t>
            </a:r>
            <a:r>
              <a:rPr lang="zh-CN" altLang="en-US" dirty="0" smtClean="0"/>
              <a:t>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处方评价结果纳入质量考核目标，实行奖惩管理；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对不合理处方进行干预，并有记录可查。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“B”,</a:t>
            </a:r>
            <a:r>
              <a:rPr lang="zh-CN" altLang="en-US" dirty="0" smtClean="0"/>
              <a:t>并</a:t>
            </a:r>
          </a:p>
          <a:p>
            <a:r>
              <a:rPr lang="zh-CN" altLang="en-US" dirty="0" smtClean="0"/>
              <a:t>有案例证实，根据点评结果，落实整改措施，持续促进合理用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药。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药品不良反应管理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C</a:t>
            </a:r>
            <a:r>
              <a:rPr lang="en-US" altLang="zh-CN" dirty="0" smtClean="0"/>
              <a:t>】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有药品不良反应与药害事件监测报告管理的制度与程序；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医师、药师、护士及其他人员相互配合对患者用药情况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进行监测，并有记录；</a:t>
            </a:r>
          </a:p>
          <a:p>
            <a:pPr>
              <a:buNone/>
            </a:pPr>
            <a:r>
              <a:rPr lang="en-US" dirty="0" smtClean="0"/>
              <a:t>3.</a:t>
            </a:r>
            <a:r>
              <a:rPr lang="zh-CN" altLang="en-US" dirty="0" smtClean="0"/>
              <a:t>制定严重药品不良反应或药害事件处理办法和流程，并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按规定上报卫生行政部门和药品监督管理部门。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B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“C”</a:t>
            </a:r>
            <a:r>
              <a:rPr lang="zh-CN" altLang="en-US" dirty="0" smtClean="0"/>
              <a:t>，并</a:t>
            </a:r>
          </a:p>
          <a:p>
            <a:pPr>
              <a:buNone/>
            </a:pPr>
            <a:r>
              <a:rPr lang="en-US" dirty="0" smtClean="0"/>
              <a:t>1.</a:t>
            </a:r>
            <a:r>
              <a:rPr lang="zh-CN" altLang="en-US" dirty="0" smtClean="0"/>
              <a:t>有药品不良反应与药害事件报告的奖惩措施；</a:t>
            </a:r>
          </a:p>
          <a:p>
            <a:pPr>
              <a:buNone/>
            </a:pPr>
            <a:r>
              <a:rPr lang="en-US" dirty="0" smtClean="0"/>
              <a:t>2.</a:t>
            </a:r>
            <a:r>
              <a:rPr lang="zh-CN" altLang="en-US" dirty="0" smtClean="0"/>
              <a:t>建立药品不良反应或药害事件报告数据库或台账。</a:t>
            </a:r>
          </a:p>
          <a:p>
            <a:pPr>
              <a:buNone/>
            </a:pPr>
            <a:r>
              <a:rPr lang="en-US" altLang="zh-CN" dirty="0" smtClean="0"/>
              <a:t>【</a:t>
            </a:r>
            <a:r>
              <a:rPr lang="en-US" dirty="0" smtClean="0"/>
              <a:t>A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符合</a:t>
            </a:r>
            <a:r>
              <a:rPr lang="en-US" dirty="0" smtClean="0"/>
              <a:t>“B”</a:t>
            </a:r>
            <a:r>
              <a:rPr lang="zh-CN" altLang="en-US" dirty="0" smtClean="0"/>
              <a:t>，并</a:t>
            </a:r>
          </a:p>
          <a:p>
            <a:r>
              <a:rPr lang="zh-CN" altLang="en-US" dirty="0" smtClean="0"/>
              <a:t>对药品不良反应或药害事件进行及时调查、分析，有整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改措施。</a:t>
            </a:r>
          </a:p>
          <a:p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黑体" pitchFamily="49" charset="-122"/>
                <a:ea typeface="黑体" pitchFamily="49" charset="-122"/>
              </a:rPr>
              <a:t>公共卫生管理</a:t>
            </a:r>
            <a:endParaRPr lang="zh-CN" altLang="en-US" sz="4000" b="1" dirty="0">
              <a:solidFill>
                <a:schemeClr val="accent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600200"/>
            <a:ext cx="8501122" cy="4525963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建立健全公共卫生管理制度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落实村卫生室公共卫生服务任务与经费补偿</a:t>
            </a:r>
            <a:endParaRPr lang="zh-CN" altLang="en-US" dirty="0"/>
          </a:p>
        </p:txBody>
      </p:sp>
      <p:pic>
        <p:nvPicPr>
          <p:cNvPr id="4" name="图片 2" descr="2017年第二期A1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87235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</TotalTime>
  <Words>7691</Words>
  <PresentationFormat>全屏显示(4:3)</PresentationFormat>
  <Paragraphs>969</Paragraphs>
  <Slides>104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104</vt:i4>
      </vt:variant>
    </vt:vector>
  </HeadingPairs>
  <TitlesOfParts>
    <vt:vector size="105" baseType="lpstr">
      <vt:lpstr>Office 主题</vt:lpstr>
      <vt:lpstr>卫生院与社区卫生服务中心医疗质量和医疗安全管理</vt:lpstr>
      <vt:lpstr>走进昆明市延安医院</vt:lpstr>
      <vt:lpstr>幻灯片 3</vt:lpstr>
      <vt:lpstr>          继往开来七十年</vt:lpstr>
      <vt:lpstr>医疗服务能力</vt:lpstr>
      <vt:lpstr>医疗服务能力</vt:lpstr>
      <vt:lpstr>幻灯片 7</vt:lpstr>
      <vt:lpstr>医院定位</vt:lpstr>
      <vt:lpstr>测 试</vt:lpstr>
      <vt:lpstr>测 试</vt:lpstr>
      <vt:lpstr>测 试</vt:lpstr>
      <vt:lpstr>实  例</vt:lpstr>
      <vt:lpstr>医院核心竞争力</vt:lpstr>
      <vt:lpstr>医院核心竞争力</vt:lpstr>
      <vt:lpstr>医院核心竞争力</vt:lpstr>
      <vt:lpstr>全球医疗服务能力排行榜</vt:lpstr>
      <vt:lpstr>医疗服务能力与质量</vt:lpstr>
      <vt:lpstr>医疗服务能力与质量</vt:lpstr>
      <vt:lpstr>医疗服务能力与质量</vt:lpstr>
      <vt:lpstr>医疗服务能力与质量</vt:lpstr>
      <vt:lpstr>医疗服务能力与质量</vt:lpstr>
      <vt:lpstr>医疗服务能力</vt:lpstr>
      <vt:lpstr>医疗服务能力要素</vt:lpstr>
      <vt:lpstr>基本概念</vt:lpstr>
      <vt:lpstr>能力建设背景</vt:lpstr>
      <vt:lpstr>能力建设背景</vt:lpstr>
      <vt:lpstr>能力建设背景</vt:lpstr>
      <vt:lpstr>建设背景</vt:lpstr>
      <vt:lpstr>建设背景</vt:lpstr>
      <vt:lpstr>服务能力标准</vt:lpstr>
      <vt:lpstr>乡镇卫生院服务中心服务能力标准</vt:lpstr>
      <vt:lpstr>社区卫生服务中心服务能力标准</vt:lpstr>
      <vt:lpstr>能力结果表达方式</vt:lpstr>
      <vt:lpstr>能力结果表达方式</vt:lpstr>
      <vt:lpstr>乡镇卫生院能力结果</vt:lpstr>
      <vt:lpstr>社区卫生服务中心能力结果</vt:lpstr>
      <vt:lpstr>医疗安全前置条件</vt:lpstr>
      <vt:lpstr>医疗质量管理体系和制度建设</vt:lpstr>
      <vt:lpstr>医疗质量医疗安全管理体系</vt:lpstr>
      <vt:lpstr>医疗质量医疗安全管理体系</vt:lpstr>
      <vt:lpstr>医疗质量医疗安全管理体系</vt:lpstr>
      <vt:lpstr>医疗质量医疗安全管理体系</vt:lpstr>
      <vt:lpstr>医疗质量医疗安全管理制度</vt:lpstr>
      <vt:lpstr>医疗质量医疗安全管理制度</vt:lpstr>
      <vt:lpstr>医疗质量医疗安全管理制度</vt:lpstr>
      <vt:lpstr>医疗质量医疗安全管理制度</vt:lpstr>
      <vt:lpstr>落实医疗质量管理制度</vt:lpstr>
      <vt:lpstr>“三基”培训与考核</vt:lpstr>
      <vt:lpstr>“三基”培训与考核</vt:lpstr>
      <vt:lpstr>“三基”培训与考核</vt:lpstr>
      <vt:lpstr>住院诊疗质量管理★</vt:lpstr>
      <vt:lpstr>落实首诊负责制度</vt:lpstr>
      <vt:lpstr>执行查房制度</vt:lpstr>
      <vt:lpstr>贯彻值班和交接班制度</vt:lpstr>
      <vt:lpstr>手术、麻醉授权管理★</vt:lpstr>
      <vt:lpstr>落实病历书写规范管理</vt:lpstr>
      <vt:lpstr>手术管理★</vt:lpstr>
      <vt:lpstr>麻醉前病情评估和讨论制度★</vt:lpstr>
      <vt:lpstr>输血管理★</vt:lpstr>
      <vt:lpstr>输血管理★</vt:lpstr>
      <vt:lpstr>血液透析管理 ★</vt:lpstr>
      <vt:lpstr>放射或医学影像管理</vt:lpstr>
      <vt:lpstr>放射或医学影像管理</vt:lpstr>
      <vt:lpstr>临床检验管理</vt:lpstr>
      <vt:lpstr>临床检验管理</vt:lpstr>
      <vt:lpstr>中医管理</vt:lpstr>
      <vt:lpstr>康复管理★</vt:lpstr>
      <vt:lpstr>病案管理</vt:lpstr>
      <vt:lpstr>患者安全管理</vt:lpstr>
      <vt:lpstr>查对制度</vt:lpstr>
      <vt:lpstr>手术安全核查制度★</vt:lpstr>
      <vt:lpstr>危急值报告制度</vt:lpstr>
      <vt:lpstr>患者安全风险管理</vt:lpstr>
      <vt:lpstr>患者参与医疗安全</vt:lpstr>
      <vt:lpstr>护理管理</vt:lpstr>
      <vt:lpstr>护理组织管理体系</vt:lpstr>
      <vt:lpstr>护理组织管理体系</vt:lpstr>
      <vt:lpstr>执行《护士条例》</vt:lpstr>
      <vt:lpstr>临床护理质量管理</vt:lpstr>
      <vt:lpstr>护理安全管理</vt:lpstr>
      <vt:lpstr>医院感染管理</vt:lpstr>
      <vt:lpstr>医院感染管理组织</vt:lpstr>
      <vt:lpstr>医院感染管理组织</vt:lpstr>
      <vt:lpstr>医院感染监测</vt:lpstr>
      <vt:lpstr>手卫生管理</vt:lpstr>
      <vt:lpstr>消毒及灭菌工作管理</vt:lpstr>
      <vt:lpstr>医疗废物管理</vt:lpstr>
      <vt:lpstr>医疗废物管理</vt:lpstr>
      <vt:lpstr>医疗废物和污水处理管理制度</vt:lpstr>
      <vt:lpstr>医疗废物处置和污水处理</vt:lpstr>
      <vt:lpstr>放射防护管理</vt:lpstr>
      <vt:lpstr>放射防护管理</vt:lpstr>
      <vt:lpstr>放射防护设备管理</vt:lpstr>
      <vt:lpstr>药事管理</vt:lpstr>
      <vt:lpstr>药品管理</vt:lpstr>
      <vt:lpstr>临床用药</vt:lpstr>
      <vt:lpstr>处方管理</vt:lpstr>
      <vt:lpstr>药品不良反应管理</vt:lpstr>
      <vt:lpstr>公共卫生管理</vt:lpstr>
      <vt:lpstr>公共卫生管理制度</vt:lpstr>
      <vt:lpstr>村卫生室公共卫生服务任务与经费补偿</vt:lpstr>
      <vt:lpstr>结束语</vt:lpstr>
      <vt:lpstr>预祝评价取得优异成绩</vt:lpstr>
      <vt:lpstr>幻灯片 104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社区卫生服务中心与卫生院医疗质量和医疗安全管理</dc:title>
  <dc:creator>Administrator</dc:creator>
  <cp:lastModifiedBy>User</cp:lastModifiedBy>
  <cp:revision>146</cp:revision>
  <dcterms:created xsi:type="dcterms:W3CDTF">2019-09-03T07:46:40Z</dcterms:created>
  <dcterms:modified xsi:type="dcterms:W3CDTF">2019-09-18T23:46:31Z</dcterms:modified>
</cp:coreProperties>
</file>