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7" r:id="rId2"/>
    <p:sldId id="310" r:id="rId3"/>
    <p:sldId id="362" r:id="rId4"/>
    <p:sldId id="312" r:id="rId5"/>
    <p:sldId id="317" r:id="rId6"/>
    <p:sldId id="316" r:id="rId7"/>
    <p:sldId id="320" r:id="rId8"/>
    <p:sldId id="363" r:id="rId9"/>
    <p:sldId id="319" r:id="rId10"/>
    <p:sldId id="350" r:id="rId11"/>
    <p:sldId id="365" r:id="rId12"/>
    <p:sldId id="2138" r:id="rId13"/>
    <p:sldId id="366" r:id="rId14"/>
    <p:sldId id="368" r:id="rId15"/>
    <p:sldId id="2137" r:id="rId16"/>
    <p:sldId id="354" r:id="rId17"/>
    <p:sldId id="359" r:id="rId18"/>
    <p:sldId id="357" r:id="rId19"/>
    <p:sldId id="356" r:id="rId20"/>
    <p:sldId id="2159" r:id="rId21"/>
    <p:sldId id="2160" r:id="rId22"/>
    <p:sldId id="361" r:id="rId23"/>
    <p:sldId id="2141" r:id="rId24"/>
    <p:sldId id="367" r:id="rId25"/>
    <p:sldId id="2140" r:id="rId26"/>
    <p:sldId id="2142" r:id="rId27"/>
    <p:sldId id="2143" r:id="rId28"/>
    <p:sldId id="2144" r:id="rId29"/>
    <p:sldId id="2145" r:id="rId30"/>
    <p:sldId id="2147" r:id="rId31"/>
    <p:sldId id="2146" r:id="rId32"/>
    <p:sldId id="2148" r:id="rId33"/>
    <p:sldId id="2149" r:id="rId34"/>
    <p:sldId id="2150" r:id="rId35"/>
    <p:sldId id="2151" r:id="rId36"/>
    <p:sldId id="2152" r:id="rId37"/>
    <p:sldId id="2154" r:id="rId38"/>
    <p:sldId id="2153" r:id="rId39"/>
    <p:sldId id="2155" r:id="rId40"/>
    <p:sldId id="2156" r:id="rId41"/>
    <p:sldId id="360" r:id="rId42"/>
    <p:sldId id="2139" r:id="rId43"/>
    <p:sldId id="2158" r:id="rId44"/>
    <p:sldId id="309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33CC"/>
    <a:srgbClr val="E45E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4660"/>
  </p:normalViewPr>
  <p:slideViewPr>
    <p:cSldViewPr>
      <p:cViewPr varScale="1">
        <p:scale>
          <a:sx n="63" d="100"/>
          <a:sy n="63" d="100"/>
        </p:scale>
        <p:origin x="1384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21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2D6735-46C7-4033-90D2-662DC9633FB5}" type="doc">
      <dgm:prSet loTypeId="urn:microsoft.com/office/officeart/2005/8/layout/vList5" loCatId="list" qsTypeId="urn:microsoft.com/office/officeart/2005/8/quickstyle/simple5#2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D32AAD94-F304-4194-B6A0-2D49D3261487}">
      <dgm:prSet phldrT="[文本]" custT="1"/>
      <dgm:spPr/>
      <dgm:t>
        <a:bodyPr/>
        <a:lstStyle/>
        <a:p>
          <a:pPr algn="l"/>
          <a:r>
            <a: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1.</a:t>
          </a:r>
          <a:r>
            <a:rPr lang="zh-CN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基本条件与资质</a:t>
          </a:r>
          <a:endParaRPr lang="zh-CN" altLang="en-US" sz="2000" dirty="0"/>
        </a:p>
      </dgm:t>
    </dgm:pt>
    <dgm:pt modelId="{B35D1C6E-BB0A-4C79-9FFC-3CA1CF18144C}" type="parTrans" cxnId="{E52148A4-E2B6-4D19-A3AE-3572D2F27BBE}">
      <dgm:prSet/>
      <dgm:spPr/>
      <dgm:t>
        <a:bodyPr/>
        <a:lstStyle/>
        <a:p>
          <a:pPr algn="l"/>
          <a:endParaRPr lang="zh-CN" altLang="en-US"/>
        </a:p>
      </dgm:t>
    </dgm:pt>
    <dgm:pt modelId="{AE1471E2-1FF5-4109-9116-45EB2144CFBD}" type="sibTrans" cxnId="{E52148A4-E2B6-4D19-A3AE-3572D2F27BBE}">
      <dgm:prSet/>
      <dgm:spPr/>
      <dgm:t>
        <a:bodyPr/>
        <a:lstStyle/>
        <a:p>
          <a:pPr algn="l"/>
          <a:endParaRPr lang="zh-CN" altLang="en-US"/>
        </a:p>
      </dgm:t>
    </dgm:pt>
    <dgm:pt modelId="{60CFABC6-187A-447E-9BAF-7F799661F6F5}">
      <dgm:prSet phldrT="[文本]" custT="1"/>
      <dgm:spPr/>
      <dgm:t>
        <a:bodyPr/>
        <a:lstStyle/>
        <a:p>
          <a:pPr algn="l"/>
          <a:r>
            <a: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rPr>
            <a:t>接诊量、基本急救及心脑血管救治条件、转运能力</a:t>
          </a:r>
        </a:p>
      </dgm:t>
    </dgm:pt>
    <dgm:pt modelId="{6A997810-C5F4-4234-8D66-6394D3FE2378}" type="parTrans" cxnId="{BF55E0E4-6569-4C36-B63C-1103A92C2083}">
      <dgm:prSet/>
      <dgm:spPr/>
      <dgm:t>
        <a:bodyPr/>
        <a:lstStyle/>
        <a:p>
          <a:pPr algn="l"/>
          <a:endParaRPr lang="zh-CN" altLang="en-US"/>
        </a:p>
      </dgm:t>
    </dgm:pt>
    <dgm:pt modelId="{B5340C8B-24B4-44A0-AE42-8EDCE818A159}" type="sibTrans" cxnId="{BF55E0E4-6569-4C36-B63C-1103A92C2083}">
      <dgm:prSet/>
      <dgm:spPr/>
      <dgm:t>
        <a:bodyPr/>
        <a:lstStyle/>
        <a:p>
          <a:pPr algn="l"/>
          <a:endParaRPr lang="zh-CN" altLang="en-US"/>
        </a:p>
      </dgm:t>
    </dgm:pt>
    <dgm:pt modelId="{988AC402-3229-401D-956B-A110FD81B77B}">
      <dgm:prSet phldrT="[文本]" custT="1"/>
      <dgm:spPr/>
      <dgm:t>
        <a:bodyPr/>
        <a:lstStyle/>
        <a:p>
          <a:pPr algn="l"/>
          <a:r>
            <a: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2.</a:t>
          </a:r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对急性心脑血管病患者的评估和救治</a:t>
          </a:r>
          <a:endParaRPr lang="zh-CN" altLang="en-US" sz="2000" dirty="0"/>
        </a:p>
      </dgm:t>
    </dgm:pt>
    <dgm:pt modelId="{33AF337F-1148-4B0E-83C5-D76B82B5A668}" type="parTrans" cxnId="{DB612197-C0BF-4F77-BE28-DF6BA7BA376F}">
      <dgm:prSet/>
      <dgm:spPr/>
      <dgm:t>
        <a:bodyPr/>
        <a:lstStyle/>
        <a:p>
          <a:pPr algn="l"/>
          <a:endParaRPr lang="zh-CN" altLang="en-US"/>
        </a:p>
      </dgm:t>
    </dgm:pt>
    <dgm:pt modelId="{82855D70-1F61-4599-B862-5773082ABA56}" type="sibTrans" cxnId="{DB612197-C0BF-4F77-BE28-DF6BA7BA376F}">
      <dgm:prSet/>
      <dgm:spPr/>
      <dgm:t>
        <a:bodyPr/>
        <a:lstStyle/>
        <a:p>
          <a:pPr algn="l"/>
          <a:endParaRPr lang="zh-CN" altLang="en-US"/>
        </a:p>
      </dgm:t>
    </dgm:pt>
    <dgm:pt modelId="{6763C842-1090-44EE-99A6-28788296FDEB}">
      <dgm:prSet phldrT="[文本]" custT="1"/>
      <dgm:spPr/>
      <dgm:t>
        <a:bodyPr/>
        <a:lstStyle/>
        <a:p>
          <a:pPr algn="l"/>
          <a:r>
            <a: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rPr>
            <a:t>评估，维持稳定，与上级医院的联络机制</a:t>
          </a:r>
        </a:p>
      </dgm:t>
    </dgm:pt>
    <dgm:pt modelId="{068C476A-E6EB-4D00-BE8E-498EBB4D8C6B}" type="parTrans" cxnId="{F93EF139-AF7B-41B6-96C8-5859B79074C3}">
      <dgm:prSet/>
      <dgm:spPr/>
      <dgm:t>
        <a:bodyPr/>
        <a:lstStyle/>
        <a:p>
          <a:pPr algn="l"/>
          <a:endParaRPr lang="zh-CN" altLang="en-US"/>
        </a:p>
      </dgm:t>
    </dgm:pt>
    <dgm:pt modelId="{22F8EFE6-C7DF-442D-8A0A-FE96A23D8F63}" type="sibTrans" cxnId="{F93EF139-AF7B-41B6-96C8-5859B79074C3}">
      <dgm:prSet/>
      <dgm:spPr/>
      <dgm:t>
        <a:bodyPr/>
        <a:lstStyle/>
        <a:p>
          <a:pPr algn="l"/>
          <a:endParaRPr lang="zh-CN" altLang="en-US"/>
        </a:p>
      </dgm:t>
    </dgm:pt>
    <dgm:pt modelId="{CA8F89F6-AA05-4D6D-A78B-7225B971C8AE}">
      <dgm:prSet phldrT="[文本]" custT="1"/>
      <dgm:spPr/>
      <dgm:t>
        <a:bodyPr/>
        <a:lstStyle/>
        <a:p>
          <a:pPr algn="l"/>
          <a:r>
            <a: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3.</a:t>
          </a:r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卫生院与上级医院绿色通道整合</a:t>
          </a:r>
          <a:endParaRPr lang="zh-CN" altLang="en-US" sz="2000" dirty="0"/>
        </a:p>
      </dgm:t>
    </dgm:pt>
    <dgm:pt modelId="{84029AB6-A354-473F-A0C4-EA5E5DC399A9}" type="parTrans" cxnId="{7942D9AC-A085-4EBC-B9A9-B3CC652725D1}">
      <dgm:prSet/>
      <dgm:spPr/>
      <dgm:t>
        <a:bodyPr/>
        <a:lstStyle/>
        <a:p>
          <a:pPr algn="l"/>
          <a:endParaRPr lang="zh-CN" altLang="en-US"/>
        </a:p>
      </dgm:t>
    </dgm:pt>
    <dgm:pt modelId="{2438C63B-EAED-4A0A-AB0B-64F473886432}" type="sibTrans" cxnId="{7942D9AC-A085-4EBC-B9A9-B3CC652725D1}">
      <dgm:prSet/>
      <dgm:spPr/>
      <dgm:t>
        <a:bodyPr/>
        <a:lstStyle/>
        <a:p>
          <a:pPr algn="l"/>
          <a:endParaRPr lang="zh-CN" altLang="en-US"/>
        </a:p>
      </dgm:t>
    </dgm:pt>
    <dgm:pt modelId="{5B6D5C1A-DC73-46B0-9F39-DD2684479A89}">
      <dgm:prSet phldrT="[文本]" custT="1"/>
      <dgm:spPr/>
      <dgm:t>
        <a:bodyPr/>
        <a:lstStyle/>
        <a:p>
          <a:pPr algn="l"/>
          <a:r>
            <a: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rPr>
            <a:t>传输病历、预先分诊、上级医院接续诊治。</a:t>
          </a:r>
        </a:p>
      </dgm:t>
    </dgm:pt>
    <dgm:pt modelId="{55602805-401B-4A1B-B89E-804A28ADF710}" type="parTrans" cxnId="{10751A43-B45A-4804-A40F-50F27962BA36}">
      <dgm:prSet/>
      <dgm:spPr/>
      <dgm:t>
        <a:bodyPr/>
        <a:lstStyle/>
        <a:p>
          <a:pPr algn="l"/>
          <a:endParaRPr lang="zh-CN" altLang="en-US"/>
        </a:p>
      </dgm:t>
    </dgm:pt>
    <dgm:pt modelId="{BE47A24E-92C4-4B9F-BDB7-90176A58EB2D}" type="sibTrans" cxnId="{10751A43-B45A-4804-A40F-50F27962BA36}">
      <dgm:prSet/>
      <dgm:spPr/>
      <dgm:t>
        <a:bodyPr/>
        <a:lstStyle/>
        <a:p>
          <a:pPr algn="l"/>
          <a:endParaRPr lang="zh-CN" altLang="en-US"/>
        </a:p>
      </dgm:t>
    </dgm:pt>
    <dgm:pt modelId="{A7A1CEB9-7640-4D3D-9AB4-3C3554715C36}">
      <dgm:prSet custT="1"/>
      <dgm:spPr/>
      <dgm:t>
        <a:bodyPr/>
        <a:lstStyle/>
        <a:p>
          <a:pPr algn="l"/>
          <a:r>
            <a: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rPr>
            <a:t>5.</a:t>
          </a:r>
          <a:r>
            <a: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rPr>
            <a:t>持续改进</a:t>
          </a:r>
          <a:endParaRPr lang="zh-CN" altLang="en-US" sz="2000" dirty="0"/>
        </a:p>
      </dgm:t>
    </dgm:pt>
    <dgm:pt modelId="{37A32FF1-3E92-411D-A370-D15E707DFF65}" type="parTrans" cxnId="{32765E04-5F9F-4086-B4D1-97B5787AD328}">
      <dgm:prSet/>
      <dgm:spPr/>
      <dgm:t>
        <a:bodyPr/>
        <a:lstStyle/>
        <a:p>
          <a:pPr algn="l"/>
          <a:endParaRPr lang="zh-CN" altLang="en-US"/>
        </a:p>
      </dgm:t>
    </dgm:pt>
    <dgm:pt modelId="{6CAFF772-22BC-4486-85CB-0FD310117549}" type="sibTrans" cxnId="{32765E04-5F9F-4086-B4D1-97B5787AD328}">
      <dgm:prSet/>
      <dgm:spPr/>
      <dgm:t>
        <a:bodyPr/>
        <a:lstStyle/>
        <a:p>
          <a:pPr algn="l"/>
          <a:endParaRPr lang="zh-CN" altLang="en-US"/>
        </a:p>
      </dgm:t>
    </dgm:pt>
    <dgm:pt modelId="{0CAE179B-4979-4039-BA84-2C4A207EAEBB}">
      <dgm:prSet custT="1"/>
      <dgm:spPr/>
      <dgm:t>
        <a:bodyPr/>
        <a:lstStyle/>
        <a:p>
          <a:pPr algn="l"/>
          <a:r>
            <a: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rPr>
            <a:t>保持持续改进的机制，改进效果</a:t>
          </a:r>
          <a:endParaRPr lang="zh-CN" altLang="en-US" sz="18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74B16BD-F8A3-4CFF-94ED-79144A7A9FA8}" type="parTrans" cxnId="{F0C53BEC-E461-4828-A805-B1D88002BF30}">
      <dgm:prSet/>
      <dgm:spPr/>
      <dgm:t>
        <a:bodyPr/>
        <a:lstStyle/>
        <a:p>
          <a:pPr algn="l"/>
          <a:endParaRPr lang="zh-CN" altLang="en-US"/>
        </a:p>
      </dgm:t>
    </dgm:pt>
    <dgm:pt modelId="{E62C43AF-7C7A-449A-AC35-653E551C23EE}" type="sibTrans" cxnId="{F0C53BEC-E461-4828-A805-B1D88002BF30}">
      <dgm:prSet/>
      <dgm:spPr/>
      <dgm:t>
        <a:bodyPr/>
        <a:lstStyle/>
        <a:p>
          <a:pPr algn="l"/>
          <a:endParaRPr lang="zh-CN" altLang="en-US"/>
        </a:p>
      </dgm:t>
    </dgm:pt>
    <dgm:pt modelId="{74B2687F-45D0-412D-B4A5-ADDBC3F50F50}">
      <dgm:prSet custT="1"/>
      <dgm:spPr/>
      <dgm:t>
        <a:bodyPr/>
        <a:lstStyle/>
        <a:p>
          <a:pPr algn="l"/>
          <a:r>
            <a: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rPr>
            <a:t>4.</a:t>
          </a:r>
          <a:r>
            <a: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rPr>
            <a:t>培训与教育</a:t>
          </a:r>
          <a:endParaRPr lang="zh-CN" altLang="en-US" sz="2000" dirty="0"/>
        </a:p>
      </dgm:t>
    </dgm:pt>
    <dgm:pt modelId="{C78A3515-BFA4-4A92-A518-20213D4DEB1E}" type="parTrans" cxnId="{4CDE7A4F-2490-4DC5-8D8E-31F7AEB959F4}">
      <dgm:prSet/>
      <dgm:spPr/>
      <dgm:t>
        <a:bodyPr/>
        <a:lstStyle/>
        <a:p>
          <a:pPr algn="l"/>
          <a:endParaRPr lang="zh-CN" altLang="en-US"/>
        </a:p>
      </dgm:t>
    </dgm:pt>
    <dgm:pt modelId="{CB7727EF-3361-4E88-B271-6836A3FBE306}" type="sibTrans" cxnId="{4CDE7A4F-2490-4DC5-8D8E-31F7AEB959F4}">
      <dgm:prSet/>
      <dgm:spPr/>
      <dgm:t>
        <a:bodyPr/>
        <a:lstStyle/>
        <a:p>
          <a:pPr algn="l"/>
          <a:endParaRPr lang="zh-CN" altLang="en-US"/>
        </a:p>
      </dgm:t>
    </dgm:pt>
    <dgm:pt modelId="{D26BC0D6-C453-42E5-8BB5-FEB2153ED06F}">
      <dgm:prSet custT="1"/>
      <dgm:spPr/>
      <dgm:t>
        <a:bodyPr/>
        <a:lstStyle/>
        <a:p>
          <a:pPr algn="l"/>
          <a:r>
            <a: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rPr>
            <a:t>卫生院全员、社区大众教育与培训</a:t>
          </a:r>
        </a:p>
      </dgm:t>
    </dgm:pt>
    <dgm:pt modelId="{47A073B2-0A7B-4911-BEB7-8136CB9752DA}" type="parTrans" cxnId="{38CCE2C8-459E-41A3-8A1F-63106D1FD0A2}">
      <dgm:prSet/>
      <dgm:spPr/>
      <dgm:t>
        <a:bodyPr/>
        <a:lstStyle/>
        <a:p>
          <a:pPr algn="l"/>
          <a:endParaRPr lang="zh-CN" altLang="en-US"/>
        </a:p>
      </dgm:t>
    </dgm:pt>
    <dgm:pt modelId="{915AEDE8-D85B-4442-BF5B-B1665435403C}" type="sibTrans" cxnId="{38CCE2C8-459E-41A3-8A1F-63106D1FD0A2}">
      <dgm:prSet/>
      <dgm:spPr/>
      <dgm:t>
        <a:bodyPr/>
        <a:lstStyle/>
        <a:p>
          <a:pPr algn="l"/>
          <a:endParaRPr lang="zh-CN" altLang="en-US"/>
        </a:p>
      </dgm:t>
    </dgm:pt>
    <dgm:pt modelId="{5379854F-479A-443F-B72F-2922E4190397}" type="pres">
      <dgm:prSet presAssocID="{1A2D6735-46C7-4033-90D2-662DC9633FB5}" presName="Name0" presStyleCnt="0">
        <dgm:presLayoutVars>
          <dgm:dir/>
          <dgm:animLvl val="lvl"/>
          <dgm:resizeHandles val="exact"/>
        </dgm:presLayoutVars>
      </dgm:prSet>
      <dgm:spPr/>
    </dgm:pt>
    <dgm:pt modelId="{FC80C11E-A85A-4378-B93F-5043A679A2EC}" type="pres">
      <dgm:prSet presAssocID="{D32AAD94-F304-4194-B6A0-2D49D3261487}" presName="linNode" presStyleCnt="0"/>
      <dgm:spPr/>
    </dgm:pt>
    <dgm:pt modelId="{B560FDCD-B02A-4DBB-8098-73108E228A54}" type="pres">
      <dgm:prSet presAssocID="{D32AAD94-F304-4194-B6A0-2D49D3261487}" presName="parentText" presStyleLbl="node1" presStyleIdx="0" presStyleCnt="5" custScaleX="116353">
        <dgm:presLayoutVars>
          <dgm:chMax val="1"/>
          <dgm:bulletEnabled val="1"/>
        </dgm:presLayoutVars>
      </dgm:prSet>
      <dgm:spPr/>
    </dgm:pt>
    <dgm:pt modelId="{17541052-8C9D-48C6-9A29-E79B730FF067}" type="pres">
      <dgm:prSet presAssocID="{D32AAD94-F304-4194-B6A0-2D49D3261487}" presName="descendantText" presStyleLbl="alignAccFollowNode1" presStyleIdx="0" presStyleCnt="5" custLinFactNeighborX="0" custLinFactNeighborY="0">
        <dgm:presLayoutVars>
          <dgm:bulletEnabled val="1"/>
        </dgm:presLayoutVars>
      </dgm:prSet>
      <dgm:spPr/>
    </dgm:pt>
    <dgm:pt modelId="{94265346-FB61-452D-89D5-12DD1623CD7C}" type="pres">
      <dgm:prSet presAssocID="{AE1471E2-1FF5-4109-9116-45EB2144CFBD}" presName="sp" presStyleCnt="0"/>
      <dgm:spPr/>
    </dgm:pt>
    <dgm:pt modelId="{32F53741-C48E-4B1C-8A13-028D31AD76BE}" type="pres">
      <dgm:prSet presAssocID="{988AC402-3229-401D-956B-A110FD81B77B}" presName="linNode" presStyleCnt="0"/>
      <dgm:spPr/>
    </dgm:pt>
    <dgm:pt modelId="{D432A756-CDC2-457E-8A3A-875F5D3D4E35}" type="pres">
      <dgm:prSet presAssocID="{988AC402-3229-401D-956B-A110FD81B77B}" presName="parentText" presStyleLbl="node1" presStyleIdx="1" presStyleCnt="5" custScaleX="120889" custScaleY="168127">
        <dgm:presLayoutVars>
          <dgm:chMax val="1"/>
          <dgm:bulletEnabled val="1"/>
        </dgm:presLayoutVars>
      </dgm:prSet>
      <dgm:spPr/>
    </dgm:pt>
    <dgm:pt modelId="{F0CDA02F-7566-4872-8B0D-469DCFE397C2}" type="pres">
      <dgm:prSet presAssocID="{988AC402-3229-401D-956B-A110FD81B77B}" presName="descendantText" presStyleLbl="alignAccFollowNode1" presStyleIdx="1" presStyleCnt="5" custScaleY="128264" custLinFactNeighborY="0">
        <dgm:presLayoutVars>
          <dgm:bulletEnabled val="1"/>
        </dgm:presLayoutVars>
      </dgm:prSet>
      <dgm:spPr/>
    </dgm:pt>
    <dgm:pt modelId="{0952402E-1BA5-428A-BD6F-B4ADE0C8E501}" type="pres">
      <dgm:prSet presAssocID="{82855D70-1F61-4599-B862-5773082ABA56}" presName="sp" presStyleCnt="0"/>
      <dgm:spPr/>
    </dgm:pt>
    <dgm:pt modelId="{26122AF8-D9D0-4968-88DE-9BBEAB9D1EE5}" type="pres">
      <dgm:prSet presAssocID="{CA8F89F6-AA05-4D6D-A78B-7225B971C8AE}" presName="linNode" presStyleCnt="0"/>
      <dgm:spPr/>
    </dgm:pt>
    <dgm:pt modelId="{3F0CEE56-3F07-4DBA-B9FD-941FE11AACB3}" type="pres">
      <dgm:prSet presAssocID="{CA8F89F6-AA05-4D6D-A78B-7225B971C8AE}" presName="parentText" presStyleLbl="node1" presStyleIdx="2" presStyleCnt="5" custScaleX="120842">
        <dgm:presLayoutVars>
          <dgm:chMax val="1"/>
          <dgm:bulletEnabled val="1"/>
        </dgm:presLayoutVars>
      </dgm:prSet>
      <dgm:spPr/>
    </dgm:pt>
    <dgm:pt modelId="{FB87FFE4-7B54-4196-AE7C-AD18DB916E2C}" type="pres">
      <dgm:prSet presAssocID="{CA8F89F6-AA05-4D6D-A78B-7225B971C8AE}" presName="descendantText" presStyleLbl="alignAccFollowNode1" presStyleIdx="2" presStyleCnt="5" custAng="0">
        <dgm:presLayoutVars>
          <dgm:bulletEnabled val="1"/>
        </dgm:presLayoutVars>
      </dgm:prSet>
      <dgm:spPr/>
    </dgm:pt>
    <dgm:pt modelId="{A1EE1907-6478-4B6D-99B2-FB0E19C02AFA}" type="pres">
      <dgm:prSet presAssocID="{2438C63B-EAED-4A0A-AB0B-64F473886432}" presName="sp" presStyleCnt="0"/>
      <dgm:spPr/>
    </dgm:pt>
    <dgm:pt modelId="{B43E8AF3-0452-48C1-B851-DCF2BD178422}" type="pres">
      <dgm:prSet presAssocID="{74B2687F-45D0-412D-B4A5-ADDBC3F50F50}" presName="linNode" presStyleCnt="0"/>
      <dgm:spPr/>
    </dgm:pt>
    <dgm:pt modelId="{9C883B33-436A-498B-B29A-EAA5AD95A3A7}" type="pres">
      <dgm:prSet presAssocID="{74B2687F-45D0-412D-B4A5-ADDBC3F50F50}" presName="parentText" presStyleLbl="node1" presStyleIdx="3" presStyleCnt="5" custScaleX="120822" custLinFactNeighborY="824">
        <dgm:presLayoutVars>
          <dgm:chMax val="1"/>
          <dgm:bulletEnabled val="1"/>
        </dgm:presLayoutVars>
      </dgm:prSet>
      <dgm:spPr/>
    </dgm:pt>
    <dgm:pt modelId="{9C355AB1-06E4-47E4-9299-2A6B1586095A}" type="pres">
      <dgm:prSet presAssocID="{74B2687F-45D0-412D-B4A5-ADDBC3F50F50}" presName="descendantText" presStyleLbl="alignAccFollowNode1" presStyleIdx="3" presStyleCnt="5" custScaleX="121158">
        <dgm:presLayoutVars>
          <dgm:bulletEnabled val="1"/>
        </dgm:presLayoutVars>
      </dgm:prSet>
      <dgm:spPr/>
    </dgm:pt>
    <dgm:pt modelId="{BDD0874A-0BD9-44E4-8B2E-C06489A31BB7}" type="pres">
      <dgm:prSet presAssocID="{CB7727EF-3361-4E88-B271-6836A3FBE306}" presName="sp" presStyleCnt="0"/>
      <dgm:spPr/>
    </dgm:pt>
    <dgm:pt modelId="{230D3754-0D0B-4292-A609-FD7049441AB1}" type="pres">
      <dgm:prSet presAssocID="{A7A1CEB9-7640-4D3D-9AB4-3C3554715C36}" presName="linNode" presStyleCnt="0"/>
      <dgm:spPr/>
    </dgm:pt>
    <dgm:pt modelId="{34FBA098-C72B-4A11-A3F1-57F3C1BF7FD9}" type="pres">
      <dgm:prSet presAssocID="{A7A1CEB9-7640-4D3D-9AB4-3C3554715C36}" presName="parentText" presStyleLbl="node1" presStyleIdx="4" presStyleCnt="5" custScaleX="120822">
        <dgm:presLayoutVars>
          <dgm:chMax val="1"/>
          <dgm:bulletEnabled val="1"/>
        </dgm:presLayoutVars>
      </dgm:prSet>
      <dgm:spPr/>
    </dgm:pt>
    <dgm:pt modelId="{C635CF8F-E136-4C59-B2C2-8F55C374C4C4}" type="pres">
      <dgm:prSet presAssocID="{A7A1CEB9-7640-4D3D-9AB4-3C3554715C36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32765E04-5F9F-4086-B4D1-97B5787AD328}" srcId="{1A2D6735-46C7-4033-90D2-662DC9633FB5}" destId="{A7A1CEB9-7640-4D3D-9AB4-3C3554715C36}" srcOrd="4" destOrd="0" parTransId="{37A32FF1-3E92-411D-A370-D15E707DFF65}" sibTransId="{6CAFF772-22BC-4486-85CB-0FD310117549}"/>
    <dgm:cxn modelId="{24BDB705-E90B-45FB-A199-D0A1133732ED}" type="presOf" srcId="{D26BC0D6-C453-42E5-8BB5-FEB2153ED06F}" destId="{9C355AB1-06E4-47E4-9299-2A6B1586095A}" srcOrd="0" destOrd="0" presId="urn:microsoft.com/office/officeart/2005/8/layout/vList5"/>
    <dgm:cxn modelId="{67B19425-F41B-434D-81A5-0EB48FEF39E8}" type="presOf" srcId="{988AC402-3229-401D-956B-A110FD81B77B}" destId="{D432A756-CDC2-457E-8A3A-875F5D3D4E35}" srcOrd="0" destOrd="0" presId="urn:microsoft.com/office/officeart/2005/8/layout/vList5"/>
    <dgm:cxn modelId="{F93EF139-AF7B-41B6-96C8-5859B79074C3}" srcId="{988AC402-3229-401D-956B-A110FD81B77B}" destId="{6763C842-1090-44EE-99A6-28788296FDEB}" srcOrd="0" destOrd="0" parTransId="{068C476A-E6EB-4D00-BE8E-498EBB4D8C6B}" sibTransId="{22F8EFE6-C7DF-442D-8A0A-FE96A23D8F63}"/>
    <dgm:cxn modelId="{B6FA1D40-5086-4292-BD65-EE20DB930E7B}" type="presOf" srcId="{0CAE179B-4979-4039-BA84-2C4A207EAEBB}" destId="{C635CF8F-E136-4C59-B2C2-8F55C374C4C4}" srcOrd="0" destOrd="0" presId="urn:microsoft.com/office/officeart/2005/8/layout/vList5"/>
    <dgm:cxn modelId="{10751A43-B45A-4804-A40F-50F27962BA36}" srcId="{CA8F89F6-AA05-4D6D-A78B-7225B971C8AE}" destId="{5B6D5C1A-DC73-46B0-9F39-DD2684479A89}" srcOrd="0" destOrd="0" parTransId="{55602805-401B-4A1B-B89E-804A28ADF710}" sibTransId="{BE47A24E-92C4-4B9F-BDB7-90176A58EB2D}"/>
    <dgm:cxn modelId="{742A2F69-2C6A-4A8F-9E04-3873E4CB9692}" type="presOf" srcId="{5B6D5C1A-DC73-46B0-9F39-DD2684479A89}" destId="{FB87FFE4-7B54-4196-AE7C-AD18DB916E2C}" srcOrd="0" destOrd="0" presId="urn:microsoft.com/office/officeart/2005/8/layout/vList5"/>
    <dgm:cxn modelId="{4CDE7A4F-2490-4DC5-8D8E-31F7AEB959F4}" srcId="{1A2D6735-46C7-4033-90D2-662DC9633FB5}" destId="{74B2687F-45D0-412D-B4A5-ADDBC3F50F50}" srcOrd="3" destOrd="0" parTransId="{C78A3515-BFA4-4A92-A518-20213D4DEB1E}" sibTransId="{CB7727EF-3361-4E88-B271-6836A3FBE306}"/>
    <dgm:cxn modelId="{15417E88-38CB-47D3-9522-F61D5D388EF1}" type="presOf" srcId="{74B2687F-45D0-412D-B4A5-ADDBC3F50F50}" destId="{9C883B33-436A-498B-B29A-EAA5AD95A3A7}" srcOrd="0" destOrd="0" presId="urn:microsoft.com/office/officeart/2005/8/layout/vList5"/>
    <dgm:cxn modelId="{2C7C5F90-2DF8-4ACD-BEAB-367103566C46}" type="presOf" srcId="{D32AAD94-F304-4194-B6A0-2D49D3261487}" destId="{B560FDCD-B02A-4DBB-8098-73108E228A54}" srcOrd="0" destOrd="0" presId="urn:microsoft.com/office/officeart/2005/8/layout/vList5"/>
    <dgm:cxn modelId="{DB612197-C0BF-4F77-BE28-DF6BA7BA376F}" srcId="{1A2D6735-46C7-4033-90D2-662DC9633FB5}" destId="{988AC402-3229-401D-956B-A110FD81B77B}" srcOrd="1" destOrd="0" parTransId="{33AF337F-1148-4B0E-83C5-D76B82B5A668}" sibTransId="{82855D70-1F61-4599-B862-5773082ABA56}"/>
    <dgm:cxn modelId="{322DB7A2-7623-4ABF-8914-FBDD76D1DFCF}" type="presOf" srcId="{60CFABC6-187A-447E-9BAF-7F799661F6F5}" destId="{17541052-8C9D-48C6-9A29-E79B730FF067}" srcOrd="0" destOrd="0" presId="urn:microsoft.com/office/officeart/2005/8/layout/vList5"/>
    <dgm:cxn modelId="{E52148A4-E2B6-4D19-A3AE-3572D2F27BBE}" srcId="{1A2D6735-46C7-4033-90D2-662DC9633FB5}" destId="{D32AAD94-F304-4194-B6A0-2D49D3261487}" srcOrd="0" destOrd="0" parTransId="{B35D1C6E-BB0A-4C79-9FFC-3CA1CF18144C}" sibTransId="{AE1471E2-1FF5-4109-9116-45EB2144CFBD}"/>
    <dgm:cxn modelId="{7942D9AC-A085-4EBC-B9A9-B3CC652725D1}" srcId="{1A2D6735-46C7-4033-90D2-662DC9633FB5}" destId="{CA8F89F6-AA05-4D6D-A78B-7225B971C8AE}" srcOrd="2" destOrd="0" parTransId="{84029AB6-A354-473F-A0C4-EA5E5DC399A9}" sibTransId="{2438C63B-EAED-4A0A-AB0B-64F473886432}"/>
    <dgm:cxn modelId="{96E1C8BC-326D-41DA-92EB-639FBB3EFF44}" type="presOf" srcId="{CA8F89F6-AA05-4D6D-A78B-7225B971C8AE}" destId="{3F0CEE56-3F07-4DBA-B9FD-941FE11AACB3}" srcOrd="0" destOrd="0" presId="urn:microsoft.com/office/officeart/2005/8/layout/vList5"/>
    <dgm:cxn modelId="{38CCE2C8-459E-41A3-8A1F-63106D1FD0A2}" srcId="{74B2687F-45D0-412D-B4A5-ADDBC3F50F50}" destId="{D26BC0D6-C453-42E5-8BB5-FEB2153ED06F}" srcOrd="0" destOrd="0" parTransId="{47A073B2-0A7B-4911-BEB7-8136CB9752DA}" sibTransId="{915AEDE8-D85B-4442-BF5B-B1665435403C}"/>
    <dgm:cxn modelId="{F1E77FD3-65AE-4193-AD7E-99D5B4EC1115}" type="presOf" srcId="{A7A1CEB9-7640-4D3D-9AB4-3C3554715C36}" destId="{34FBA098-C72B-4A11-A3F1-57F3C1BF7FD9}" srcOrd="0" destOrd="0" presId="urn:microsoft.com/office/officeart/2005/8/layout/vList5"/>
    <dgm:cxn modelId="{2687C3D7-B247-45B4-A9DA-B48C0FDE6576}" type="presOf" srcId="{6763C842-1090-44EE-99A6-28788296FDEB}" destId="{F0CDA02F-7566-4872-8B0D-469DCFE397C2}" srcOrd="0" destOrd="0" presId="urn:microsoft.com/office/officeart/2005/8/layout/vList5"/>
    <dgm:cxn modelId="{BF55E0E4-6569-4C36-B63C-1103A92C2083}" srcId="{D32AAD94-F304-4194-B6A0-2D49D3261487}" destId="{60CFABC6-187A-447E-9BAF-7F799661F6F5}" srcOrd="0" destOrd="0" parTransId="{6A997810-C5F4-4234-8D66-6394D3FE2378}" sibTransId="{B5340C8B-24B4-44A0-AE42-8EDCE818A159}"/>
    <dgm:cxn modelId="{760F9EE9-39D2-43CB-98FF-981E99A75067}" type="presOf" srcId="{1A2D6735-46C7-4033-90D2-662DC9633FB5}" destId="{5379854F-479A-443F-B72F-2922E4190397}" srcOrd="0" destOrd="0" presId="urn:microsoft.com/office/officeart/2005/8/layout/vList5"/>
    <dgm:cxn modelId="{F0C53BEC-E461-4828-A805-B1D88002BF30}" srcId="{A7A1CEB9-7640-4D3D-9AB4-3C3554715C36}" destId="{0CAE179B-4979-4039-BA84-2C4A207EAEBB}" srcOrd="0" destOrd="0" parTransId="{874B16BD-F8A3-4CFF-94ED-79144A7A9FA8}" sibTransId="{E62C43AF-7C7A-449A-AC35-653E551C23EE}"/>
    <dgm:cxn modelId="{5BBC7F41-9C62-4FE2-8D88-ADC09CED0ACE}" type="presParOf" srcId="{5379854F-479A-443F-B72F-2922E4190397}" destId="{FC80C11E-A85A-4378-B93F-5043A679A2EC}" srcOrd="0" destOrd="0" presId="urn:microsoft.com/office/officeart/2005/8/layout/vList5"/>
    <dgm:cxn modelId="{265C7876-6A8E-4365-82A8-D228B14D2352}" type="presParOf" srcId="{FC80C11E-A85A-4378-B93F-5043A679A2EC}" destId="{B560FDCD-B02A-4DBB-8098-73108E228A54}" srcOrd="0" destOrd="0" presId="urn:microsoft.com/office/officeart/2005/8/layout/vList5"/>
    <dgm:cxn modelId="{D73FE3F1-C19A-4E26-BAF5-EF5C0B13DF16}" type="presParOf" srcId="{FC80C11E-A85A-4378-B93F-5043A679A2EC}" destId="{17541052-8C9D-48C6-9A29-E79B730FF067}" srcOrd="1" destOrd="0" presId="urn:microsoft.com/office/officeart/2005/8/layout/vList5"/>
    <dgm:cxn modelId="{3E324433-3E9C-4ABA-8DB0-1D05EED83FE9}" type="presParOf" srcId="{5379854F-479A-443F-B72F-2922E4190397}" destId="{94265346-FB61-452D-89D5-12DD1623CD7C}" srcOrd="1" destOrd="0" presId="urn:microsoft.com/office/officeart/2005/8/layout/vList5"/>
    <dgm:cxn modelId="{1E1DDB63-8AF8-4AC6-96A7-0956882FF525}" type="presParOf" srcId="{5379854F-479A-443F-B72F-2922E4190397}" destId="{32F53741-C48E-4B1C-8A13-028D31AD76BE}" srcOrd="2" destOrd="0" presId="urn:microsoft.com/office/officeart/2005/8/layout/vList5"/>
    <dgm:cxn modelId="{486118F3-5CB8-4B86-AB2B-290CD2EFFB99}" type="presParOf" srcId="{32F53741-C48E-4B1C-8A13-028D31AD76BE}" destId="{D432A756-CDC2-457E-8A3A-875F5D3D4E35}" srcOrd="0" destOrd="0" presId="urn:microsoft.com/office/officeart/2005/8/layout/vList5"/>
    <dgm:cxn modelId="{60971036-D3F8-4E8D-AAB0-C718B05571FA}" type="presParOf" srcId="{32F53741-C48E-4B1C-8A13-028D31AD76BE}" destId="{F0CDA02F-7566-4872-8B0D-469DCFE397C2}" srcOrd="1" destOrd="0" presId="urn:microsoft.com/office/officeart/2005/8/layout/vList5"/>
    <dgm:cxn modelId="{EA54EF34-D97D-4903-8B0A-5041B1FDA987}" type="presParOf" srcId="{5379854F-479A-443F-B72F-2922E4190397}" destId="{0952402E-1BA5-428A-BD6F-B4ADE0C8E501}" srcOrd="3" destOrd="0" presId="urn:microsoft.com/office/officeart/2005/8/layout/vList5"/>
    <dgm:cxn modelId="{E4EB328E-4C44-4CE9-AE08-A1F36667B192}" type="presParOf" srcId="{5379854F-479A-443F-B72F-2922E4190397}" destId="{26122AF8-D9D0-4968-88DE-9BBEAB9D1EE5}" srcOrd="4" destOrd="0" presId="urn:microsoft.com/office/officeart/2005/8/layout/vList5"/>
    <dgm:cxn modelId="{07FBD9DE-6DF8-41C3-9F56-EDB54A925E3E}" type="presParOf" srcId="{26122AF8-D9D0-4968-88DE-9BBEAB9D1EE5}" destId="{3F0CEE56-3F07-4DBA-B9FD-941FE11AACB3}" srcOrd="0" destOrd="0" presId="urn:microsoft.com/office/officeart/2005/8/layout/vList5"/>
    <dgm:cxn modelId="{0697ACAC-E035-4EB6-A092-CB7B7E777ADB}" type="presParOf" srcId="{26122AF8-D9D0-4968-88DE-9BBEAB9D1EE5}" destId="{FB87FFE4-7B54-4196-AE7C-AD18DB916E2C}" srcOrd="1" destOrd="0" presId="urn:microsoft.com/office/officeart/2005/8/layout/vList5"/>
    <dgm:cxn modelId="{49BAA2B7-0761-4F42-A02D-81F2E917B5B6}" type="presParOf" srcId="{5379854F-479A-443F-B72F-2922E4190397}" destId="{A1EE1907-6478-4B6D-99B2-FB0E19C02AFA}" srcOrd="5" destOrd="0" presId="urn:microsoft.com/office/officeart/2005/8/layout/vList5"/>
    <dgm:cxn modelId="{CFADF927-6570-435F-AABE-539949A2CD6B}" type="presParOf" srcId="{5379854F-479A-443F-B72F-2922E4190397}" destId="{B43E8AF3-0452-48C1-B851-DCF2BD178422}" srcOrd="6" destOrd="0" presId="urn:microsoft.com/office/officeart/2005/8/layout/vList5"/>
    <dgm:cxn modelId="{B0B725F7-1C73-4C32-A86C-2DC6469A9843}" type="presParOf" srcId="{B43E8AF3-0452-48C1-B851-DCF2BD178422}" destId="{9C883B33-436A-498B-B29A-EAA5AD95A3A7}" srcOrd="0" destOrd="0" presId="urn:microsoft.com/office/officeart/2005/8/layout/vList5"/>
    <dgm:cxn modelId="{53954146-C5E0-4906-9151-579A1BAE23D4}" type="presParOf" srcId="{B43E8AF3-0452-48C1-B851-DCF2BD178422}" destId="{9C355AB1-06E4-47E4-9299-2A6B1586095A}" srcOrd="1" destOrd="0" presId="urn:microsoft.com/office/officeart/2005/8/layout/vList5"/>
    <dgm:cxn modelId="{F010F449-8213-4CDF-B6ED-2B528E4897E0}" type="presParOf" srcId="{5379854F-479A-443F-B72F-2922E4190397}" destId="{BDD0874A-0BD9-44E4-8B2E-C06489A31BB7}" srcOrd="7" destOrd="0" presId="urn:microsoft.com/office/officeart/2005/8/layout/vList5"/>
    <dgm:cxn modelId="{B3326EE4-1931-4EB1-9910-7A58B96E8165}" type="presParOf" srcId="{5379854F-479A-443F-B72F-2922E4190397}" destId="{230D3754-0D0B-4292-A609-FD7049441AB1}" srcOrd="8" destOrd="0" presId="urn:microsoft.com/office/officeart/2005/8/layout/vList5"/>
    <dgm:cxn modelId="{0017960E-5155-47D0-9991-0D9B4939E8D8}" type="presParOf" srcId="{230D3754-0D0B-4292-A609-FD7049441AB1}" destId="{34FBA098-C72B-4A11-A3F1-57F3C1BF7FD9}" srcOrd="0" destOrd="0" presId="urn:microsoft.com/office/officeart/2005/8/layout/vList5"/>
    <dgm:cxn modelId="{9D208FBF-A0FC-474F-817F-A3A464307C57}" type="presParOf" srcId="{230D3754-0D0B-4292-A609-FD7049441AB1}" destId="{C635CF8F-E136-4C59-B2C2-8F55C374C4C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4BA765-B6FF-4739-A66F-16B98E711D19}" type="doc">
      <dgm:prSet loTypeId="urn:microsoft.com/office/officeart/2005/8/layout/hProcess7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zh-CN" altLang="en-US"/>
        </a:p>
      </dgm:t>
    </dgm:pt>
    <dgm:pt modelId="{AAC66BFA-4088-4371-8BAC-5809F3EEE2D4}">
      <dgm:prSet phldrT="[文字]" phldr="1"/>
      <dgm:spPr/>
      <dgm:t>
        <a:bodyPr/>
        <a:lstStyle/>
        <a:p>
          <a:endParaRPr lang="zh-CN" altLang="en-US" dirty="0"/>
        </a:p>
      </dgm:t>
    </dgm:pt>
    <dgm:pt modelId="{072014D9-827F-463B-8E5B-EFDDA3DAA9E4}" type="parTrans" cxnId="{1FDF9FAB-E257-4446-A005-C6305F55D5B4}">
      <dgm:prSet/>
      <dgm:spPr/>
      <dgm:t>
        <a:bodyPr/>
        <a:lstStyle/>
        <a:p>
          <a:endParaRPr lang="zh-CN" altLang="en-US"/>
        </a:p>
      </dgm:t>
    </dgm:pt>
    <dgm:pt modelId="{E5E6513B-FF78-4DDA-B9C8-957B1F5C5833}" type="sibTrans" cxnId="{1FDF9FAB-E257-4446-A005-C6305F55D5B4}">
      <dgm:prSet/>
      <dgm:spPr/>
      <dgm:t>
        <a:bodyPr/>
        <a:lstStyle/>
        <a:p>
          <a:endParaRPr lang="zh-CN" altLang="en-US"/>
        </a:p>
      </dgm:t>
    </dgm:pt>
    <dgm:pt modelId="{7872A16F-A0CA-4473-B3F2-1274F4A8D5B4}">
      <dgm:prSet phldrT="[文字]"/>
      <dgm:spPr/>
      <dgm:t>
        <a:bodyPr/>
        <a:lstStyle/>
        <a:p>
          <a:r>
            <a:rPr lang="zh-CN" altLang="en-US" b="1" dirty="0"/>
            <a:t>临床部门</a:t>
          </a:r>
          <a:endParaRPr lang="en-US" altLang="zh-CN" b="1" dirty="0"/>
        </a:p>
        <a:p>
          <a:r>
            <a:rPr lang="zh-CN" altLang="en-US" b="1" dirty="0"/>
            <a:t>检验部门</a:t>
          </a:r>
          <a:endParaRPr lang="en-US" altLang="zh-CN" b="1" dirty="0"/>
        </a:p>
        <a:p>
          <a:r>
            <a:rPr lang="zh-CN" altLang="en-US" b="1" dirty="0"/>
            <a:t>影像部门</a:t>
          </a:r>
          <a:endParaRPr lang="en-US" altLang="zh-CN" b="1" dirty="0"/>
        </a:p>
        <a:p>
          <a:r>
            <a:rPr lang="zh-CN" altLang="en-US" b="1" dirty="0"/>
            <a:t>行政部门</a:t>
          </a:r>
          <a:endParaRPr lang="en-US" altLang="zh-CN" b="1" dirty="0"/>
        </a:p>
        <a:p>
          <a:r>
            <a:rPr lang="zh-CN" altLang="en-US" b="1" dirty="0"/>
            <a:t>后勤部门</a:t>
          </a:r>
        </a:p>
      </dgm:t>
    </dgm:pt>
    <dgm:pt modelId="{E8FEB04B-BFA9-439C-AC19-F0828375C335}" type="parTrans" cxnId="{75C72159-D2A2-4908-B1F8-ACF02E7F7E43}">
      <dgm:prSet/>
      <dgm:spPr/>
      <dgm:t>
        <a:bodyPr/>
        <a:lstStyle/>
        <a:p>
          <a:endParaRPr lang="zh-CN" altLang="en-US"/>
        </a:p>
      </dgm:t>
    </dgm:pt>
    <dgm:pt modelId="{7766F2FA-C3A6-4867-8AE4-2D6CC9FCFCFC}" type="sibTrans" cxnId="{75C72159-D2A2-4908-B1F8-ACF02E7F7E43}">
      <dgm:prSet/>
      <dgm:spPr/>
      <dgm:t>
        <a:bodyPr/>
        <a:lstStyle/>
        <a:p>
          <a:endParaRPr lang="zh-CN" altLang="en-US"/>
        </a:p>
      </dgm:t>
    </dgm:pt>
    <dgm:pt modelId="{40793E7B-D444-406B-8C87-13E986A71B67}">
      <dgm:prSet phldrT="[文字]" phldr="1"/>
      <dgm:spPr/>
      <dgm:t>
        <a:bodyPr/>
        <a:lstStyle/>
        <a:p>
          <a:endParaRPr lang="zh-CN" altLang="en-US"/>
        </a:p>
      </dgm:t>
    </dgm:pt>
    <dgm:pt modelId="{1A1710A5-5640-4CDF-BD1C-A3AB52DF773C}" type="parTrans" cxnId="{E9690ED8-A2E6-4A2B-AFD8-9151B885B563}">
      <dgm:prSet/>
      <dgm:spPr/>
      <dgm:t>
        <a:bodyPr/>
        <a:lstStyle/>
        <a:p>
          <a:endParaRPr lang="zh-CN" altLang="en-US"/>
        </a:p>
      </dgm:t>
    </dgm:pt>
    <dgm:pt modelId="{211E0F80-F238-4745-8F04-C3DDDA453088}" type="sibTrans" cxnId="{E9690ED8-A2E6-4A2B-AFD8-9151B885B563}">
      <dgm:prSet/>
      <dgm:spPr/>
      <dgm:t>
        <a:bodyPr/>
        <a:lstStyle/>
        <a:p>
          <a:endParaRPr lang="zh-CN" altLang="en-US"/>
        </a:p>
      </dgm:t>
    </dgm:pt>
    <dgm:pt modelId="{C5F64726-66DC-4033-8678-60F30A91C947}">
      <dgm:prSet phldrT="[文字]"/>
      <dgm:spPr/>
      <dgm:t>
        <a:bodyPr/>
        <a:lstStyle/>
        <a:p>
          <a:r>
            <a:rPr lang="zh-CN" altLang="en-US" b="1" dirty="0"/>
            <a:t>卫生所</a:t>
          </a:r>
          <a:endParaRPr lang="en-US" altLang="zh-CN" b="1" dirty="0"/>
        </a:p>
        <a:p>
          <a:r>
            <a:rPr lang="zh-CN" altLang="en-US" b="1" dirty="0"/>
            <a:t>“</a:t>
          </a:r>
          <a:r>
            <a:rPr lang="en-US" altLang="zh-CN" b="1" dirty="0"/>
            <a:t>120</a:t>
          </a:r>
          <a:r>
            <a:rPr lang="zh-CN" altLang="en-US" b="1" dirty="0"/>
            <a:t>”系统</a:t>
          </a:r>
          <a:endParaRPr lang="en-US" altLang="zh-CN" b="1" dirty="0"/>
        </a:p>
      </dgm:t>
    </dgm:pt>
    <dgm:pt modelId="{29399FC2-3F2B-4936-9A76-50D3B0622994}" type="parTrans" cxnId="{BDAF2693-E8F3-47DC-BB1E-634C8FE6AF44}">
      <dgm:prSet/>
      <dgm:spPr/>
      <dgm:t>
        <a:bodyPr/>
        <a:lstStyle/>
        <a:p>
          <a:endParaRPr lang="zh-CN" altLang="en-US"/>
        </a:p>
      </dgm:t>
    </dgm:pt>
    <dgm:pt modelId="{1292D9D3-8A2A-4BA8-9ECE-202CB0A080D5}" type="sibTrans" cxnId="{BDAF2693-E8F3-47DC-BB1E-634C8FE6AF44}">
      <dgm:prSet/>
      <dgm:spPr/>
      <dgm:t>
        <a:bodyPr/>
        <a:lstStyle/>
        <a:p>
          <a:endParaRPr lang="zh-CN" altLang="en-US"/>
        </a:p>
      </dgm:t>
    </dgm:pt>
    <dgm:pt modelId="{D7359208-BC74-4E26-8357-EC9736396ECF}">
      <dgm:prSet phldrT="[文字]" phldr="1"/>
      <dgm:spPr/>
      <dgm:t>
        <a:bodyPr/>
        <a:lstStyle/>
        <a:p>
          <a:endParaRPr lang="zh-CN" altLang="en-US"/>
        </a:p>
      </dgm:t>
    </dgm:pt>
    <dgm:pt modelId="{69AFC379-5852-4EE1-A6DE-F34EC64359AB}" type="parTrans" cxnId="{A53E15DF-F18C-4F4B-AE3B-8A58ECB23D65}">
      <dgm:prSet/>
      <dgm:spPr/>
      <dgm:t>
        <a:bodyPr/>
        <a:lstStyle/>
        <a:p>
          <a:endParaRPr lang="zh-CN" altLang="en-US"/>
        </a:p>
      </dgm:t>
    </dgm:pt>
    <dgm:pt modelId="{15911AB2-6075-478C-B4D2-6CE57E633CEE}" type="sibTrans" cxnId="{A53E15DF-F18C-4F4B-AE3B-8A58ECB23D65}">
      <dgm:prSet/>
      <dgm:spPr/>
      <dgm:t>
        <a:bodyPr/>
        <a:lstStyle/>
        <a:p>
          <a:endParaRPr lang="zh-CN" altLang="en-US"/>
        </a:p>
      </dgm:t>
    </dgm:pt>
    <dgm:pt modelId="{7004BEF7-7C9B-42E7-B10B-08BB57F0883B}">
      <dgm:prSet phldrT="[文字]"/>
      <dgm:spPr/>
      <dgm:t>
        <a:bodyPr/>
        <a:lstStyle/>
        <a:p>
          <a:r>
            <a:rPr lang="zh-CN" altLang="en-US" b="1" dirty="0"/>
            <a:t>群众</a:t>
          </a:r>
          <a:endParaRPr lang="en-US" altLang="zh-CN" b="1" dirty="0"/>
        </a:p>
        <a:p>
          <a:r>
            <a:rPr lang="zh-CN" altLang="en-US" b="1" dirty="0"/>
            <a:t>媒体</a:t>
          </a:r>
        </a:p>
      </dgm:t>
    </dgm:pt>
    <dgm:pt modelId="{A1CD0323-BFAB-4A1D-AB15-1D4154B49EF9}" type="parTrans" cxnId="{06555745-9FCE-440B-B60A-C6B59C66955A}">
      <dgm:prSet/>
      <dgm:spPr/>
      <dgm:t>
        <a:bodyPr/>
        <a:lstStyle/>
        <a:p>
          <a:endParaRPr lang="zh-CN" altLang="en-US"/>
        </a:p>
      </dgm:t>
    </dgm:pt>
    <dgm:pt modelId="{9CD4EAAA-DF2A-4E9A-AF81-04B09775B1E5}" type="sibTrans" cxnId="{06555745-9FCE-440B-B60A-C6B59C66955A}">
      <dgm:prSet/>
      <dgm:spPr/>
      <dgm:t>
        <a:bodyPr/>
        <a:lstStyle/>
        <a:p>
          <a:endParaRPr lang="zh-CN" altLang="en-US"/>
        </a:p>
      </dgm:t>
    </dgm:pt>
    <dgm:pt modelId="{24290A0C-E246-463C-8721-5AAF299B82DC}" type="pres">
      <dgm:prSet presAssocID="{994BA765-B6FF-4739-A66F-16B98E711D19}" presName="Name0" presStyleCnt="0">
        <dgm:presLayoutVars>
          <dgm:dir/>
          <dgm:animLvl val="lvl"/>
          <dgm:resizeHandles val="exact"/>
        </dgm:presLayoutVars>
      </dgm:prSet>
      <dgm:spPr/>
    </dgm:pt>
    <dgm:pt modelId="{BF0D0346-CB7E-4B94-82D2-335098A1A232}" type="pres">
      <dgm:prSet presAssocID="{AAC66BFA-4088-4371-8BAC-5809F3EEE2D4}" presName="compositeNode" presStyleCnt="0">
        <dgm:presLayoutVars>
          <dgm:bulletEnabled val="1"/>
        </dgm:presLayoutVars>
      </dgm:prSet>
      <dgm:spPr/>
    </dgm:pt>
    <dgm:pt modelId="{E135333E-9A0C-41C3-85BE-1D97D9F0B35E}" type="pres">
      <dgm:prSet presAssocID="{AAC66BFA-4088-4371-8BAC-5809F3EEE2D4}" presName="bgRect" presStyleLbl="node1" presStyleIdx="0" presStyleCnt="3"/>
      <dgm:spPr/>
    </dgm:pt>
    <dgm:pt modelId="{28E834C7-4CA1-40F5-A0BF-19DB0545C03E}" type="pres">
      <dgm:prSet presAssocID="{AAC66BFA-4088-4371-8BAC-5809F3EEE2D4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B0FE4353-5559-4470-ADE1-01D6053A1089}" type="pres">
      <dgm:prSet presAssocID="{AAC66BFA-4088-4371-8BAC-5809F3EEE2D4}" presName="childNode" presStyleLbl="node1" presStyleIdx="0" presStyleCnt="3">
        <dgm:presLayoutVars>
          <dgm:bulletEnabled val="1"/>
        </dgm:presLayoutVars>
      </dgm:prSet>
      <dgm:spPr/>
    </dgm:pt>
    <dgm:pt modelId="{8A4928C0-9116-415A-979B-197FEBFDF376}" type="pres">
      <dgm:prSet presAssocID="{E5E6513B-FF78-4DDA-B9C8-957B1F5C5833}" presName="hSp" presStyleCnt="0"/>
      <dgm:spPr/>
    </dgm:pt>
    <dgm:pt modelId="{062FE553-9844-40A7-AB92-651C970BDF39}" type="pres">
      <dgm:prSet presAssocID="{E5E6513B-FF78-4DDA-B9C8-957B1F5C5833}" presName="vProcSp" presStyleCnt="0"/>
      <dgm:spPr/>
    </dgm:pt>
    <dgm:pt modelId="{F405B21C-0E5F-444A-9397-6621AF9C6BE4}" type="pres">
      <dgm:prSet presAssocID="{E5E6513B-FF78-4DDA-B9C8-957B1F5C5833}" presName="vSp1" presStyleCnt="0"/>
      <dgm:spPr/>
    </dgm:pt>
    <dgm:pt modelId="{79EB6A2D-684E-4D08-A6CA-9F3E26699FCA}" type="pres">
      <dgm:prSet presAssocID="{E5E6513B-FF78-4DDA-B9C8-957B1F5C5833}" presName="simulatedConn" presStyleLbl="solidFgAcc1" presStyleIdx="0" presStyleCnt="2"/>
      <dgm:spPr/>
    </dgm:pt>
    <dgm:pt modelId="{09E2727F-2AA6-4131-A52B-2ACEC33F6785}" type="pres">
      <dgm:prSet presAssocID="{E5E6513B-FF78-4DDA-B9C8-957B1F5C5833}" presName="vSp2" presStyleCnt="0"/>
      <dgm:spPr/>
    </dgm:pt>
    <dgm:pt modelId="{438B3024-2B41-4AF1-BA83-9439B0BAC9DC}" type="pres">
      <dgm:prSet presAssocID="{E5E6513B-FF78-4DDA-B9C8-957B1F5C5833}" presName="sibTrans" presStyleCnt="0"/>
      <dgm:spPr/>
    </dgm:pt>
    <dgm:pt modelId="{822F81DC-9F51-4985-A7DB-CB2182584C55}" type="pres">
      <dgm:prSet presAssocID="{40793E7B-D444-406B-8C87-13E986A71B67}" presName="compositeNode" presStyleCnt="0">
        <dgm:presLayoutVars>
          <dgm:bulletEnabled val="1"/>
        </dgm:presLayoutVars>
      </dgm:prSet>
      <dgm:spPr/>
    </dgm:pt>
    <dgm:pt modelId="{2CFECDD6-F03E-40E8-9D1F-5CAF1A40939F}" type="pres">
      <dgm:prSet presAssocID="{40793E7B-D444-406B-8C87-13E986A71B67}" presName="bgRect" presStyleLbl="node1" presStyleIdx="1" presStyleCnt="3"/>
      <dgm:spPr/>
    </dgm:pt>
    <dgm:pt modelId="{6C1F7C32-1333-4458-97B9-5338C44C610C}" type="pres">
      <dgm:prSet presAssocID="{40793E7B-D444-406B-8C87-13E986A71B67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8D2EFD95-C81A-4A4E-B5C2-E8FDB418AC0C}" type="pres">
      <dgm:prSet presAssocID="{40793E7B-D444-406B-8C87-13E986A71B67}" presName="childNode" presStyleLbl="node1" presStyleIdx="1" presStyleCnt="3">
        <dgm:presLayoutVars>
          <dgm:bulletEnabled val="1"/>
        </dgm:presLayoutVars>
      </dgm:prSet>
      <dgm:spPr/>
    </dgm:pt>
    <dgm:pt modelId="{99C88713-8576-4835-988F-6024AE0F625C}" type="pres">
      <dgm:prSet presAssocID="{211E0F80-F238-4745-8F04-C3DDDA453088}" presName="hSp" presStyleCnt="0"/>
      <dgm:spPr/>
    </dgm:pt>
    <dgm:pt modelId="{E279EA21-6929-48D7-851C-1C41F5CD93FD}" type="pres">
      <dgm:prSet presAssocID="{211E0F80-F238-4745-8F04-C3DDDA453088}" presName="vProcSp" presStyleCnt="0"/>
      <dgm:spPr/>
    </dgm:pt>
    <dgm:pt modelId="{5B3EF720-2517-41A0-97F4-3940FA1C2C05}" type="pres">
      <dgm:prSet presAssocID="{211E0F80-F238-4745-8F04-C3DDDA453088}" presName="vSp1" presStyleCnt="0"/>
      <dgm:spPr/>
    </dgm:pt>
    <dgm:pt modelId="{00F8CFA2-38BF-4F8F-BB10-6BEAF8FA20EE}" type="pres">
      <dgm:prSet presAssocID="{211E0F80-F238-4745-8F04-C3DDDA453088}" presName="simulatedConn" presStyleLbl="solidFgAcc1" presStyleIdx="1" presStyleCnt="2"/>
      <dgm:spPr/>
    </dgm:pt>
    <dgm:pt modelId="{72AB0F7B-ADCC-481B-8BC8-2854D3969BC3}" type="pres">
      <dgm:prSet presAssocID="{211E0F80-F238-4745-8F04-C3DDDA453088}" presName="vSp2" presStyleCnt="0"/>
      <dgm:spPr/>
    </dgm:pt>
    <dgm:pt modelId="{8D9ED774-E1E4-4E8A-9553-9C513822B3FC}" type="pres">
      <dgm:prSet presAssocID="{211E0F80-F238-4745-8F04-C3DDDA453088}" presName="sibTrans" presStyleCnt="0"/>
      <dgm:spPr/>
    </dgm:pt>
    <dgm:pt modelId="{52CFC06C-7281-4041-BDC7-918B519DD60B}" type="pres">
      <dgm:prSet presAssocID="{D7359208-BC74-4E26-8357-EC9736396ECF}" presName="compositeNode" presStyleCnt="0">
        <dgm:presLayoutVars>
          <dgm:bulletEnabled val="1"/>
        </dgm:presLayoutVars>
      </dgm:prSet>
      <dgm:spPr/>
    </dgm:pt>
    <dgm:pt modelId="{A6A5EFCC-6ACC-4904-B175-A7B1DBAE5D35}" type="pres">
      <dgm:prSet presAssocID="{D7359208-BC74-4E26-8357-EC9736396ECF}" presName="bgRect" presStyleLbl="node1" presStyleIdx="2" presStyleCnt="3"/>
      <dgm:spPr/>
    </dgm:pt>
    <dgm:pt modelId="{B39DDEA6-F09D-49EB-9AC4-454F87BFD719}" type="pres">
      <dgm:prSet presAssocID="{D7359208-BC74-4E26-8357-EC9736396ECF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3330EF8B-54D3-46BD-82CF-1CC3B0306FB0}" type="pres">
      <dgm:prSet presAssocID="{D7359208-BC74-4E26-8357-EC9736396ECF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971BAE01-3BCE-4C89-A8D8-40A06DF6DBB4}" type="presOf" srcId="{AAC66BFA-4088-4371-8BAC-5809F3EEE2D4}" destId="{28E834C7-4CA1-40F5-A0BF-19DB0545C03E}" srcOrd="1" destOrd="0" presId="urn:microsoft.com/office/officeart/2005/8/layout/hProcess7"/>
    <dgm:cxn modelId="{EE4C8804-0D1E-41EC-8C9C-28A523260944}" type="presOf" srcId="{40793E7B-D444-406B-8C87-13E986A71B67}" destId="{2CFECDD6-F03E-40E8-9D1F-5CAF1A40939F}" srcOrd="0" destOrd="0" presId="urn:microsoft.com/office/officeart/2005/8/layout/hProcess7"/>
    <dgm:cxn modelId="{899D3E10-F191-4C1B-9DD6-690699BD2E6F}" type="presOf" srcId="{994BA765-B6FF-4739-A66F-16B98E711D19}" destId="{24290A0C-E246-463C-8721-5AAF299B82DC}" srcOrd="0" destOrd="0" presId="urn:microsoft.com/office/officeart/2005/8/layout/hProcess7"/>
    <dgm:cxn modelId="{9B52672B-B009-491A-8400-4AD42E2D5B5F}" type="presOf" srcId="{D7359208-BC74-4E26-8357-EC9736396ECF}" destId="{B39DDEA6-F09D-49EB-9AC4-454F87BFD719}" srcOrd="1" destOrd="0" presId="urn:microsoft.com/office/officeart/2005/8/layout/hProcess7"/>
    <dgm:cxn modelId="{151CE23F-853F-4AED-BC1C-AB0817DB0609}" type="presOf" srcId="{7872A16F-A0CA-4473-B3F2-1274F4A8D5B4}" destId="{B0FE4353-5559-4470-ADE1-01D6053A1089}" srcOrd="0" destOrd="0" presId="urn:microsoft.com/office/officeart/2005/8/layout/hProcess7"/>
    <dgm:cxn modelId="{06555745-9FCE-440B-B60A-C6B59C66955A}" srcId="{D7359208-BC74-4E26-8357-EC9736396ECF}" destId="{7004BEF7-7C9B-42E7-B10B-08BB57F0883B}" srcOrd="0" destOrd="0" parTransId="{A1CD0323-BFAB-4A1D-AB15-1D4154B49EF9}" sibTransId="{9CD4EAAA-DF2A-4E9A-AF81-04B09775B1E5}"/>
    <dgm:cxn modelId="{38E92655-2E26-4EEF-B8A4-FE2DEA2E54C7}" type="presOf" srcId="{D7359208-BC74-4E26-8357-EC9736396ECF}" destId="{A6A5EFCC-6ACC-4904-B175-A7B1DBAE5D35}" srcOrd="0" destOrd="0" presId="urn:microsoft.com/office/officeart/2005/8/layout/hProcess7"/>
    <dgm:cxn modelId="{75C72159-D2A2-4908-B1F8-ACF02E7F7E43}" srcId="{AAC66BFA-4088-4371-8BAC-5809F3EEE2D4}" destId="{7872A16F-A0CA-4473-B3F2-1274F4A8D5B4}" srcOrd="0" destOrd="0" parTransId="{E8FEB04B-BFA9-439C-AC19-F0828375C335}" sibTransId="{7766F2FA-C3A6-4867-8AE4-2D6CC9FCFCFC}"/>
    <dgm:cxn modelId="{7DAE3F59-9565-4AD6-BE1E-C2877DC1E8DA}" type="presOf" srcId="{C5F64726-66DC-4033-8678-60F30A91C947}" destId="{8D2EFD95-C81A-4A4E-B5C2-E8FDB418AC0C}" srcOrd="0" destOrd="0" presId="urn:microsoft.com/office/officeart/2005/8/layout/hProcess7"/>
    <dgm:cxn modelId="{BDAF2693-E8F3-47DC-BB1E-634C8FE6AF44}" srcId="{40793E7B-D444-406B-8C87-13E986A71B67}" destId="{C5F64726-66DC-4033-8678-60F30A91C947}" srcOrd="0" destOrd="0" parTransId="{29399FC2-3F2B-4936-9A76-50D3B0622994}" sibTransId="{1292D9D3-8A2A-4BA8-9ECE-202CB0A080D5}"/>
    <dgm:cxn modelId="{1FDF9FAB-E257-4446-A005-C6305F55D5B4}" srcId="{994BA765-B6FF-4739-A66F-16B98E711D19}" destId="{AAC66BFA-4088-4371-8BAC-5809F3EEE2D4}" srcOrd="0" destOrd="0" parTransId="{072014D9-827F-463B-8E5B-EFDDA3DAA9E4}" sibTransId="{E5E6513B-FF78-4DDA-B9C8-957B1F5C5833}"/>
    <dgm:cxn modelId="{2AB349BE-DC9A-46A0-88FD-259F65212C7F}" type="presOf" srcId="{7004BEF7-7C9B-42E7-B10B-08BB57F0883B}" destId="{3330EF8B-54D3-46BD-82CF-1CC3B0306FB0}" srcOrd="0" destOrd="0" presId="urn:microsoft.com/office/officeart/2005/8/layout/hProcess7"/>
    <dgm:cxn modelId="{E9690ED8-A2E6-4A2B-AFD8-9151B885B563}" srcId="{994BA765-B6FF-4739-A66F-16B98E711D19}" destId="{40793E7B-D444-406B-8C87-13E986A71B67}" srcOrd="1" destOrd="0" parTransId="{1A1710A5-5640-4CDF-BD1C-A3AB52DF773C}" sibTransId="{211E0F80-F238-4745-8F04-C3DDDA453088}"/>
    <dgm:cxn modelId="{A53E15DF-F18C-4F4B-AE3B-8A58ECB23D65}" srcId="{994BA765-B6FF-4739-A66F-16B98E711D19}" destId="{D7359208-BC74-4E26-8357-EC9736396ECF}" srcOrd="2" destOrd="0" parTransId="{69AFC379-5852-4EE1-A6DE-F34EC64359AB}" sibTransId="{15911AB2-6075-478C-B4D2-6CE57E633CEE}"/>
    <dgm:cxn modelId="{3BE040E8-7C91-4965-8D5A-3A7239898A9A}" type="presOf" srcId="{AAC66BFA-4088-4371-8BAC-5809F3EEE2D4}" destId="{E135333E-9A0C-41C3-85BE-1D97D9F0B35E}" srcOrd="0" destOrd="0" presId="urn:microsoft.com/office/officeart/2005/8/layout/hProcess7"/>
    <dgm:cxn modelId="{E34C15EF-BEAD-47DE-9EE4-22E12B1B94BE}" type="presOf" srcId="{40793E7B-D444-406B-8C87-13E986A71B67}" destId="{6C1F7C32-1333-4458-97B9-5338C44C610C}" srcOrd="1" destOrd="0" presId="urn:microsoft.com/office/officeart/2005/8/layout/hProcess7"/>
    <dgm:cxn modelId="{2FD4EA9B-39BB-4B77-877F-05516F9A9E09}" type="presParOf" srcId="{24290A0C-E246-463C-8721-5AAF299B82DC}" destId="{BF0D0346-CB7E-4B94-82D2-335098A1A232}" srcOrd="0" destOrd="0" presId="urn:microsoft.com/office/officeart/2005/8/layout/hProcess7"/>
    <dgm:cxn modelId="{97C80147-02BC-43C7-80CD-AEBBD43AAB4A}" type="presParOf" srcId="{BF0D0346-CB7E-4B94-82D2-335098A1A232}" destId="{E135333E-9A0C-41C3-85BE-1D97D9F0B35E}" srcOrd="0" destOrd="0" presId="urn:microsoft.com/office/officeart/2005/8/layout/hProcess7"/>
    <dgm:cxn modelId="{24D6C4D5-9C3B-4A40-8EB9-7B277E1FD238}" type="presParOf" srcId="{BF0D0346-CB7E-4B94-82D2-335098A1A232}" destId="{28E834C7-4CA1-40F5-A0BF-19DB0545C03E}" srcOrd="1" destOrd="0" presId="urn:microsoft.com/office/officeart/2005/8/layout/hProcess7"/>
    <dgm:cxn modelId="{76E6F914-E5C2-4657-A7E0-B199EC5D3310}" type="presParOf" srcId="{BF0D0346-CB7E-4B94-82D2-335098A1A232}" destId="{B0FE4353-5559-4470-ADE1-01D6053A1089}" srcOrd="2" destOrd="0" presId="urn:microsoft.com/office/officeart/2005/8/layout/hProcess7"/>
    <dgm:cxn modelId="{6CFD3C52-E066-4C29-8DFA-AFE25B8A1D97}" type="presParOf" srcId="{24290A0C-E246-463C-8721-5AAF299B82DC}" destId="{8A4928C0-9116-415A-979B-197FEBFDF376}" srcOrd="1" destOrd="0" presId="urn:microsoft.com/office/officeart/2005/8/layout/hProcess7"/>
    <dgm:cxn modelId="{E74B6434-A524-4D80-BA75-39B03A420D99}" type="presParOf" srcId="{24290A0C-E246-463C-8721-5AAF299B82DC}" destId="{062FE553-9844-40A7-AB92-651C970BDF39}" srcOrd="2" destOrd="0" presId="urn:microsoft.com/office/officeart/2005/8/layout/hProcess7"/>
    <dgm:cxn modelId="{9FD81326-77A4-4D39-8C66-0DBBC5DDD189}" type="presParOf" srcId="{062FE553-9844-40A7-AB92-651C970BDF39}" destId="{F405B21C-0E5F-444A-9397-6621AF9C6BE4}" srcOrd="0" destOrd="0" presId="urn:microsoft.com/office/officeart/2005/8/layout/hProcess7"/>
    <dgm:cxn modelId="{A1CC3614-9337-4D07-957D-92E377AC3065}" type="presParOf" srcId="{062FE553-9844-40A7-AB92-651C970BDF39}" destId="{79EB6A2D-684E-4D08-A6CA-9F3E26699FCA}" srcOrd="1" destOrd="0" presId="urn:microsoft.com/office/officeart/2005/8/layout/hProcess7"/>
    <dgm:cxn modelId="{0DE32DDB-8D85-47F4-BF69-CA5B10E478C0}" type="presParOf" srcId="{062FE553-9844-40A7-AB92-651C970BDF39}" destId="{09E2727F-2AA6-4131-A52B-2ACEC33F6785}" srcOrd="2" destOrd="0" presId="urn:microsoft.com/office/officeart/2005/8/layout/hProcess7"/>
    <dgm:cxn modelId="{66DC6816-ACAD-4620-A33C-26FA60913531}" type="presParOf" srcId="{24290A0C-E246-463C-8721-5AAF299B82DC}" destId="{438B3024-2B41-4AF1-BA83-9439B0BAC9DC}" srcOrd="3" destOrd="0" presId="urn:microsoft.com/office/officeart/2005/8/layout/hProcess7"/>
    <dgm:cxn modelId="{E76BCB60-7ED3-409B-A329-0418E81EB1F1}" type="presParOf" srcId="{24290A0C-E246-463C-8721-5AAF299B82DC}" destId="{822F81DC-9F51-4985-A7DB-CB2182584C55}" srcOrd="4" destOrd="0" presId="urn:microsoft.com/office/officeart/2005/8/layout/hProcess7"/>
    <dgm:cxn modelId="{0CD179AB-BF4F-43A5-8BB7-18BE2B2C2320}" type="presParOf" srcId="{822F81DC-9F51-4985-A7DB-CB2182584C55}" destId="{2CFECDD6-F03E-40E8-9D1F-5CAF1A40939F}" srcOrd="0" destOrd="0" presId="urn:microsoft.com/office/officeart/2005/8/layout/hProcess7"/>
    <dgm:cxn modelId="{A34E1242-A77B-4F0E-8342-7D4D7A89E8F4}" type="presParOf" srcId="{822F81DC-9F51-4985-A7DB-CB2182584C55}" destId="{6C1F7C32-1333-4458-97B9-5338C44C610C}" srcOrd="1" destOrd="0" presId="urn:microsoft.com/office/officeart/2005/8/layout/hProcess7"/>
    <dgm:cxn modelId="{7561C08D-62AC-4487-B516-7908F5DF5724}" type="presParOf" srcId="{822F81DC-9F51-4985-A7DB-CB2182584C55}" destId="{8D2EFD95-C81A-4A4E-B5C2-E8FDB418AC0C}" srcOrd="2" destOrd="0" presId="urn:microsoft.com/office/officeart/2005/8/layout/hProcess7"/>
    <dgm:cxn modelId="{8955A7A0-3532-493B-9A1F-B93C182EB4DB}" type="presParOf" srcId="{24290A0C-E246-463C-8721-5AAF299B82DC}" destId="{99C88713-8576-4835-988F-6024AE0F625C}" srcOrd="5" destOrd="0" presId="urn:microsoft.com/office/officeart/2005/8/layout/hProcess7"/>
    <dgm:cxn modelId="{9E557907-D5D6-4551-96C7-148F561F9482}" type="presParOf" srcId="{24290A0C-E246-463C-8721-5AAF299B82DC}" destId="{E279EA21-6929-48D7-851C-1C41F5CD93FD}" srcOrd="6" destOrd="0" presId="urn:microsoft.com/office/officeart/2005/8/layout/hProcess7"/>
    <dgm:cxn modelId="{B009699C-D81D-4177-9A03-8E04FDA518DE}" type="presParOf" srcId="{E279EA21-6929-48D7-851C-1C41F5CD93FD}" destId="{5B3EF720-2517-41A0-97F4-3940FA1C2C05}" srcOrd="0" destOrd="0" presId="urn:microsoft.com/office/officeart/2005/8/layout/hProcess7"/>
    <dgm:cxn modelId="{DE89DECD-C9B4-418F-AE26-9CBF597D132D}" type="presParOf" srcId="{E279EA21-6929-48D7-851C-1C41F5CD93FD}" destId="{00F8CFA2-38BF-4F8F-BB10-6BEAF8FA20EE}" srcOrd="1" destOrd="0" presId="urn:microsoft.com/office/officeart/2005/8/layout/hProcess7"/>
    <dgm:cxn modelId="{13681D43-F2F7-4A39-A4DD-AACD0813DC09}" type="presParOf" srcId="{E279EA21-6929-48D7-851C-1C41F5CD93FD}" destId="{72AB0F7B-ADCC-481B-8BC8-2854D3969BC3}" srcOrd="2" destOrd="0" presId="urn:microsoft.com/office/officeart/2005/8/layout/hProcess7"/>
    <dgm:cxn modelId="{9F8DF7A1-B0CA-4B23-9986-D70E19D6250D}" type="presParOf" srcId="{24290A0C-E246-463C-8721-5AAF299B82DC}" destId="{8D9ED774-E1E4-4E8A-9553-9C513822B3FC}" srcOrd="7" destOrd="0" presId="urn:microsoft.com/office/officeart/2005/8/layout/hProcess7"/>
    <dgm:cxn modelId="{FCBEC3A8-EEA8-4047-A77F-DDF548F0888E}" type="presParOf" srcId="{24290A0C-E246-463C-8721-5AAF299B82DC}" destId="{52CFC06C-7281-4041-BDC7-918B519DD60B}" srcOrd="8" destOrd="0" presId="urn:microsoft.com/office/officeart/2005/8/layout/hProcess7"/>
    <dgm:cxn modelId="{EBCEA949-A4A5-4938-98DA-7BDDA5487564}" type="presParOf" srcId="{52CFC06C-7281-4041-BDC7-918B519DD60B}" destId="{A6A5EFCC-6ACC-4904-B175-A7B1DBAE5D35}" srcOrd="0" destOrd="0" presId="urn:microsoft.com/office/officeart/2005/8/layout/hProcess7"/>
    <dgm:cxn modelId="{C0D45BB7-81DE-4F9B-866F-BDD6AA4939FA}" type="presParOf" srcId="{52CFC06C-7281-4041-BDC7-918B519DD60B}" destId="{B39DDEA6-F09D-49EB-9AC4-454F87BFD719}" srcOrd="1" destOrd="0" presId="urn:microsoft.com/office/officeart/2005/8/layout/hProcess7"/>
    <dgm:cxn modelId="{D2E0EAFD-6B3D-4804-A676-28FF8AC2ACC0}" type="presParOf" srcId="{52CFC06C-7281-4041-BDC7-918B519DD60B}" destId="{3330EF8B-54D3-46BD-82CF-1CC3B0306FB0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1ED491-52C9-4B6F-897D-658639F55345}" type="doc">
      <dgm:prSet loTypeId="urn:microsoft.com/office/officeart/2005/8/layout/hierarchy1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zh-CN" altLang="en-US"/>
        </a:p>
      </dgm:t>
    </dgm:pt>
    <dgm:pt modelId="{D7EC0CE8-FEDA-4EFF-A231-D5DBA163DCCB}">
      <dgm:prSet phldrT="[文字]"/>
      <dgm:spPr/>
      <dgm:t>
        <a:bodyPr/>
        <a:lstStyle/>
        <a:p>
          <a:r>
            <a:rPr lang="zh-CN" altLang="en-US" b="1" dirty="0"/>
            <a:t>卫生院制定促进质量改进的计划和措施（含团队建设）</a:t>
          </a:r>
        </a:p>
      </dgm:t>
    </dgm:pt>
    <dgm:pt modelId="{82937D27-03EC-40A8-8220-C2C984616FA3}" type="parTrans" cxnId="{7B92EDE4-75FD-4F9E-9E18-5A55B1710C95}">
      <dgm:prSet/>
      <dgm:spPr/>
      <dgm:t>
        <a:bodyPr/>
        <a:lstStyle/>
        <a:p>
          <a:endParaRPr lang="zh-CN" altLang="en-US" b="1"/>
        </a:p>
      </dgm:t>
    </dgm:pt>
    <dgm:pt modelId="{678AD45F-6463-4891-A0F4-EA18F15508E5}" type="sibTrans" cxnId="{7B92EDE4-75FD-4F9E-9E18-5A55B1710C95}">
      <dgm:prSet/>
      <dgm:spPr/>
      <dgm:t>
        <a:bodyPr/>
        <a:lstStyle/>
        <a:p>
          <a:endParaRPr lang="zh-CN" altLang="en-US" b="1"/>
        </a:p>
      </dgm:t>
    </dgm:pt>
    <dgm:pt modelId="{F9CAFED7-C7BB-44C3-BC24-38A9C9BA3014}">
      <dgm:prSet phldrT="[文字]"/>
      <dgm:spPr/>
      <dgm:t>
        <a:bodyPr/>
        <a:lstStyle/>
        <a:p>
          <a:r>
            <a:rPr lang="zh-CN" altLang="en-US" b="1" dirty="0"/>
            <a:t>对心脑血管救治站关键指标进行质量控制和改进</a:t>
          </a:r>
        </a:p>
      </dgm:t>
    </dgm:pt>
    <dgm:pt modelId="{CBD28E01-2C0A-48D6-927E-6E66D1622712}" type="parTrans" cxnId="{1947544B-6888-45DF-9706-983DE7163C36}">
      <dgm:prSet/>
      <dgm:spPr/>
      <dgm:t>
        <a:bodyPr/>
        <a:lstStyle/>
        <a:p>
          <a:endParaRPr lang="zh-CN" altLang="en-US" b="1"/>
        </a:p>
      </dgm:t>
    </dgm:pt>
    <dgm:pt modelId="{8A19C287-8847-4109-811A-3D2FA1E82A80}" type="sibTrans" cxnId="{1947544B-6888-45DF-9706-983DE7163C36}">
      <dgm:prSet/>
      <dgm:spPr/>
      <dgm:t>
        <a:bodyPr/>
        <a:lstStyle/>
        <a:p>
          <a:endParaRPr lang="zh-CN" altLang="en-US" b="1"/>
        </a:p>
      </dgm:t>
    </dgm:pt>
    <dgm:pt modelId="{29A2ED3D-39A5-4C3C-A43B-77C5DDFBD7A7}">
      <dgm:prSet phldrT="[文字]"/>
      <dgm:spPr/>
      <dgm:t>
        <a:bodyPr/>
        <a:lstStyle/>
        <a:p>
          <a:r>
            <a:rPr lang="zh-CN" altLang="en-US" b="1" dirty="0"/>
            <a:t>采取质量分析会制度</a:t>
          </a:r>
        </a:p>
      </dgm:t>
    </dgm:pt>
    <dgm:pt modelId="{0E540C82-9E51-4843-B49E-309A58B52924}" type="parTrans" cxnId="{B7673ED1-9B58-44D2-9F68-38EC8C675723}">
      <dgm:prSet/>
      <dgm:spPr/>
      <dgm:t>
        <a:bodyPr/>
        <a:lstStyle/>
        <a:p>
          <a:endParaRPr lang="zh-CN" altLang="en-US" b="1"/>
        </a:p>
      </dgm:t>
    </dgm:pt>
    <dgm:pt modelId="{8FCDCC56-A29B-4A56-9E0E-A3E8C8F1A138}" type="sibTrans" cxnId="{B7673ED1-9B58-44D2-9F68-38EC8C675723}">
      <dgm:prSet/>
      <dgm:spPr/>
      <dgm:t>
        <a:bodyPr/>
        <a:lstStyle/>
        <a:p>
          <a:endParaRPr lang="zh-CN" altLang="en-US" b="1"/>
        </a:p>
      </dgm:t>
    </dgm:pt>
    <dgm:pt modelId="{B8261095-0C50-4F49-91E6-D58B4DAE248C}">
      <dgm:prSet phldrT="[文字]"/>
      <dgm:spPr/>
      <dgm:t>
        <a:bodyPr/>
        <a:lstStyle/>
        <a:p>
          <a:r>
            <a:rPr lang="zh-CN" altLang="en-US" b="1" dirty="0"/>
            <a:t>采取典型病例分析会制度</a:t>
          </a:r>
        </a:p>
      </dgm:t>
    </dgm:pt>
    <dgm:pt modelId="{5AE31A65-D3AB-4F4E-85BC-31A4E5EF1A2A}" type="parTrans" cxnId="{8C60CC3F-D85A-4EB1-84D6-8AA20EB483CD}">
      <dgm:prSet/>
      <dgm:spPr/>
      <dgm:t>
        <a:bodyPr/>
        <a:lstStyle/>
        <a:p>
          <a:endParaRPr lang="zh-CN" altLang="en-US" b="1"/>
        </a:p>
      </dgm:t>
    </dgm:pt>
    <dgm:pt modelId="{7AB550B7-5B60-4B83-8927-D333FE567BBB}" type="sibTrans" cxnId="{8C60CC3F-D85A-4EB1-84D6-8AA20EB483CD}">
      <dgm:prSet/>
      <dgm:spPr/>
      <dgm:t>
        <a:bodyPr/>
        <a:lstStyle/>
        <a:p>
          <a:endParaRPr lang="zh-CN" altLang="en-US" b="1"/>
        </a:p>
      </dgm:t>
    </dgm:pt>
    <dgm:pt modelId="{556F6B5B-6B70-485B-AF6A-E201AAE24921}">
      <dgm:prSet phldrT="[文字]"/>
      <dgm:spPr/>
      <dgm:t>
        <a:bodyPr/>
        <a:lstStyle/>
        <a:p>
          <a:r>
            <a:rPr lang="zh-CN" altLang="en-US" b="1" dirty="0"/>
            <a:t>制定质量改进的管理制度并实施</a:t>
          </a:r>
        </a:p>
      </dgm:t>
    </dgm:pt>
    <dgm:pt modelId="{677BB41A-BE6C-4CE2-8736-92DA0B8AB51F}" type="parTrans" cxnId="{FEFB9280-1D4F-477E-AA9D-F695ADCD10EC}">
      <dgm:prSet/>
      <dgm:spPr/>
      <dgm:t>
        <a:bodyPr/>
        <a:lstStyle/>
        <a:p>
          <a:endParaRPr lang="zh-CN" altLang="en-US" b="1"/>
        </a:p>
      </dgm:t>
    </dgm:pt>
    <dgm:pt modelId="{C8253928-FAEC-4273-B68F-8619308229D2}" type="sibTrans" cxnId="{FEFB9280-1D4F-477E-AA9D-F695ADCD10EC}">
      <dgm:prSet/>
      <dgm:spPr/>
      <dgm:t>
        <a:bodyPr/>
        <a:lstStyle/>
        <a:p>
          <a:endParaRPr lang="zh-CN" altLang="en-US" b="1"/>
        </a:p>
      </dgm:t>
    </dgm:pt>
    <dgm:pt modelId="{B995E07E-3121-43EC-8389-C6C81D7C2336}">
      <dgm:prSet phldrT="[文字]"/>
      <dgm:spPr/>
      <dgm:t>
        <a:bodyPr/>
        <a:lstStyle/>
        <a:p>
          <a:r>
            <a:rPr lang="zh-CN" altLang="en-US" b="1" dirty="0"/>
            <a:t>其他制度：如奖惩制度</a:t>
          </a:r>
        </a:p>
      </dgm:t>
    </dgm:pt>
    <dgm:pt modelId="{4F24D456-F726-4A87-85BA-177D2DB5674A}" type="parTrans" cxnId="{4228300E-4E9A-4CFA-9C36-47A9D21EF44E}">
      <dgm:prSet/>
      <dgm:spPr/>
      <dgm:t>
        <a:bodyPr/>
        <a:lstStyle/>
        <a:p>
          <a:endParaRPr lang="zh-CN" altLang="en-US" b="1"/>
        </a:p>
      </dgm:t>
    </dgm:pt>
    <dgm:pt modelId="{68361086-98C6-49E2-A5C3-8651B304DD8D}" type="sibTrans" cxnId="{4228300E-4E9A-4CFA-9C36-47A9D21EF44E}">
      <dgm:prSet/>
      <dgm:spPr/>
      <dgm:t>
        <a:bodyPr/>
        <a:lstStyle/>
        <a:p>
          <a:endParaRPr lang="zh-CN" altLang="en-US" b="1"/>
        </a:p>
      </dgm:t>
    </dgm:pt>
    <dgm:pt modelId="{8D25EF0F-93AF-4A6E-9ED0-45B864EE8DDB}">
      <dgm:prSet/>
      <dgm:spPr/>
      <dgm:t>
        <a:bodyPr/>
        <a:lstStyle/>
        <a:p>
          <a:r>
            <a:rPr lang="zh-CN" altLang="en-US" b="1" dirty="0"/>
            <a:t>改进流程图</a:t>
          </a:r>
        </a:p>
      </dgm:t>
    </dgm:pt>
    <dgm:pt modelId="{9AC856FA-9482-4B62-9093-CCFF85BA75F9}" type="parTrans" cxnId="{F87AECE9-E021-4468-BDE6-ED2D992FB5D4}">
      <dgm:prSet/>
      <dgm:spPr/>
      <dgm:t>
        <a:bodyPr/>
        <a:lstStyle/>
        <a:p>
          <a:endParaRPr lang="zh-CN" altLang="en-US" b="1"/>
        </a:p>
      </dgm:t>
    </dgm:pt>
    <dgm:pt modelId="{51C096ED-2AFA-4FAA-A9BC-9B2211913407}" type="sibTrans" cxnId="{F87AECE9-E021-4468-BDE6-ED2D992FB5D4}">
      <dgm:prSet/>
      <dgm:spPr/>
      <dgm:t>
        <a:bodyPr/>
        <a:lstStyle/>
        <a:p>
          <a:endParaRPr lang="zh-CN" altLang="en-US" b="1"/>
        </a:p>
      </dgm:t>
    </dgm:pt>
    <dgm:pt modelId="{F312E402-9B4F-4F0C-A9B0-F92EE3E2541E}">
      <dgm:prSet/>
      <dgm:spPr/>
      <dgm:t>
        <a:bodyPr/>
        <a:lstStyle/>
        <a:p>
          <a:r>
            <a:rPr lang="zh-CN" altLang="en-US" b="1" dirty="0"/>
            <a:t>结合培训制度</a:t>
          </a:r>
        </a:p>
      </dgm:t>
    </dgm:pt>
    <dgm:pt modelId="{C9171393-CC6E-4F3A-8025-7D0A4475F0BE}" type="parTrans" cxnId="{AAB78DC6-CB93-456D-8B51-5C408FF2DF6D}">
      <dgm:prSet/>
      <dgm:spPr/>
      <dgm:t>
        <a:bodyPr/>
        <a:lstStyle/>
        <a:p>
          <a:endParaRPr lang="zh-CN" altLang="en-US" b="1"/>
        </a:p>
      </dgm:t>
    </dgm:pt>
    <dgm:pt modelId="{3626F967-78F8-4CE1-9306-36147B2FD029}" type="sibTrans" cxnId="{AAB78DC6-CB93-456D-8B51-5C408FF2DF6D}">
      <dgm:prSet/>
      <dgm:spPr/>
      <dgm:t>
        <a:bodyPr/>
        <a:lstStyle/>
        <a:p>
          <a:endParaRPr lang="zh-CN" altLang="en-US" b="1"/>
        </a:p>
      </dgm:t>
    </dgm:pt>
    <dgm:pt modelId="{43F6A46E-ECCA-4849-B63E-D7F75A3A3E7F}" type="pres">
      <dgm:prSet presAssocID="{B51ED491-52C9-4B6F-897D-658639F5534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06FD645-3CFF-43F0-A96C-C07B8247817E}" type="pres">
      <dgm:prSet presAssocID="{D7EC0CE8-FEDA-4EFF-A231-D5DBA163DCCB}" presName="hierRoot1" presStyleCnt="0"/>
      <dgm:spPr/>
    </dgm:pt>
    <dgm:pt modelId="{C75130D9-4F41-42AE-B6E7-0DA48D60DE5E}" type="pres">
      <dgm:prSet presAssocID="{D7EC0CE8-FEDA-4EFF-A231-D5DBA163DCCB}" presName="composite" presStyleCnt="0"/>
      <dgm:spPr/>
    </dgm:pt>
    <dgm:pt modelId="{99425E74-078D-43B2-98C7-1A2C4834BA74}" type="pres">
      <dgm:prSet presAssocID="{D7EC0CE8-FEDA-4EFF-A231-D5DBA163DCCB}" presName="background" presStyleLbl="node0" presStyleIdx="0" presStyleCnt="1"/>
      <dgm:spPr/>
    </dgm:pt>
    <dgm:pt modelId="{DA604E12-DD22-4827-A33E-0548DB46FDDD}" type="pres">
      <dgm:prSet presAssocID="{D7EC0CE8-FEDA-4EFF-A231-D5DBA163DCCB}" presName="text" presStyleLbl="fgAcc0" presStyleIdx="0" presStyleCnt="1">
        <dgm:presLayoutVars>
          <dgm:chPref val="3"/>
        </dgm:presLayoutVars>
      </dgm:prSet>
      <dgm:spPr/>
    </dgm:pt>
    <dgm:pt modelId="{66EA159E-85A6-4440-A6A7-36395F31AEA4}" type="pres">
      <dgm:prSet presAssocID="{D7EC0CE8-FEDA-4EFF-A231-D5DBA163DCCB}" presName="hierChild2" presStyleCnt="0"/>
      <dgm:spPr/>
    </dgm:pt>
    <dgm:pt modelId="{557808D1-D912-4F6D-BB26-34168B794F28}" type="pres">
      <dgm:prSet presAssocID="{CBD28E01-2C0A-48D6-927E-6E66D1622712}" presName="Name10" presStyleLbl="parChTrans1D2" presStyleIdx="0" presStyleCnt="3"/>
      <dgm:spPr/>
    </dgm:pt>
    <dgm:pt modelId="{E0C3AE2C-40AA-439D-8D31-433CCB4E1F63}" type="pres">
      <dgm:prSet presAssocID="{F9CAFED7-C7BB-44C3-BC24-38A9C9BA3014}" presName="hierRoot2" presStyleCnt="0"/>
      <dgm:spPr/>
    </dgm:pt>
    <dgm:pt modelId="{5986A91B-5E65-480F-8C77-93BF33A1201B}" type="pres">
      <dgm:prSet presAssocID="{F9CAFED7-C7BB-44C3-BC24-38A9C9BA3014}" presName="composite2" presStyleCnt="0"/>
      <dgm:spPr/>
    </dgm:pt>
    <dgm:pt modelId="{07649FEE-697C-481F-BC40-125820E2B0BC}" type="pres">
      <dgm:prSet presAssocID="{F9CAFED7-C7BB-44C3-BC24-38A9C9BA3014}" presName="background2" presStyleLbl="node2" presStyleIdx="0" presStyleCnt="3"/>
      <dgm:spPr/>
    </dgm:pt>
    <dgm:pt modelId="{38F48C97-BD03-4224-8FD0-74B842EECC01}" type="pres">
      <dgm:prSet presAssocID="{F9CAFED7-C7BB-44C3-BC24-38A9C9BA3014}" presName="text2" presStyleLbl="fgAcc2" presStyleIdx="0" presStyleCnt="3">
        <dgm:presLayoutVars>
          <dgm:chPref val="3"/>
        </dgm:presLayoutVars>
      </dgm:prSet>
      <dgm:spPr/>
    </dgm:pt>
    <dgm:pt modelId="{F81DA023-A5E8-4365-840F-7D0672F3DD8A}" type="pres">
      <dgm:prSet presAssocID="{F9CAFED7-C7BB-44C3-BC24-38A9C9BA3014}" presName="hierChild3" presStyleCnt="0"/>
      <dgm:spPr/>
    </dgm:pt>
    <dgm:pt modelId="{117B88BC-9ACB-48B1-874C-48F584C89AEA}" type="pres">
      <dgm:prSet presAssocID="{0E540C82-9E51-4843-B49E-309A58B52924}" presName="Name17" presStyleLbl="parChTrans1D3" presStyleIdx="0" presStyleCnt="4"/>
      <dgm:spPr/>
    </dgm:pt>
    <dgm:pt modelId="{9A236793-72E9-4498-95FA-79EE4CFD85E0}" type="pres">
      <dgm:prSet presAssocID="{29A2ED3D-39A5-4C3C-A43B-77C5DDFBD7A7}" presName="hierRoot3" presStyleCnt="0"/>
      <dgm:spPr/>
    </dgm:pt>
    <dgm:pt modelId="{5B04CF66-7C66-470B-9B2F-DE3269A9AFFA}" type="pres">
      <dgm:prSet presAssocID="{29A2ED3D-39A5-4C3C-A43B-77C5DDFBD7A7}" presName="composite3" presStyleCnt="0"/>
      <dgm:spPr/>
    </dgm:pt>
    <dgm:pt modelId="{62830D45-56B7-4F58-B07C-95734793EC57}" type="pres">
      <dgm:prSet presAssocID="{29A2ED3D-39A5-4C3C-A43B-77C5DDFBD7A7}" presName="background3" presStyleLbl="node3" presStyleIdx="0" presStyleCnt="4"/>
      <dgm:spPr/>
    </dgm:pt>
    <dgm:pt modelId="{D17119EA-6607-4EA7-A224-30C67D72CB89}" type="pres">
      <dgm:prSet presAssocID="{29A2ED3D-39A5-4C3C-A43B-77C5DDFBD7A7}" presName="text3" presStyleLbl="fgAcc3" presStyleIdx="0" presStyleCnt="4">
        <dgm:presLayoutVars>
          <dgm:chPref val="3"/>
        </dgm:presLayoutVars>
      </dgm:prSet>
      <dgm:spPr/>
    </dgm:pt>
    <dgm:pt modelId="{FED74AE2-189F-4C33-B525-8C8F31F83C8D}" type="pres">
      <dgm:prSet presAssocID="{29A2ED3D-39A5-4C3C-A43B-77C5DDFBD7A7}" presName="hierChild4" presStyleCnt="0"/>
      <dgm:spPr/>
    </dgm:pt>
    <dgm:pt modelId="{9939CE3C-6953-4871-8A1C-DED22BAF3271}" type="pres">
      <dgm:prSet presAssocID="{5AE31A65-D3AB-4F4E-85BC-31A4E5EF1A2A}" presName="Name17" presStyleLbl="parChTrans1D3" presStyleIdx="1" presStyleCnt="4"/>
      <dgm:spPr/>
    </dgm:pt>
    <dgm:pt modelId="{C0F8E0CB-E432-4484-90AA-4599E9380069}" type="pres">
      <dgm:prSet presAssocID="{B8261095-0C50-4F49-91E6-D58B4DAE248C}" presName="hierRoot3" presStyleCnt="0"/>
      <dgm:spPr/>
    </dgm:pt>
    <dgm:pt modelId="{683D09F2-D91A-4F22-8A77-803C16D29ADA}" type="pres">
      <dgm:prSet presAssocID="{B8261095-0C50-4F49-91E6-D58B4DAE248C}" presName="composite3" presStyleCnt="0"/>
      <dgm:spPr/>
    </dgm:pt>
    <dgm:pt modelId="{6A1C626F-8404-4F69-BEB9-7DED0902DD21}" type="pres">
      <dgm:prSet presAssocID="{B8261095-0C50-4F49-91E6-D58B4DAE248C}" presName="background3" presStyleLbl="node3" presStyleIdx="1" presStyleCnt="4"/>
      <dgm:spPr/>
    </dgm:pt>
    <dgm:pt modelId="{EFB66B4C-87F0-4D4F-ABB0-152D890528B0}" type="pres">
      <dgm:prSet presAssocID="{B8261095-0C50-4F49-91E6-D58B4DAE248C}" presName="text3" presStyleLbl="fgAcc3" presStyleIdx="1" presStyleCnt="4">
        <dgm:presLayoutVars>
          <dgm:chPref val="3"/>
        </dgm:presLayoutVars>
      </dgm:prSet>
      <dgm:spPr/>
    </dgm:pt>
    <dgm:pt modelId="{BBBBB751-6F90-480C-954A-111C859D4273}" type="pres">
      <dgm:prSet presAssocID="{B8261095-0C50-4F49-91E6-D58B4DAE248C}" presName="hierChild4" presStyleCnt="0"/>
      <dgm:spPr/>
    </dgm:pt>
    <dgm:pt modelId="{23A5D2E6-BFB8-47B0-806F-C11887E73FBB}" type="pres">
      <dgm:prSet presAssocID="{9AC856FA-9482-4B62-9093-CCFF85BA75F9}" presName="Name10" presStyleLbl="parChTrans1D2" presStyleIdx="1" presStyleCnt="3"/>
      <dgm:spPr/>
    </dgm:pt>
    <dgm:pt modelId="{81C70477-889E-4C12-9070-27377DA971E3}" type="pres">
      <dgm:prSet presAssocID="{8D25EF0F-93AF-4A6E-9ED0-45B864EE8DDB}" presName="hierRoot2" presStyleCnt="0"/>
      <dgm:spPr/>
    </dgm:pt>
    <dgm:pt modelId="{FECC24BC-2426-4A53-A5CE-B5F5A19F41EC}" type="pres">
      <dgm:prSet presAssocID="{8D25EF0F-93AF-4A6E-9ED0-45B864EE8DDB}" presName="composite2" presStyleCnt="0"/>
      <dgm:spPr/>
    </dgm:pt>
    <dgm:pt modelId="{9DB98371-6345-463C-9B71-600658440632}" type="pres">
      <dgm:prSet presAssocID="{8D25EF0F-93AF-4A6E-9ED0-45B864EE8DDB}" presName="background2" presStyleLbl="node2" presStyleIdx="1" presStyleCnt="3"/>
      <dgm:spPr/>
    </dgm:pt>
    <dgm:pt modelId="{6ACC5423-3132-40F5-95E5-BCE367833B57}" type="pres">
      <dgm:prSet presAssocID="{8D25EF0F-93AF-4A6E-9ED0-45B864EE8DDB}" presName="text2" presStyleLbl="fgAcc2" presStyleIdx="1" presStyleCnt="3" custScaleY="89484">
        <dgm:presLayoutVars>
          <dgm:chPref val="3"/>
        </dgm:presLayoutVars>
      </dgm:prSet>
      <dgm:spPr/>
    </dgm:pt>
    <dgm:pt modelId="{4B78ECD8-5386-4839-8B26-22D0F0509AA0}" type="pres">
      <dgm:prSet presAssocID="{8D25EF0F-93AF-4A6E-9ED0-45B864EE8DDB}" presName="hierChild3" presStyleCnt="0"/>
      <dgm:spPr/>
    </dgm:pt>
    <dgm:pt modelId="{2909047D-253D-45B2-97D8-AD64F7131727}" type="pres">
      <dgm:prSet presAssocID="{677BB41A-BE6C-4CE2-8736-92DA0B8AB51F}" presName="Name10" presStyleLbl="parChTrans1D2" presStyleIdx="2" presStyleCnt="3"/>
      <dgm:spPr/>
    </dgm:pt>
    <dgm:pt modelId="{91B0B533-0C66-48CA-8415-8B587D509B3D}" type="pres">
      <dgm:prSet presAssocID="{556F6B5B-6B70-485B-AF6A-E201AAE24921}" presName="hierRoot2" presStyleCnt="0"/>
      <dgm:spPr/>
    </dgm:pt>
    <dgm:pt modelId="{320A5219-3627-475D-B3EB-A46D251A9351}" type="pres">
      <dgm:prSet presAssocID="{556F6B5B-6B70-485B-AF6A-E201AAE24921}" presName="composite2" presStyleCnt="0"/>
      <dgm:spPr/>
    </dgm:pt>
    <dgm:pt modelId="{7701C231-97FD-471D-868C-9968D54653FE}" type="pres">
      <dgm:prSet presAssocID="{556F6B5B-6B70-485B-AF6A-E201AAE24921}" presName="background2" presStyleLbl="node2" presStyleIdx="2" presStyleCnt="3"/>
      <dgm:spPr/>
    </dgm:pt>
    <dgm:pt modelId="{C9A9A5D0-0D46-4E82-B588-7C6CCF2A1116}" type="pres">
      <dgm:prSet presAssocID="{556F6B5B-6B70-485B-AF6A-E201AAE24921}" presName="text2" presStyleLbl="fgAcc2" presStyleIdx="2" presStyleCnt="3">
        <dgm:presLayoutVars>
          <dgm:chPref val="3"/>
        </dgm:presLayoutVars>
      </dgm:prSet>
      <dgm:spPr/>
    </dgm:pt>
    <dgm:pt modelId="{E1909CFE-F240-4CEF-81CE-67477FD285AE}" type="pres">
      <dgm:prSet presAssocID="{556F6B5B-6B70-485B-AF6A-E201AAE24921}" presName="hierChild3" presStyleCnt="0"/>
      <dgm:spPr/>
    </dgm:pt>
    <dgm:pt modelId="{0F09DC05-9BC2-4DAB-9C5C-8096FC507FDE}" type="pres">
      <dgm:prSet presAssocID="{C9171393-CC6E-4F3A-8025-7D0A4475F0BE}" presName="Name17" presStyleLbl="parChTrans1D3" presStyleIdx="2" presStyleCnt="4"/>
      <dgm:spPr/>
    </dgm:pt>
    <dgm:pt modelId="{0073EE23-5B8F-4FC1-A416-2139A3DB03A7}" type="pres">
      <dgm:prSet presAssocID="{F312E402-9B4F-4F0C-A9B0-F92EE3E2541E}" presName="hierRoot3" presStyleCnt="0"/>
      <dgm:spPr/>
    </dgm:pt>
    <dgm:pt modelId="{111FC2E9-A5B7-4606-8D8A-30FC5AE3BA52}" type="pres">
      <dgm:prSet presAssocID="{F312E402-9B4F-4F0C-A9B0-F92EE3E2541E}" presName="composite3" presStyleCnt="0"/>
      <dgm:spPr/>
    </dgm:pt>
    <dgm:pt modelId="{133CC67F-C1E0-4945-9C0E-C9A5D09D3AD4}" type="pres">
      <dgm:prSet presAssocID="{F312E402-9B4F-4F0C-A9B0-F92EE3E2541E}" presName="background3" presStyleLbl="node3" presStyleIdx="2" presStyleCnt="4"/>
      <dgm:spPr/>
    </dgm:pt>
    <dgm:pt modelId="{2F5D0196-3129-455A-AFD6-0A362A73EE99}" type="pres">
      <dgm:prSet presAssocID="{F312E402-9B4F-4F0C-A9B0-F92EE3E2541E}" presName="text3" presStyleLbl="fgAcc3" presStyleIdx="2" presStyleCnt="4">
        <dgm:presLayoutVars>
          <dgm:chPref val="3"/>
        </dgm:presLayoutVars>
      </dgm:prSet>
      <dgm:spPr/>
    </dgm:pt>
    <dgm:pt modelId="{A57A1746-8ECC-455A-A141-894D15C9862F}" type="pres">
      <dgm:prSet presAssocID="{F312E402-9B4F-4F0C-A9B0-F92EE3E2541E}" presName="hierChild4" presStyleCnt="0"/>
      <dgm:spPr/>
    </dgm:pt>
    <dgm:pt modelId="{A76EEB69-AA5B-4E6C-BEF1-5E2A906BD892}" type="pres">
      <dgm:prSet presAssocID="{4F24D456-F726-4A87-85BA-177D2DB5674A}" presName="Name17" presStyleLbl="parChTrans1D3" presStyleIdx="3" presStyleCnt="4"/>
      <dgm:spPr/>
    </dgm:pt>
    <dgm:pt modelId="{D2F75849-EFA1-48D4-9CDA-28A2D46CC6B1}" type="pres">
      <dgm:prSet presAssocID="{B995E07E-3121-43EC-8389-C6C81D7C2336}" presName="hierRoot3" presStyleCnt="0"/>
      <dgm:spPr/>
    </dgm:pt>
    <dgm:pt modelId="{8529D5FC-4B70-409F-8E65-A5664E6B04E5}" type="pres">
      <dgm:prSet presAssocID="{B995E07E-3121-43EC-8389-C6C81D7C2336}" presName="composite3" presStyleCnt="0"/>
      <dgm:spPr/>
    </dgm:pt>
    <dgm:pt modelId="{3D6B2A17-B8AC-49E5-AF04-C5F53603F423}" type="pres">
      <dgm:prSet presAssocID="{B995E07E-3121-43EC-8389-C6C81D7C2336}" presName="background3" presStyleLbl="node3" presStyleIdx="3" presStyleCnt="4"/>
      <dgm:spPr/>
    </dgm:pt>
    <dgm:pt modelId="{C90298DA-D6E8-4D31-B433-8CE28B76B955}" type="pres">
      <dgm:prSet presAssocID="{B995E07E-3121-43EC-8389-C6C81D7C2336}" presName="text3" presStyleLbl="fgAcc3" presStyleIdx="3" presStyleCnt="4">
        <dgm:presLayoutVars>
          <dgm:chPref val="3"/>
        </dgm:presLayoutVars>
      </dgm:prSet>
      <dgm:spPr/>
    </dgm:pt>
    <dgm:pt modelId="{7C847EEC-FF26-4CB6-B89F-349548226B03}" type="pres">
      <dgm:prSet presAssocID="{B995E07E-3121-43EC-8389-C6C81D7C2336}" presName="hierChild4" presStyleCnt="0"/>
      <dgm:spPr/>
    </dgm:pt>
  </dgm:ptLst>
  <dgm:cxnLst>
    <dgm:cxn modelId="{4228300E-4E9A-4CFA-9C36-47A9D21EF44E}" srcId="{556F6B5B-6B70-485B-AF6A-E201AAE24921}" destId="{B995E07E-3121-43EC-8389-C6C81D7C2336}" srcOrd="1" destOrd="0" parTransId="{4F24D456-F726-4A87-85BA-177D2DB5674A}" sibTransId="{68361086-98C6-49E2-A5C3-8651B304DD8D}"/>
    <dgm:cxn modelId="{EA1B3B0E-212D-40A7-9C37-991D16CD11B6}" type="presOf" srcId="{F9CAFED7-C7BB-44C3-BC24-38A9C9BA3014}" destId="{38F48C97-BD03-4224-8FD0-74B842EECC01}" srcOrd="0" destOrd="0" presId="urn:microsoft.com/office/officeart/2005/8/layout/hierarchy1"/>
    <dgm:cxn modelId="{5F34900E-B401-47AE-9CE5-E00E8C6CB330}" type="presOf" srcId="{4F24D456-F726-4A87-85BA-177D2DB5674A}" destId="{A76EEB69-AA5B-4E6C-BEF1-5E2A906BD892}" srcOrd="0" destOrd="0" presId="urn:microsoft.com/office/officeart/2005/8/layout/hierarchy1"/>
    <dgm:cxn modelId="{7C12C939-D1B3-45C4-B3E0-146E8F01175D}" type="presOf" srcId="{C9171393-CC6E-4F3A-8025-7D0A4475F0BE}" destId="{0F09DC05-9BC2-4DAB-9C5C-8096FC507FDE}" srcOrd="0" destOrd="0" presId="urn:microsoft.com/office/officeart/2005/8/layout/hierarchy1"/>
    <dgm:cxn modelId="{8C60CC3F-D85A-4EB1-84D6-8AA20EB483CD}" srcId="{F9CAFED7-C7BB-44C3-BC24-38A9C9BA3014}" destId="{B8261095-0C50-4F49-91E6-D58B4DAE248C}" srcOrd="1" destOrd="0" parTransId="{5AE31A65-D3AB-4F4E-85BC-31A4E5EF1A2A}" sibTransId="{7AB550B7-5B60-4B83-8927-D333FE567BBB}"/>
    <dgm:cxn modelId="{9F171F43-5D33-4D4A-875A-A0FDC8B37D5B}" type="presOf" srcId="{CBD28E01-2C0A-48D6-927E-6E66D1622712}" destId="{557808D1-D912-4F6D-BB26-34168B794F28}" srcOrd="0" destOrd="0" presId="urn:microsoft.com/office/officeart/2005/8/layout/hierarchy1"/>
    <dgm:cxn modelId="{1947544B-6888-45DF-9706-983DE7163C36}" srcId="{D7EC0CE8-FEDA-4EFF-A231-D5DBA163DCCB}" destId="{F9CAFED7-C7BB-44C3-BC24-38A9C9BA3014}" srcOrd="0" destOrd="0" parTransId="{CBD28E01-2C0A-48D6-927E-6E66D1622712}" sibTransId="{8A19C287-8847-4109-811A-3D2FA1E82A80}"/>
    <dgm:cxn modelId="{39F5F06E-8EBA-4EAA-B09B-91D59F06B220}" type="presOf" srcId="{D7EC0CE8-FEDA-4EFF-A231-D5DBA163DCCB}" destId="{DA604E12-DD22-4827-A33E-0548DB46FDDD}" srcOrd="0" destOrd="0" presId="urn:microsoft.com/office/officeart/2005/8/layout/hierarchy1"/>
    <dgm:cxn modelId="{F646186F-0CD8-4AC6-8C00-AB76CE0B4106}" type="presOf" srcId="{F312E402-9B4F-4F0C-A9B0-F92EE3E2541E}" destId="{2F5D0196-3129-455A-AFD6-0A362A73EE99}" srcOrd="0" destOrd="0" presId="urn:microsoft.com/office/officeart/2005/8/layout/hierarchy1"/>
    <dgm:cxn modelId="{836E9072-A9F7-406E-8C68-A51BAF4CEC15}" type="presOf" srcId="{29A2ED3D-39A5-4C3C-A43B-77C5DDFBD7A7}" destId="{D17119EA-6607-4EA7-A224-30C67D72CB89}" srcOrd="0" destOrd="0" presId="urn:microsoft.com/office/officeart/2005/8/layout/hierarchy1"/>
    <dgm:cxn modelId="{3A18B57A-BA3E-444E-BADD-7D409733B511}" type="presOf" srcId="{5AE31A65-D3AB-4F4E-85BC-31A4E5EF1A2A}" destId="{9939CE3C-6953-4871-8A1C-DED22BAF3271}" srcOrd="0" destOrd="0" presId="urn:microsoft.com/office/officeart/2005/8/layout/hierarchy1"/>
    <dgm:cxn modelId="{3F0E4C80-2703-4DD6-B657-DE237AD6D2C9}" type="presOf" srcId="{0E540C82-9E51-4843-B49E-309A58B52924}" destId="{117B88BC-9ACB-48B1-874C-48F584C89AEA}" srcOrd="0" destOrd="0" presId="urn:microsoft.com/office/officeart/2005/8/layout/hierarchy1"/>
    <dgm:cxn modelId="{FEFB9280-1D4F-477E-AA9D-F695ADCD10EC}" srcId="{D7EC0CE8-FEDA-4EFF-A231-D5DBA163DCCB}" destId="{556F6B5B-6B70-485B-AF6A-E201AAE24921}" srcOrd="2" destOrd="0" parTransId="{677BB41A-BE6C-4CE2-8736-92DA0B8AB51F}" sibTransId="{C8253928-FAEC-4273-B68F-8619308229D2}"/>
    <dgm:cxn modelId="{7F2D228F-3A94-4463-BACF-55E00089815E}" type="presOf" srcId="{B51ED491-52C9-4B6F-897D-658639F55345}" destId="{43F6A46E-ECCA-4849-B63E-D7F75A3A3E7F}" srcOrd="0" destOrd="0" presId="urn:microsoft.com/office/officeart/2005/8/layout/hierarchy1"/>
    <dgm:cxn modelId="{F2D6E9A7-B41C-423D-AF99-7DA9233D9E78}" type="presOf" srcId="{9AC856FA-9482-4B62-9093-CCFF85BA75F9}" destId="{23A5D2E6-BFB8-47B0-806F-C11887E73FBB}" srcOrd="0" destOrd="0" presId="urn:microsoft.com/office/officeart/2005/8/layout/hierarchy1"/>
    <dgm:cxn modelId="{AC3536B9-6DAA-401C-BBF1-C0221445604D}" type="presOf" srcId="{B8261095-0C50-4F49-91E6-D58B4DAE248C}" destId="{EFB66B4C-87F0-4D4F-ABB0-152D890528B0}" srcOrd="0" destOrd="0" presId="urn:microsoft.com/office/officeart/2005/8/layout/hierarchy1"/>
    <dgm:cxn modelId="{AAB78DC6-CB93-456D-8B51-5C408FF2DF6D}" srcId="{556F6B5B-6B70-485B-AF6A-E201AAE24921}" destId="{F312E402-9B4F-4F0C-A9B0-F92EE3E2541E}" srcOrd="0" destOrd="0" parTransId="{C9171393-CC6E-4F3A-8025-7D0A4475F0BE}" sibTransId="{3626F967-78F8-4CE1-9306-36147B2FD029}"/>
    <dgm:cxn modelId="{8C0881C8-C807-439C-8CA9-42A0EF728E05}" type="presOf" srcId="{556F6B5B-6B70-485B-AF6A-E201AAE24921}" destId="{C9A9A5D0-0D46-4E82-B588-7C6CCF2A1116}" srcOrd="0" destOrd="0" presId="urn:microsoft.com/office/officeart/2005/8/layout/hierarchy1"/>
    <dgm:cxn modelId="{166E67CC-FD95-4471-82D7-269310D68994}" type="presOf" srcId="{677BB41A-BE6C-4CE2-8736-92DA0B8AB51F}" destId="{2909047D-253D-45B2-97D8-AD64F7131727}" srcOrd="0" destOrd="0" presId="urn:microsoft.com/office/officeart/2005/8/layout/hierarchy1"/>
    <dgm:cxn modelId="{BAD969CD-13B2-4A32-B16E-07F2BAAF4FA8}" type="presOf" srcId="{B995E07E-3121-43EC-8389-C6C81D7C2336}" destId="{C90298DA-D6E8-4D31-B433-8CE28B76B955}" srcOrd="0" destOrd="0" presId="urn:microsoft.com/office/officeart/2005/8/layout/hierarchy1"/>
    <dgm:cxn modelId="{B7673ED1-9B58-44D2-9F68-38EC8C675723}" srcId="{F9CAFED7-C7BB-44C3-BC24-38A9C9BA3014}" destId="{29A2ED3D-39A5-4C3C-A43B-77C5DDFBD7A7}" srcOrd="0" destOrd="0" parTransId="{0E540C82-9E51-4843-B49E-309A58B52924}" sibTransId="{8FCDCC56-A29B-4A56-9E0E-A3E8C8F1A138}"/>
    <dgm:cxn modelId="{79F1BDDA-2497-49C8-844D-140A08F72467}" type="presOf" srcId="{8D25EF0F-93AF-4A6E-9ED0-45B864EE8DDB}" destId="{6ACC5423-3132-40F5-95E5-BCE367833B57}" srcOrd="0" destOrd="0" presId="urn:microsoft.com/office/officeart/2005/8/layout/hierarchy1"/>
    <dgm:cxn modelId="{7B92EDE4-75FD-4F9E-9E18-5A55B1710C95}" srcId="{B51ED491-52C9-4B6F-897D-658639F55345}" destId="{D7EC0CE8-FEDA-4EFF-A231-D5DBA163DCCB}" srcOrd="0" destOrd="0" parTransId="{82937D27-03EC-40A8-8220-C2C984616FA3}" sibTransId="{678AD45F-6463-4891-A0F4-EA18F15508E5}"/>
    <dgm:cxn modelId="{F87AECE9-E021-4468-BDE6-ED2D992FB5D4}" srcId="{D7EC0CE8-FEDA-4EFF-A231-D5DBA163DCCB}" destId="{8D25EF0F-93AF-4A6E-9ED0-45B864EE8DDB}" srcOrd="1" destOrd="0" parTransId="{9AC856FA-9482-4B62-9093-CCFF85BA75F9}" sibTransId="{51C096ED-2AFA-4FAA-A9BC-9B2211913407}"/>
    <dgm:cxn modelId="{C1B6EB4F-D9C4-4683-A62A-E743E568F079}" type="presParOf" srcId="{43F6A46E-ECCA-4849-B63E-D7F75A3A3E7F}" destId="{406FD645-3CFF-43F0-A96C-C07B8247817E}" srcOrd="0" destOrd="0" presId="urn:microsoft.com/office/officeart/2005/8/layout/hierarchy1"/>
    <dgm:cxn modelId="{88CD85BD-13BA-4708-B9E7-6F8A38338B38}" type="presParOf" srcId="{406FD645-3CFF-43F0-A96C-C07B8247817E}" destId="{C75130D9-4F41-42AE-B6E7-0DA48D60DE5E}" srcOrd="0" destOrd="0" presId="urn:microsoft.com/office/officeart/2005/8/layout/hierarchy1"/>
    <dgm:cxn modelId="{1BB3B2CA-2330-45BE-ABB3-993E4B960933}" type="presParOf" srcId="{C75130D9-4F41-42AE-B6E7-0DA48D60DE5E}" destId="{99425E74-078D-43B2-98C7-1A2C4834BA74}" srcOrd="0" destOrd="0" presId="urn:microsoft.com/office/officeart/2005/8/layout/hierarchy1"/>
    <dgm:cxn modelId="{92734B6C-ADA8-4D0B-ABD0-8D8D6CC8C07E}" type="presParOf" srcId="{C75130D9-4F41-42AE-B6E7-0DA48D60DE5E}" destId="{DA604E12-DD22-4827-A33E-0548DB46FDDD}" srcOrd="1" destOrd="0" presId="urn:microsoft.com/office/officeart/2005/8/layout/hierarchy1"/>
    <dgm:cxn modelId="{15DC7738-BC1F-4F37-98D0-244971B3DB7B}" type="presParOf" srcId="{406FD645-3CFF-43F0-A96C-C07B8247817E}" destId="{66EA159E-85A6-4440-A6A7-36395F31AEA4}" srcOrd="1" destOrd="0" presId="urn:microsoft.com/office/officeart/2005/8/layout/hierarchy1"/>
    <dgm:cxn modelId="{16ABB522-D555-462E-9283-A995A9C47B24}" type="presParOf" srcId="{66EA159E-85A6-4440-A6A7-36395F31AEA4}" destId="{557808D1-D912-4F6D-BB26-34168B794F28}" srcOrd="0" destOrd="0" presId="urn:microsoft.com/office/officeart/2005/8/layout/hierarchy1"/>
    <dgm:cxn modelId="{5D4F9DBB-184E-4B99-8EAB-6B7881236250}" type="presParOf" srcId="{66EA159E-85A6-4440-A6A7-36395F31AEA4}" destId="{E0C3AE2C-40AA-439D-8D31-433CCB4E1F63}" srcOrd="1" destOrd="0" presId="urn:microsoft.com/office/officeart/2005/8/layout/hierarchy1"/>
    <dgm:cxn modelId="{1F6B65DD-0452-4C7E-8F8A-242812624CAD}" type="presParOf" srcId="{E0C3AE2C-40AA-439D-8D31-433CCB4E1F63}" destId="{5986A91B-5E65-480F-8C77-93BF33A1201B}" srcOrd="0" destOrd="0" presId="urn:microsoft.com/office/officeart/2005/8/layout/hierarchy1"/>
    <dgm:cxn modelId="{4A26DA2A-9A6C-4734-BCFB-7E12D563541E}" type="presParOf" srcId="{5986A91B-5E65-480F-8C77-93BF33A1201B}" destId="{07649FEE-697C-481F-BC40-125820E2B0BC}" srcOrd="0" destOrd="0" presId="urn:microsoft.com/office/officeart/2005/8/layout/hierarchy1"/>
    <dgm:cxn modelId="{14C62C53-E289-4831-94D6-A80C29CBB218}" type="presParOf" srcId="{5986A91B-5E65-480F-8C77-93BF33A1201B}" destId="{38F48C97-BD03-4224-8FD0-74B842EECC01}" srcOrd="1" destOrd="0" presId="urn:microsoft.com/office/officeart/2005/8/layout/hierarchy1"/>
    <dgm:cxn modelId="{EBFD842B-2154-4572-9484-1790D3FC0801}" type="presParOf" srcId="{E0C3AE2C-40AA-439D-8D31-433CCB4E1F63}" destId="{F81DA023-A5E8-4365-840F-7D0672F3DD8A}" srcOrd="1" destOrd="0" presId="urn:microsoft.com/office/officeart/2005/8/layout/hierarchy1"/>
    <dgm:cxn modelId="{1EDEEBBC-A03B-4D69-8DFB-2C8982F06AA9}" type="presParOf" srcId="{F81DA023-A5E8-4365-840F-7D0672F3DD8A}" destId="{117B88BC-9ACB-48B1-874C-48F584C89AEA}" srcOrd="0" destOrd="0" presId="urn:microsoft.com/office/officeart/2005/8/layout/hierarchy1"/>
    <dgm:cxn modelId="{97691615-B9D7-47EF-A497-9D57025AA08F}" type="presParOf" srcId="{F81DA023-A5E8-4365-840F-7D0672F3DD8A}" destId="{9A236793-72E9-4498-95FA-79EE4CFD85E0}" srcOrd="1" destOrd="0" presId="urn:microsoft.com/office/officeart/2005/8/layout/hierarchy1"/>
    <dgm:cxn modelId="{7F4B2696-CDAE-4AB4-8EB8-0E0A281C0EA5}" type="presParOf" srcId="{9A236793-72E9-4498-95FA-79EE4CFD85E0}" destId="{5B04CF66-7C66-470B-9B2F-DE3269A9AFFA}" srcOrd="0" destOrd="0" presId="urn:microsoft.com/office/officeart/2005/8/layout/hierarchy1"/>
    <dgm:cxn modelId="{931EC7BB-8FB6-4542-BC6D-7DA9D53A67F1}" type="presParOf" srcId="{5B04CF66-7C66-470B-9B2F-DE3269A9AFFA}" destId="{62830D45-56B7-4F58-B07C-95734793EC57}" srcOrd="0" destOrd="0" presId="urn:microsoft.com/office/officeart/2005/8/layout/hierarchy1"/>
    <dgm:cxn modelId="{79EF77AC-232B-48AE-8E14-BE72B64F4C3B}" type="presParOf" srcId="{5B04CF66-7C66-470B-9B2F-DE3269A9AFFA}" destId="{D17119EA-6607-4EA7-A224-30C67D72CB89}" srcOrd="1" destOrd="0" presId="urn:microsoft.com/office/officeart/2005/8/layout/hierarchy1"/>
    <dgm:cxn modelId="{38F2C652-BD92-4053-A0C9-668C4BB27C2F}" type="presParOf" srcId="{9A236793-72E9-4498-95FA-79EE4CFD85E0}" destId="{FED74AE2-189F-4C33-B525-8C8F31F83C8D}" srcOrd="1" destOrd="0" presId="urn:microsoft.com/office/officeart/2005/8/layout/hierarchy1"/>
    <dgm:cxn modelId="{3985A1C6-90F9-45B4-8A2C-2F23DB756AF3}" type="presParOf" srcId="{F81DA023-A5E8-4365-840F-7D0672F3DD8A}" destId="{9939CE3C-6953-4871-8A1C-DED22BAF3271}" srcOrd="2" destOrd="0" presId="urn:microsoft.com/office/officeart/2005/8/layout/hierarchy1"/>
    <dgm:cxn modelId="{56831815-959B-4D07-9143-96ACB5E15802}" type="presParOf" srcId="{F81DA023-A5E8-4365-840F-7D0672F3DD8A}" destId="{C0F8E0CB-E432-4484-90AA-4599E9380069}" srcOrd="3" destOrd="0" presId="urn:microsoft.com/office/officeart/2005/8/layout/hierarchy1"/>
    <dgm:cxn modelId="{83B29ED7-3DD2-494D-876C-5C08235106D4}" type="presParOf" srcId="{C0F8E0CB-E432-4484-90AA-4599E9380069}" destId="{683D09F2-D91A-4F22-8A77-803C16D29ADA}" srcOrd="0" destOrd="0" presId="urn:microsoft.com/office/officeart/2005/8/layout/hierarchy1"/>
    <dgm:cxn modelId="{75E75CF5-AC60-4552-B9D8-D5C3D19D8D94}" type="presParOf" srcId="{683D09F2-D91A-4F22-8A77-803C16D29ADA}" destId="{6A1C626F-8404-4F69-BEB9-7DED0902DD21}" srcOrd="0" destOrd="0" presId="urn:microsoft.com/office/officeart/2005/8/layout/hierarchy1"/>
    <dgm:cxn modelId="{2FD9B35C-78E0-4E81-9CF7-AC32BB125BCF}" type="presParOf" srcId="{683D09F2-D91A-4F22-8A77-803C16D29ADA}" destId="{EFB66B4C-87F0-4D4F-ABB0-152D890528B0}" srcOrd="1" destOrd="0" presId="urn:microsoft.com/office/officeart/2005/8/layout/hierarchy1"/>
    <dgm:cxn modelId="{6D534E78-5B18-42DA-9F89-B2B9CC475693}" type="presParOf" srcId="{C0F8E0CB-E432-4484-90AA-4599E9380069}" destId="{BBBBB751-6F90-480C-954A-111C859D4273}" srcOrd="1" destOrd="0" presId="urn:microsoft.com/office/officeart/2005/8/layout/hierarchy1"/>
    <dgm:cxn modelId="{1044F967-0F15-4D07-9F7D-AB85CADEF757}" type="presParOf" srcId="{66EA159E-85A6-4440-A6A7-36395F31AEA4}" destId="{23A5D2E6-BFB8-47B0-806F-C11887E73FBB}" srcOrd="2" destOrd="0" presId="urn:microsoft.com/office/officeart/2005/8/layout/hierarchy1"/>
    <dgm:cxn modelId="{55668D9D-0DB9-49F8-9B8D-694DC1905A19}" type="presParOf" srcId="{66EA159E-85A6-4440-A6A7-36395F31AEA4}" destId="{81C70477-889E-4C12-9070-27377DA971E3}" srcOrd="3" destOrd="0" presId="urn:microsoft.com/office/officeart/2005/8/layout/hierarchy1"/>
    <dgm:cxn modelId="{EF8A8E48-2120-48ED-8584-6EF245FB33AB}" type="presParOf" srcId="{81C70477-889E-4C12-9070-27377DA971E3}" destId="{FECC24BC-2426-4A53-A5CE-B5F5A19F41EC}" srcOrd="0" destOrd="0" presId="urn:microsoft.com/office/officeart/2005/8/layout/hierarchy1"/>
    <dgm:cxn modelId="{E4D414D7-3173-4CE6-AF75-D489BB0A06C3}" type="presParOf" srcId="{FECC24BC-2426-4A53-A5CE-B5F5A19F41EC}" destId="{9DB98371-6345-463C-9B71-600658440632}" srcOrd="0" destOrd="0" presId="urn:microsoft.com/office/officeart/2005/8/layout/hierarchy1"/>
    <dgm:cxn modelId="{7264832A-F80E-49CA-B691-A56AF8FCA9EB}" type="presParOf" srcId="{FECC24BC-2426-4A53-A5CE-B5F5A19F41EC}" destId="{6ACC5423-3132-40F5-95E5-BCE367833B57}" srcOrd="1" destOrd="0" presId="urn:microsoft.com/office/officeart/2005/8/layout/hierarchy1"/>
    <dgm:cxn modelId="{C24C9346-E80D-40E3-8C0B-ABE7D3AE321F}" type="presParOf" srcId="{81C70477-889E-4C12-9070-27377DA971E3}" destId="{4B78ECD8-5386-4839-8B26-22D0F0509AA0}" srcOrd="1" destOrd="0" presId="urn:microsoft.com/office/officeart/2005/8/layout/hierarchy1"/>
    <dgm:cxn modelId="{207FB330-3BAA-4882-A78A-41B96CE2E399}" type="presParOf" srcId="{66EA159E-85A6-4440-A6A7-36395F31AEA4}" destId="{2909047D-253D-45B2-97D8-AD64F7131727}" srcOrd="4" destOrd="0" presId="urn:microsoft.com/office/officeart/2005/8/layout/hierarchy1"/>
    <dgm:cxn modelId="{B32660CA-799F-4A2B-B60F-4B92A1400307}" type="presParOf" srcId="{66EA159E-85A6-4440-A6A7-36395F31AEA4}" destId="{91B0B533-0C66-48CA-8415-8B587D509B3D}" srcOrd="5" destOrd="0" presId="urn:microsoft.com/office/officeart/2005/8/layout/hierarchy1"/>
    <dgm:cxn modelId="{21FE682C-F5A8-4E38-BE84-2E1C5813F88E}" type="presParOf" srcId="{91B0B533-0C66-48CA-8415-8B587D509B3D}" destId="{320A5219-3627-475D-B3EB-A46D251A9351}" srcOrd="0" destOrd="0" presId="urn:microsoft.com/office/officeart/2005/8/layout/hierarchy1"/>
    <dgm:cxn modelId="{53591284-C0CC-492D-AF5D-104B06CA4901}" type="presParOf" srcId="{320A5219-3627-475D-B3EB-A46D251A9351}" destId="{7701C231-97FD-471D-868C-9968D54653FE}" srcOrd="0" destOrd="0" presId="urn:microsoft.com/office/officeart/2005/8/layout/hierarchy1"/>
    <dgm:cxn modelId="{5CA138D5-2026-4CB9-96EF-FAA4CF9BB208}" type="presParOf" srcId="{320A5219-3627-475D-B3EB-A46D251A9351}" destId="{C9A9A5D0-0D46-4E82-B588-7C6CCF2A1116}" srcOrd="1" destOrd="0" presId="urn:microsoft.com/office/officeart/2005/8/layout/hierarchy1"/>
    <dgm:cxn modelId="{D5FD6067-E0E0-4A01-AFC3-24B3EF98D054}" type="presParOf" srcId="{91B0B533-0C66-48CA-8415-8B587D509B3D}" destId="{E1909CFE-F240-4CEF-81CE-67477FD285AE}" srcOrd="1" destOrd="0" presId="urn:microsoft.com/office/officeart/2005/8/layout/hierarchy1"/>
    <dgm:cxn modelId="{12EF849A-CC5E-45E6-B4BE-DCF4A6A9EE81}" type="presParOf" srcId="{E1909CFE-F240-4CEF-81CE-67477FD285AE}" destId="{0F09DC05-9BC2-4DAB-9C5C-8096FC507FDE}" srcOrd="0" destOrd="0" presId="urn:microsoft.com/office/officeart/2005/8/layout/hierarchy1"/>
    <dgm:cxn modelId="{8517CF40-668B-4631-A61E-CE70FAAD5B6E}" type="presParOf" srcId="{E1909CFE-F240-4CEF-81CE-67477FD285AE}" destId="{0073EE23-5B8F-4FC1-A416-2139A3DB03A7}" srcOrd="1" destOrd="0" presId="urn:microsoft.com/office/officeart/2005/8/layout/hierarchy1"/>
    <dgm:cxn modelId="{92AC633E-EDF6-42F1-A578-049DA90FC8C4}" type="presParOf" srcId="{0073EE23-5B8F-4FC1-A416-2139A3DB03A7}" destId="{111FC2E9-A5B7-4606-8D8A-30FC5AE3BA52}" srcOrd="0" destOrd="0" presId="urn:microsoft.com/office/officeart/2005/8/layout/hierarchy1"/>
    <dgm:cxn modelId="{F003B103-1B89-4B57-91E9-46FDC8B5E81A}" type="presParOf" srcId="{111FC2E9-A5B7-4606-8D8A-30FC5AE3BA52}" destId="{133CC67F-C1E0-4945-9C0E-C9A5D09D3AD4}" srcOrd="0" destOrd="0" presId="urn:microsoft.com/office/officeart/2005/8/layout/hierarchy1"/>
    <dgm:cxn modelId="{66D804EB-5FC2-4073-86D8-820544B39108}" type="presParOf" srcId="{111FC2E9-A5B7-4606-8D8A-30FC5AE3BA52}" destId="{2F5D0196-3129-455A-AFD6-0A362A73EE99}" srcOrd="1" destOrd="0" presId="urn:microsoft.com/office/officeart/2005/8/layout/hierarchy1"/>
    <dgm:cxn modelId="{A38F7F0E-38CB-4BA2-B6DA-867193386643}" type="presParOf" srcId="{0073EE23-5B8F-4FC1-A416-2139A3DB03A7}" destId="{A57A1746-8ECC-455A-A141-894D15C9862F}" srcOrd="1" destOrd="0" presId="urn:microsoft.com/office/officeart/2005/8/layout/hierarchy1"/>
    <dgm:cxn modelId="{8DBE6E52-D477-4222-B440-B7C05CAFA1AC}" type="presParOf" srcId="{E1909CFE-F240-4CEF-81CE-67477FD285AE}" destId="{A76EEB69-AA5B-4E6C-BEF1-5E2A906BD892}" srcOrd="2" destOrd="0" presId="urn:microsoft.com/office/officeart/2005/8/layout/hierarchy1"/>
    <dgm:cxn modelId="{69856D00-172C-406D-BE65-734D55C407FB}" type="presParOf" srcId="{E1909CFE-F240-4CEF-81CE-67477FD285AE}" destId="{D2F75849-EFA1-48D4-9CDA-28A2D46CC6B1}" srcOrd="3" destOrd="0" presId="urn:microsoft.com/office/officeart/2005/8/layout/hierarchy1"/>
    <dgm:cxn modelId="{454A3273-5AAE-4948-83E7-8DDF03A764E9}" type="presParOf" srcId="{D2F75849-EFA1-48D4-9CDA-28A2D46CC6B1}" destId="{8529D5FC-4B70-409F-8E65-A5664E6B04E5}" srcOrd="0" destOrd="0" presId="urn:microsoft.com/office/officeart/2005/8/layout/hierarchy1"/>
    <dgm:cxn modelId="{B2C71BB9-7D0D-4B62-AC15-AAB26E296D37}" type="presParOf" srcId="{8529D5FC-4B70-409F-8E65-A5664E6B04E5}" destId="{3D6B2A17-B8AC-49E5-AF04-C5F53603F423}" srcOrd="0" destOrd="0" presId="urn:microsoft.com/office/officeart/2005/8/layout/hierarchy1"/>
    <dgm:cxn modelId="{D1AFB74B-A23A-4F16-A815-3F0E3942F738}" type="presParOf" srcId="{8529D5FC-4B70-409F-8E65-A5664E6B04E5}" destId="{C90298DA-D6E8-4D31-B433-8CE28B76B955}" srcOrd="1" destOrd="0" presId="urn:microsoft.com/office/officeart/2005/8/layout/hierarchy1"/>
    <dgm:cxn modelId="{742FFA69-9F2F-493A-9244-E32EA6C6B523}" type="presParOf" srcId="{D2F75849-EFA1-48D4-9CDA-28A2D46CC6B1}" destId="{7C847EEC-FF26-4CB6-B89F-349548226B0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993C3B-BEAD-4400-93AB-72257877903E}" type="doc">
      <dgm:prSet loTypeId="urn:microsoft.com/office/officeart/2005/8/layout/vList5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D120C236-7B72-49BA-BBD6-9CB6772E3FFB}">
      <dgm:prSet phldrT="[文字]" custT="1"/>
      <dgm:spPr/>
      <dgm:t>
        <a:bodyPr/>
        <a:lstStyle/>
        <a:p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</a:rPr>
            <a:t>卫生院规模及设置</a:t>
          </a:r>
        </a:p>
      </dgm:t>
    </dgm:pt>
    <dgm:pt modelId="{FF1E7108-E16C-4C02-84DB-4E58C7AD3A4E}" type="parTrans" cxnId="{E11A10C6-9912-41ED-B38E-F8C860360A36}">
      <dgm:prSet/>
      <dgm:spPr/>
      <dgm:t>
        <a:bodyPr/>
        <a:lstStyle/>
        <a:p>
          <a:endParaRPr lang="zh-CN" altLang="en-US"/>
        </a:p>
      </dgm:t>
    </dgm:pt>
    <dgm:pt modelId="{68EABE2A-0C2B-4F50-9F00-525D7D02CB40}" type="sibTrans" cxnId="{E11A10C6-9912-41ED-B38E-F8C860360A36}">
      <dgm:prSet/>
      <dgm:spPr/>
      <dgm:t>
        <a:bodyPr/>
        <a:lstStyle/>
        <a:p>
          <a:endParaRPr lang="zh-CN" altLang="en-US"/>
        </a:p>
      </dgm:t>
    </dgm:pt>
    <dgm:pt modelId="{2CE65CBF-06B1-4D3A-9C3F-8FD52FB24399}">
      <dgm:prSet phldrT="[文字]" custT="1"/>
      <dgm:spPr/>
      <dgm:t>
        <a:bodyPr/>
        <a:lstStyle/>
        <a:p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</a:rPr>
            <a:t>医疗技术队伍</a:t>
          </a:r>
        </a:p>
      </dgm:t>
    </dgm:pt>
    <dgm:pt modelId="{3B6C2EC6-8C21-4A39-9967-2AD37DB6127D}" type="parTrans" cxnId="{DF3572C6-051D-443A-8CDC-2E31B44AE173}">
      <dgm:prSet/>
      <dgm:spPr/>
      <dgm:t>
        <a:bodyPr/>
        <a:lstStyle/>
        <a:p>
          <a:endParaRPr lang="zh-CN" altLang="en-US"/>
        </a:p>
      </dgm:t>
    </dgm:pt>
    <dgm:pt modelId="{3A023031-FB78-43D9-938A-1BA25E41F3FC}" type="sibTrans" cxnId="{DF3572C6-051D-443A-8CDC-2E31B44AE173}">
      <dgm:prSet/>
      <dgm:spPr/>
      <dgm:t>
        <a:bodyPr/>
        <a:lstStyle/>
        <a:p>
          <a:endParaRPr lang="zh-CN" altLang="en-US"/>
        </a:p>
      </dgm:t>
    </dgm:pt>
    <dgm:pt modelId="{7332423E-CEF2-4C4F-AD31-21AB3D8A3472}">
      <dgm:prSet phldrT="[文字]" custT="1"/>
      <dgm:spPr/>
      <dgm:t>
        <a:bodyPr/>
        <a:lstStyle/>
        <a:p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对患者的评估和救治</a:t>
          </a:r>
        </a:p>
      </dgm:t>
    </dgm:pt>
    <dgm:pt modelId="{4EEB3245-33CA-47E2-9CE1-6A402949F0C8}" type="parTrans" cxnId="{BF10C4D2-FC31-4B1B-8FA2-368223B8E63E}">
      <dgm:prSet/>
      <dgm:spPr/>
      <dgm:t>
        <a:bodyPr/>
        <a:lstStyle/>
        <a:p>
          <a:endParaRPr lang="zh-CN" altLang="en-US"/>
        </a:p>
      </dgm:t>
    </dgm:pt>
    <dgm:pt modelId="{F4DE13F7-B4F8-45C2-B5AA-5675AE4D256C}" type="sibTrans" cxnId="{BF10C4D2-FC31-4B1B-8FA2-368223B8E63E}">
      <dgm:prSet/>
      <dgm:spPr/>
      <dgm:t>
        <a:bodyPr/>
        <a:lstStyle/>
        <a:p>
          <a:endParaRPr lang="zh-CN" altLang="en-US"/>
        </a:p>
      </dgm:t>
    </dgm:pt>
    <dgm:pt modelId="{390C4E56-43C5-4B3A-AD56-21166B193909}">
      <dgm:prSet phldrT="[文字]" custT="1"/>
      <dgm:spPr/>
      <dgm:t>
        <a:bodyPr/>
        <a:lstStyle/>
        <a:p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</a:rPr>
            <a:t>医疗服务能力与水平</a:t>
          </a:r>
        </a:p>
      </dgm:t>
    </dgm:pt>
    <dgm:pt modelId="{E07D76BD-E6DA-4CA6-8FD3-86840CFC23C1}" type="parTrans" cxnId="{FBA3EF71-56E5-416E-BB61-513736F376CE}">
      <dgm:prSet/>
      <dgm:spPr/>
      <dgm:t>
        <a:bodyPr/>
        <a:lstStyle/>
        <a:p>
          <a:endParaRPr lang="zh-CN" altLang="en-US"/>
        </a:p>
      </dgm:t>
    </dgm:pt>
    <dgm:pt modelId="{354D3BAF-48F9-4BBC-A8AE-E235B2AFB9D9}" type="sibTrans" cxnId="{FBA3EF71-56E5-416E-BB61-513736F376CE}">
      <dgm:prSet/>
      <dgm:spPr/>
      <dgm:t>
        <a:bodyPr/>
        <a:lstStyle/>
        <a:p>
          <a:endParaRPr lang="zh-CN" altLang="en-US"/>
        </a:p>
      </dgm:t>
    </dgm:pt>
    <dgm:pt modelId="{0D9D68C4-49C9-49B6-8355-09C17D4A6842}">
      <dgm:prSet phldrT="[文字]" custT="1"/>
      <dgm:spPr/>
      <dgm:t>
        <a:bodyPr/>
        <a:lstStyle/>
        <a:p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上下联动能力</a:t>
          </a:r>
        </a:p>
      </dgm:t>
    </dgm:pt>
    <dgm:pt modelId="{F8ED5BA1-9977-460E-A2A1-906C639F46AF}" type="parTrans" cxnId="{7F0B60C6-00C0-4278-AC9A-07166A6D8F88}">
      <dgm:prSet/>
      <dgm:spPr/>
      <dgm:t>
        <a:bodyPr/>
        <a:lstStyle/>
        <a:p>
          <a:endParaRPr lang="zh-CN" altLang="en-US"/>
        </a:p>
      </dgm:t>
    </dgm:pt>
    <dgm:pt modelId="{78777327-78A8-4B8F-B05F-60E2ABB28251}" type="sibTrans" cxnId="{7F0B60C6-00C0-4278-AC9A-07166A6D8F88}">
      <dgm:prSet/>
      <dgm:spPr/>
      <dgm:t>
        <a:bodyPr/>
        <a:lstStyle/>
        <a:p>
          <a:endParaRPr lang="zh-CN" altLang="en-US"/>
        </a:p>
      </dgm:t>
    </dgm:pt>
    <dgm:pt modelId="{034746E0-394D-460E-83FD-CFFB4A15DCD9}">
      <dgm:prSet phldrT="[文字]"/>
      <dgm:spPr/>
      <dgm:t>
        <a:bodyPr/>
        <a:lstStyle/>
        <a:p>
          <a:r>
            <a:rPr 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辐射和上下联动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D638B53-C150-4BE4-B39A-16298379CC41}" type="parTrans" cxnId="{87FA9702-E9B9-4687-AC19-58304A26482A}">
      <dgm:prSet/>
      <dgm:spPr/>
      <dgm:t>
        <a:bodyPr/>
        <a:lstStyle/>
        <a:p>
          <a:endParaRPr lang="zh-CN" altLang="en-US"/>
        </a:p>
      </dgm:t>
    </dgm:pt>
    <dgm:pt modelId="{E21345DF-C256-4AD6-BAD7-EEB3FE0CB9C9}" type="sibTrans" cxnId="{87FA9702-E9B9-4687-AC19-58304A26482A}">
      <dgm:prSet/>
      <dgm:spPr/>
      <dgm:t>
        <a:bodyPr/>
        <a:lstStyle/>
        <a:p>
          <a:endParaRPr lang="zh-CN" altLang="en-US"/>
        </a:p>
      </dgm:t>
    </dgm:pt>
    <dgm:pt modelId="{830A7287-766A-4E8E-AAE1-2E3A5D871CEB}">
      <dgm:prSet phldrT="[文字]" custT="1"/>
      <dgm:spPr/>
      <dgm:t>
        <a:bodyPr/>
        <a:lstStyle/>
        <a:p>
          <a:r>
            <a:rPr lang="en-US" altLang="zh-CN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30</a:t>
          </a:r>
          <a:r>
            <a: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分钟内</a:t>
          </a:r>
          <a:r>
            <a:rPr lang="zh-CN" altLang="en-US" sz="1600" dirty="0">
              <a:latin typeface="黑体" panose="02010609060101010101" pitchFamily="49" charset="-122"/>
              <a:ea typeface="黑体" panose="02010609060101010101" pitchFamily="49" charset="-122"/>
            </a:rPr>
            <a:t>快速判定、处理和转出</a:t>
          </a:r>
        </a:p>
      </dgm:t>
    </dgm:pt>
    <dgm:pt modelId="{DEFFD971-06AD-4004-B6CC-7983CBEEF494}" type="parTrans" cxnId="{D0E66064-68BC-44E1-9A80-506F59434E0F}">
      <dgm:prSet/>
      <dgm:spPr/>
      <dgm:t>
        <a:bodyPr/>
        <a:lstStyle/>
        <a:p>
          <a:endParaRPr lang="zh-CN" altLang="en-US"/>
        </a:p>
      </dgm:t>
    </dgm:pt>
    <dgm:pt modelId="{D3506503-45DB-4BA3-ACD5-8804EA4D66A7}" type="sibTrans" cxnId="{D0E66064-68BC-44E1-9A80-506F59434E0F}">
      <dgm:prSet/>
      <dgm:spPr/>
      <dgm:t>
        <a:bodyPr/>
        <a:lstStyle/>
        <a:p>
          <a:endParaRPr lang="zh-CN" altLang="en-US"/>
        </a:p>
      </dgm:t>
    </dgm:pt>
    <dgm:pt modelId="{94AEC243-1D3A-4661-B000-700B142047C2}">
      <dgm:prSet custT="1"/>
      <dgm:spPr/>
      <dgm:t>
        <a:bodyPr/>
        <a:lstStyle/>
        <a:p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培训与教育</a:t>
          </a:r>
        </a:p>
      </dgm:t>
    </dgm:pt>
    <dgm:pt modelId="{09105DC1-5BDE-459E-A4A6-34C276A35F31}" type="parTrans" cxnId="{E6853A70-0954-4B01-9FB8-30FA66A6E4DC}">
      <dgm:prSet/>
      <dgm:spPr/>
      <dgm:t>
        <a:bodyPr/>
        <a:lstStyle/>
        <a:p>
          <a:endParaRPr lang="zh-CN" altLang="en-US"/>
        </a:p>
      </dgm:t>
    </dgm:pt>
    <dgm:pt modelId="{B2D737A0-0709-4DBD-8B8C-EC167DC2EAAE}" type="sibTrans" cxnId="{E6853A70-0954-4B01-9FB8-30FA66A6E4DC}">
      <dgm:prSet/>
      <dgm:spPr/>
      <dgm:t>
        <a:bodyPr/>
        <a:lstStyle/>
        <a:p>
          <a:endParaRPr lang="zh-CN" altLang="en-US"/>
        </a:p>
      </dgm:t>
    </dgm:pt>
    <dgm:pt modelId="{04B72CDC-E719-4676-9223-FA449CC3FEE0}">
      <dgm:prSet phldrT="[文字]"/>
      <dgm:spPr/>
      <dgm:t>
        <a:bodyPr/>
        <a:lstStyle/>
        <a:p>
          <a:endParaRPr lang="zh-CN" altLang="en-US" dirty="0"/>
        </a:p>
      </dgm:t>
    </dgm:pt>
    <dgm:pt modelId="{64D9E844-C86C-4525-8935-ABF731559129}" type="parTrans" cxnId="{08646E3E-2756-4D50-9BBE-0459979171F5}">
      <dgm:prSet/>
      <dgm:spPr/>
      <dgm:t>
        <a:bodyPr/>
        <a:lstStyle/>
        <a:p>
          <a:endParaRPr lang="zh-CN" altLang="en-US"/>
        </a:p>
      </dgm:t>
    </dgm:pt>
    <dgm:pt modelId="{0429FBA5-09AE-4233-9D9E-72BEB100C88C}" type="sibTrans" cxnId="{08646E3E-2756-4D50-9BBE-0459979171F5}">
      <dgm:prSet/>
      <dgm:spPr/>
      <dgm:t>
        <a:bodyPr/>
        <a:lstStyle/>
        <a:p>
          <a:endParaRPr lang="zh-CN" altLang="en-US"/>
        </a:p>
      </dgm:t>
    </dgm:pt>
    <dgm:pt modelId="{E8EEDAB0-09A1-4144-B104-475D4E428396}">
      <dgm:prSet custT="1"/>
      <dgm:spPr/>
      <dgm:t>
        <a:bodyPr/>
        <a:lstStyle/>
        <a:p>
          <a:r>
            <a:rPr lang="zh-CN" altLang="en-US" sz="1600" b="0" dirty="0">
              <a:latin typeface="黑体" panose="02010609060101010101" pitchFamily="49" charset="-122"/>
              <a:ea typeface="黑体" panose="02010609060101010101" pitchFamily="49" charset="-122"/>
            </a:rPr>
            <a:t>乡镇卫生院、大众教育与培训</a:t>
          </a:r>
        </a:p>
      </dgm:t>
    </dgm:pt>
    <dgm:pt modelId="{C0740F07-4367-40BB-BC62-F06A0ADAB675}" type="parTrans" cxnId="{CB62F770-CD8D-4E9E-9C37-33A5D6DEDF89}">
      <dgm:prSet/>
      <dgm:spPr/>
      <dgm:t>
        <a:bodyPr/>
        <a:lstStyle/>
        <a:p>
          <a:endParaRPr lang="zh-CN" altLang="en-US"/>
        </a:p>
      </dgm:t>
    </dgm:pt>
    <dgm:pt modelId="{052B7C1D-1DAA-47A3-BF5D-0B0C714F66C2}" type="sibTrans" cxnId="{CB62F770-CD8D-4E9E-9C37-33A5D6DEDF89}">
      <dgm:prSet/>
      <dgm:spPr/>
      <dgm:t>
        <a:bodyPr/>
        <a:lstStyle/>
        <a:p>
          <a:endParaRPr lang="zh-CN" altLang="en-US"/>
        </a:p>
      </dgm:t>
    </dgm:pt>
    <dgm:pt modelId="{E2A52F17-02A9-4DB8-A50A-9606BF67B0A1}">
      <dgm:prSet custT="1"/>
      <dgm:spPr/>
      <dgm:t>
        <a:bodyPr/>
        <a:lstStyle/>
        <a:p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持续改进</a:t>
          </a:r>
        </a:p>
      </dgm:t>
    </dgm:pt>
    <dgm:pt modelId="{2C3150E3-51B6-48AC-9916-CE73E6D3500E}" type="parTrans" cxnId="{71A2A9B2-E660-47AD-BFE5-D2DE789BB1B9}">
      <dgm:prSet/>
      <dgm:spPr/>
      <dgm:t>
        <a:bodyPr/>
        <a:lstStyle/>
        <a:p>
          <a:endParaRPr lang="zh-CN" altLang="en-US"/>
        </a:p>
      </dgm:t>
    </dgm:pt>
    <dgm:pt modelId="{25EAC35B-6A20-47B1-824D-B0068801CF6B}" type="sibTrans" cxnId="{71A2A9B2-E660-47AD-BFE5-D2DE789BB1B9}">
      <dgm:prSet/>
      <dgm:spPr/>
      <dgm:t>
        <a:bodyPr/>
        <a:lstStyle/>
        <a:p>
          <a:endParaRPr lang="zh-CN" altLang="en-US"/>
        </a:p>
      </dgm:t>
    </dgm:pt>
    <dgm:pt modelId="{46DF6CE9-F386-467A-813C-D682F8C2FE9A}">
      <dgm:prSet/>
      <dgm:spPr/>
      <dgm:t>
        <a:bodyPr/>
        <a:lstStyle/>
        <a:p>
          <a:r>
            <a:rPr lang="zh-CN" altLang="en-US" dirty="0">
              <a:latin typeface="黑体" panose="02010609060101010101" pitchFamily="49" charset="-122"/>
              <a:ea typeface="黑体" panose="02010609060101010101" pitchFamily="49" charset="-122"/>
            </a:rPr>
            <a:t>改进机制和改进效果</a:t>
          </a:r>
        </a:p>
      </dgm:t>
    </dgm:pt>
    <dgm:pt modelId="{E8ED04B6-0675-4887-BA62-9A944CBA8C79}" type="parTrans" cxnId="{DE47F96D-22EE-4398-A91A-33748EE26471}">
      <dgm:prSet/>
      <dgm:spPr/>
      <dgm:t>
        <a:bodyPr/>
        <a:lstStyle/>
        <a:p>
          <a:endParaRPr lang="zh-CN" altLang="en-US"/>
        </a:p>
      </dgm:t>
    </dgm:pt>
    <dgm:pt modelId="{70AE1B2A-9598-4A1C-AAC4-E64011401491}" type="sibTrans" cxnId="{DE47F96D-22EE-4398-A91A-33748EE26471}">
      <dgm:prSet/>
      <dgm:spPr/>
      <dgm:t>
        <a:bodyPr/>
        <a:lstStyle/>
        <a:p>
          <a:endParaRPr lang="zh-CN" altLang="en-US"/>
        </a:p>
      </dgm:t>
    </dgm:pt>
    <dgm:pt modelId="{61ECA6E5-8985-460A-8AEF-CD6C9EA0C4F1}">
      <dgm:prSet phldrT="[文字]" custT="1"/>
      <dgm:spPr/>
      <dgm:t>
        <a:bodyPr/>
        <a:lstStyle/>
        <a:p>
          <a:r>
            <a: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rPr>
            <a:t>基本条件与资质</a:t>
          </a:r>
        </a:p>
      </dgm:t>
    </dgm:pt>
    <dgm:pt modelId="{067C838F-51C4-4CF6-AF84-1A752B22816E}" type="sibTrans" cxnId="{6489C894-149C-41B7-8A5E-8330730AE12E}">
      <dgm:prSet/>
      <dgm:spPr/>
      <dgm:t>
        <a:bodyPr/>
        <a:lstStyle/>
        <a:p>
          <a:endParaRPr lang="zh-CN" altLang="en-US"/>
        </a:p>
      </dgm:t>
    </dgm:pt>
    <dgm:pt modelId="{086B2A7C-6763-43B1-B1F5-E74C81D3E447}" type="parTrans" cxnId="{6489C894-149C-41B7-8A5E-8330730AE12E}">
      <dgm:prSet/>
      <dgm:spPr/>
      <dgm:t>
        <a:bodyPr/>
        <a:lstStyle/>
        <a:p>
          <a:endParaRPr lang="zh-CN" altLang="en-US"/>
        </a:p>
      </dgm:t>
    </dgm:pt>
    <dgm:pt modelId="{E6965409-C9DB-474C-A22F-F6ABD52B98AD}" type="pres">
      <dgm:prSet presAssocID="{9F993C3B-BEAD-4400-93AB-72257877903E}" presName="Name0" presStyleCnt="0">
        <dgm:presLayoutVars>
          <dgm:dir/>
          <dgm:animLvl val="lvl"/>
          <dgm:resizeHandles val="exact"/>
        </dgm:presLayoutVars>
      </dgm:prSet>
      <dgm:spPr/>
    </dgm:pt>
    <dgm:pt modelId="{194EBCFD-5131-4B1A-8002-9B02A86CD94D}" type="pres">
      <dgm:prSet presAssocID="{61ECA6E5-8985-460A-8AEF-CD6C9EA0C4F1}" presName="linNode" presStyleCnt="0"/>
      <dgm:spPr/>
    </dgm:pt>
    <dgm:pt modelId="{D661E33E-D4AD-4888-B415-FAD19628C593}" type="pres">
      <dgm:prSet presAssocID="{61ECA6E5-8985-460A-8AEF-CD6C9EA0C4F1}" presName="parentText" presStyleLbl="node1" presStyleIdx="0" presStyleCnt="5" custScaleX="126116">
        <dgm:presLayoutVars>
          <dgm:chMax val="1"/>
          <dgm:bulletEnabled val="1"/>
        </dgm:presLayoutVars>
      </dgm:prSet>
      <dgm:spPr/>
    </dgm:pt>
    <dgm:pt modelId="{ABA80C07-96E0-41FE-8167-06957AA849A2}" type="pres">
      <dgm:prSet presAssocID="{61ECA6E5-8985-460A-8AEF-CD6C9EA0C4F1}" presName="descendantText" presStyleLbl="alignAccFollowNode1" presStyleIdx="0" presStyleCnt="5">
        <dgm:presLayoutVars>
          <dgm:bulletEnabled val="1"/>
        </dgm:presLayoutVars>
      </dgm:prSet>
      <dgm:spPr/>
    </dgm:pt>
    <dgm:pt modelId="{E9D81999-F739-4709-8B2B-B78096A3D0E3}" type="pres">
      <dgm:prSet presAssocID="{067C838F-51C4-4CF6-AF84-1A752B22816E}" presName="sp" presStyleCnt="0"/>
      <dgm:spPr/>
    </dgm:pt>
    <dgm:pt modelId="{EB2D35A6-9931-4767-8546-A0E692506556}" type="pres">
      <dgm:prSet presAssocID="{7332423E-CEF2-4C4F-AD31-21AB3D8A3472}" presName="linNode" presStyleCnt="0"/>
      <dgm:spPr/>
    </dgm:pt>
    <dgm:pt modelId="{C483B528-8236-4A92-8B37-219121EEAF35}" type="pres">
      <dgm:prSet presAssocID="{7332423E-CEF2-4C4F-AD31-21AB3D8A3472}" presName="parentText" presStyleLbl="node1" presStyleIdx="1" presStyleCnt="5" custScaleX="136873">
        <dgm:presLayoutVars>
          <dgm:chMax val="1"/>
          <dgm:bulletEnabled val="1"/>
        </dgm:presLayoutVars>
      </dgm:prSet>
      <dgm:spPr/>
    </dgm:pt>
    <dgm:pt modelId="{4733DCCD-9A93-4BC7-9E02-76D63ADF35A5}" type="pres">
      <dgm:prSet presAssocID="{7332423E-CEF2-4C4F-AD31-21AB3D8A3472}" presName="descendantText" presStyleLbl="alignAccFollowNode1" presStyleIdx="1" presStyleCnt="5">
        <dgm:presLayoutVars>
          <dgm:bulletEnabled val="1"/>
        </dgm:presLayoutVars>
      </dgm:prSet>
      <dgm:spPr/>
    </dgm:pt>
    <dgm:pt modelId="{BA2D9F57-CE25-40F0-A9FE-0D5F1EB7146E}" type="pres">
      <dgm:prSet presAssocID="{F4DE13F7-B4F8-45C2-B5AA-5675AE4D256C}" presName="sp" presStyleCnt="0"/>
      <dgm:spPr/>
    </dgm:pt>
    <dgm:pt modelId="{70093D62-B784-4C21-B102-4A47F76C9811}" type="pres">
      <dgm:prSet presAssocID="{0D9D68C4-49C9-49B6-8355-09C17D4A6842}" presName="linNode" presStyleCnt="0"/>
      <dgm:spPr/>
    </dgm:pt>
    <dgm:pt modelId="{42AFAA9F-C3DE-48F0-AD79-F8BADD36C644}" type="pres">
      <dgm:prSet presAssocID="{0D9D68C4-49C9-49B6-8355-09C17D4A6842}" presName="parentText" presStyleLbl="node1" presStyleIdx="2" presStyleCnt="5" custScaleX="126115">
        <dgm:presLayoutVars>
          <dgm:chMax val="1"/>
          <dgm:bulletEnabled val="1"/>
        </dgm:presLayoutVars>
      </dgm:prSet>
      <dgm:spPr/>
    </dgm:pt>
    <dgm:pt modelId="{C3C04186-4908-4272-9E96-C05D649C12A2}" type="pres">
      <dgm:prSet presAssocID="{0D9D68C4-49C9-49B6-8355-09C17D4A6842}" presName="descendantText" presStyleLbl="alignAccFollowNode1" presStyleIdx="2" presStyleCnt="5" custLinFactNeighborY="0">
        <dgm:presLayoutVars>
          <dgm:bulletEnabled val="1"/>
        </dgm:presLayoutVars>
      </dgm:prSet>
      <dgm:spPr/>
    </dgm:pt>
    <dgm:pt modelId="{8AB460D5-C1A5-48AD-9C32-C98E8C38F3C7}" type="pres">
      <dgm:prSet presAssocID="{78777327-78A8-4B8F-B05F-60E2ABB28251}" presName="sp" presStyleCnt="0"/>
      <dgm:spPr/>
    </dgm:pt>
    <dgm:pt modelId="{B2BB4DE9-7EE9-4CC5-A8A8-DEA8EE11D535}" type="pres">
      <dgm:prSet presAssocID="{94AEC243-1D3A-4661-B000-700B142047C2}" presName="linNode" presStyleCnt="0"/>
      <dgm:spPr/>
    </dgm:pt>
    <dgm:pt modelId="{E6649D83-95DE-4A5F-A4BB-411064E14E43}" type="pres">
      <dgm:prSet presAssocID="{94AEC243-1D3A-4661-B000-700B142047C2}" presName="parentText" presStyleLbl="node1" presStyleIdx="3" presStyleCnt="5" custScaleX="123805">
        <dgm:presLayoutVars>
          <dgm:chMax val="1"/>
          <dgm:bulletEnabled val="1"/>
        </dgm:presLayoutVars>
      </dgm:prSet>
      <dgm:spPr/>
    </dgm:pt>
    <dgm:pt modelId="{DBCD667D-00CA-48CC-B645-C1BD5C5E49CF}" type="pres">
      <dgm:prSet presAssocID="{94AEC243-1D3A-4661-B000-700B142047C2}" presName="descendantText" presStyleLbl="alignAccFollowNode1" presStyleIdx="3" presStyleCnt="5" custLinFactNeighborY="-830">
        <dgm:presLayoutVars>
          <dgm:bulletEnabled val="1"/>
        </dgm:presLayoutVars>
      </dgm:prSet>
      <dgm:spPr/>
    </dgm:pt>
    <dgm:pt modelId="{BC751901-286F-47A5-8B5C-8462610F5E2C}" type="pres">
      <dgm:prSet presAssocID="{B2D737A0-0709-4DBD-8B8C-EC167DC2EAAE}" presName="sp" presStyleCnt="0"/>
      <dgm:spPr/>
    </dgm:pt>
    <dgm:pt modelId="{44CA63B1-BB21-44B2-91D7-FDDCF98B092F}" type="pres">
      <dgm:prSet presAssocID="{E2A52F17-02A9-4DB8-A50A-9606BF67B0A1}" presName="linNode" presStyleCnt="0"/>
      <dgm:spPr/>
    </dgm:pt>
    <dgm:pt modelId="{6CFAEBF4-1F64-45DE-910B-845A01921758}" type="pres">
      <dgm:prSet presAssocID="{E2A52F17-02A9-4DB8-A50A-9606BF67B0A1}" presName="parentText" presStyleLbl="node1" presStyleIdx="4" presStyleCnt="5" custScaleX="126115">
        <dgm:presLayoutVars>
          <dgm:chMax val="1"/>
          <dgm:bulletEnabled val="1"/>
        </dgm:presLayoutVars>
      </dgm:prSet>
      <dgm:spPr/>
    </dgm:pt>
    <dgm:pt modelId="{137C2A7A-0008-42C9-8778-7F37457DB44A}" type="pres">
      <dgm:prSet presAssocID="{E2A52F17-02A9-4DB8-A50A-9606BF67B0A1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87FA9702-E9B9-4687-AC19-58304A26482A}" srcId="{0D9D68C4-49C9-49B6-8355-09C17D4A6842}" destId="{034746E0-394D-460E-83FD-CFFB4A15DCD9}" srcOrd="0" destOrd="0" parTransId="{9D638B53-C150-4BE4-B39A-16298379CC41}" sibTransId="{E21345DF-C256-4AD6-BAD7-EEB3FE0CB9C9}"/>
    <dgm:cxn modelId="{080D9528-B23C-45E8-9AA1-64FF648A0956}" type="presOf" srcId="{94AEC243-1D3A-4661-B000-700B142047C2}" destId="{E6649D83-95DE-4A5F-A4BB-411064E14E43}" srcOrd="0" destOrd="0" presId="urn:microsoft.com/office/officeart/2005/8/layout/vList5"/>
    <dgm:cxn modelId="{08646E3E-2756-4D50-9BBE-0459979171F5}" srcId="{0D9D68C4-49C9-49B6-8355-09C17D4A6842}" destId="{04B72CDC-E719-4676-9223-FA449CC3FEE0}" srcOrd="1" destOrd="0" parTransId="{64D9E844-C86C-4525-8935-ABF731559129}" sibTransId="{0429FBA5-09AE-4233-9D9E-72BEB100C88C}"/>
    <dgm:cxn modelId="{C97AB840-3731-4A0B-91BF-27B3C5CDEFFA}" type="presOf" srcId="{9F993C3B-BEAD-4400-93AB-72257877903E}" destId="{E6965409-C9DB-474C-A22F-F6ABD52B98AD}" srcOrd="0" destOrd="0" presId="urn:microsoft.com/office/officeart/2005/8/layout/vList5"/>
    <dgm:cxn modelId="{A6505D42-3274-4EE4-985B-F2860BE588E6}" type="presOf" srcId="{034746E0-394D-460E-83FD-CFFB4A15DCD9}" destId="{C3C04186-4908-4272-9E96-C05D649C12A2}" srcOrd="0" destOrd="0" presId="urn:microsoft.com/office/officeart/2005/8/layout/vList5"/>
    <dgm:cxn modelId="{D0E66064-68BC-44E1-9A80-506F59434E0F}" srcId="{7332423E-CEF2-4C4F-AD31-21AB3D8A3472}" destId="{830A7287-766A-4E8E-AAE1-2E3A5D871CEB}" srcOrd="1" destOrd="0" parTransId="{DEFFD971-06AD-4004-B6CC-7983CBEEF494}" sibTransId="{D3506503-45DB-4BA3-ACD5-8804EA4D66A7}"/>
    <dgm:cxn modelId="{0FABBF65-DF6B-4E38-90EA-CEDA93D3AEE7}" type="presOf" srcId="{2CE65CBF-06B1-4D3A-9C3F-8FD52FB24399}" destId="{ABA80C07-96E0-41FE-8167-06957AA849A2}" srcOrd="0" destOrd="1" presId="urn:microsoft.com/office/officeart/2005/8/layout/vList5"/>
    <dgm:cxn modelId="{AD298C46-DA1F-41AE-B037-87B905674105}" type="presOf" srcId="{D120C236-7B72-49BA-BBD6-9CB6772E3FFB}" destId="{ABA80C07-96E0-41FE-8167-06957AA849A2}" srcOrd="0" destOrd="0" presId="urn:microsoft.com/office/officeart/2005/8/layout/vList5"/>
    <dgm:cxn modelId="{DE47F96D-22EE-4398-A91A-33748EE26471}" srcId="{E2A52F17-02A9-4DB8-A50A-9606BF67B0A1}" destId="{46DF6CE9-F386-467A-813C-D682F8C2FE9A}" srcOrd="0" destOrd="0" parTransId="{E8ED04B6-0675-4887-BA62-9A944CBA8C79}" sibTransId="{70AE1B2A-9598-4A1C-AAC4-E64011401491}"/>
    <dgm:cxn modelId="{E6853A70-0954-4B01-9FB8-30FA66A6E4DC}" srcId="{9F993C3B-BEAD-4400-93AB-72257877903E}" destId="{94AEC243-1D3A-4661-B000-700B142047C2}" srcOrd="3" destOrd="0" parTransId="{09105DC1-5BDE-459E-A4A6-34C276A35F31}" sibTransId="{B2D737A0-0709-4DBD-8B8C-EC167DC2EAAE}"/>
    <dgm:cxn modelId="{CB62F770-CD8D-4E9E-9C37-33A5D6DEDF89}" srcId="{94AEC243-1D3A-4661-B000-700B142047C2}" destId="{E8EEDAB0-09A1-4144-B104-475D4E428396}" srcOrd="0" destOrd="0" parTransId="{C0740F07-4367-40BB-BC62-F06A0ADAB675}" sibTransId="{052B7C1D-1DAA-47A3-BF5D-0B0C714F66C2}"/>
    <dgm:cxn modelId="{FBA3EF71-56E5-416E-BB61-513736F376CE}" srcId="{7332423E-CEF2-4C4F-AD31-21AB3D8A3472}" destId="{390C4E56-43C5-4B3A-AD56-21166B193909}" srcOrd="0" destOrd="0" parTransId="{E07D76BD-E6DA-4CA6-8FD3-86840CFC23C1}" sibTransId="{354D3BAF-48F9-4BBC-A8AE-E235B2AFB9D9}"/>
    <dgm:cxn modelId="{CB101272-E523-48DF-8E8C-11AE5080F02E}" type="presOf" srcId="{61ECA6E5-8985-460A-8AEF-CD6C9EA0C4F1}" destId="{D661E33E-D4AD-4888-B415-FAD19628C593}" srcOrd="0" destOrd="0" presId="urn:microsoft.com/office/officeart/2005/8/layout/vList5"/>
    <dgm:cxn modelId="{6D216472-9D4B-449D-9D27-AE222AB2B7A6}" type="presOf" srcId="{46DF6CE9-F386-467A-813C-D682F8C2FE9A}" destId="{137C2A7A-0008-42C9-8778-7F37457DB44A}" srcOrd="0" destOrd="0" presId="urn:microsoft.com/office/officeart/2005/8/layout/vList5"/>
    <dgm:cxn modelId="{C9DDBA5A-4569-49AF-BB7C-CD8FF9CA964A}" type="presOf" srcId="{830A7287-766A-4E8E-AAE1-2E3A5D871CEB}" destId="{4733DCCD-9A93-4BC7-9E02-76D63ADF35A5}" srcOrd="0" destOrd="1" presId="urn:microsoft.com/office/officeart/2005/8/layout/vList5"/>
    <dgm:cxn modelId="{6A30DD7F-8287-424F-8A0F-EA0BC242B66B}" type="presOf" srcId="{04B72CDC-E719-4676-9223-FA449CC3FEE0}" destId="{C3C04186-4908-4272-9E96-C05D649C12A2}" srcOrd="0" destOrd="1" presId="urn:microsoft.com/office/officeart/2005/8/layout/vList5"/>
    <dgm:cxn modelId="{359DC383-9C30-4F48-9FBC-D9A2D18951BA}" type="presOf" srcId="{E2A52F17-02A9-4DB8-A50A-9606BF67B0A1}" destId="{6CFAEBF4-1F64-45DE-910B-845A01921758}" srcOrd="0" destOrd="0" presId="urn:microsoft.com/office/officeart/2005/8/layout/vList5"/>
    <dgm:cxn modelId="{6489C894-149C-41B7-8A5E-8330730AE12E}" srcId="{9F993C3B-BEAD-4400-93AB-72257877903E}" destId="{61ECA6E5-8985-460A-8AEF-CD6C9EA0C4F1}" srcOrd="0" destOrd="0" parTransId="{086B2A7C-6763-43B1-B1F5-E74C81D3E447}" sibTransId="{067C838F-51C4-4CF6-AF84-1A752B22816E}"/>
    <dgm:cxn modelId="{05D875A9-9E2B-42C2-9D94-AA58A6F6A71C}" type="presOf" srcId="{390C4E56-43C5-4B3A-AD56-21166B193909}" destId="{4733DCCD-9A93-4BC7-9E02-76D63ADF35A5}" srcOrd="0" destOrd="0" presId="urn:microsoft.com/office/officeart/2005/8/layout/vList5"/>
    <dgm:cxn modelId="{71A2A9B2-E660-47AD-BFE5-D2DE789BB1B9}" srcId="{9F993C3B-BEAD-4400-93AB-72257877903E}" destId="{E2A52F17-02A9-4DB8-A50A-9606BF67B0A1}" srcOrd="4" destOrd="0" parTransId="{2C3150E3-51B6-48AC-9916-CE73E6D3500E}" sibTransId="{25EAC35B-6A20-47B1-824D-B0068801CF6B}"/>
    <dgm:cxn modelId="{E11A10C6-9912-41ED-B38E-F8C860360A36}" srcId="{61ECA6E5-8985-460A-8AEF-CD6C9EA0C4F1}" destId="{D120C236-7B72-49BA-BBD6-9CB6772E3FFB}" srcOrd="0" destOrd="0" parTransId="{FF1E7108-E16C-4C02-84DB-4E58C7AD3A4E}" sibTransId="{68EABE2A-0C2B-4F50-9F00-525D7D02CB40}"/>
    <dgm:cxn modelId="{7F0B60C6-00C0-4278-AC9A-07166A6D8F88}" srcId="{9F993C3B-BEAD-4400-93AB-72257877903E}" destId="{0D9D68C4-49C9-49B6-8355-09C17D4A6842}" srcOrd="2" destOrd="0" parTransId="{F8ED5BA1-9977-460E-A2A1-906C639F46AF}" sibTransId="{78777327-78A8-4B8F-B05F-60E2ABB28251}"/>
    <dgm:cxn modelId="{DF3572C6-051D-443A-8CDC-2E31B44AE173}" srcId="{61ECA6E5-8985-460A-8AEF-CD6C9EA0C4F1}" destId="{2CE65CBF-06B1-4D3A-9C3F-8FD52FB24399}" srcOrd="1" destOrd="0" parTransId="{3B6C2EC6-8C21-4A39-9967-2AD37DB6127D}" sibTransId="{3A023031-FB78-43D9-938A-1BA25E41F3FC}"/>
    <dgm:cxn modelId="{BF10C4D2-FC31-4B1B-8FA2-368223B8E63E}" srcId="{9F993C3B-BEAD-4400-93AB-72257877903E}" destId="{7332423E-CEF2-4C4F-AD31-21AB3D8A3472}" srcOrd="1" destOrd="0" parTransId="{4EEB3245-33CA-47E2-9CE1-6A402949F0C8}" sibTransId="{F4DE13F7-B4F8-45C2-B5AA-5675AE4D256C}"/>
    <dgm:cxn modelId="{2CF558E5-739C-4F2F-8C9E-3A07C300B610}" type="presOf" srcId="{7332423E-CEF2-4C4F-AD31-21AB3D8A3472}" destId="{C483B528-8236-4A92-8B37-219121EEAF35}" srcOrd="0" destOrd="0" presId="urn:microsoft.com/office/officeart/2005/8/layout/vList5"/>
    <dgm:cxn modelId="{464272EA-8BD4-4AA7-A8EC-3096A02C9B2A}" type="presOf" srcId="{0D9D68C4-49C9-49B6-8355-09C17D4A6842}" destId="{42AFAA9F-C3DE-48F0-AD79-F8BADD36C644}" srcOrd="0" destOrd="0" presId="urn:microsoft.com/office/officeart/2005/8/layout/vList5"/>
    <dgm:cxn modelId="{A34755ED-EF46-4A43-BE91-A7BBE959C261}" type="presOf" srcId="{E8EEDAB0-09A1-4144-B104-475D4E428396}" destId="{DBCD667D-00CA-48CC-B645-C1BD5C5E49CF}" srcOrd="0" destOrd="0" presId="urn:microsoft.com/office/officeart/2005/8/layout/vList5"/>
    <dgm:cxn modelId="{CE6DA7D6-15B0-45CA-BCD8-61DA22A6C9EB}" type="presParOf" srcId="{E6965409-C9DB-474C-A22F-F6ABD52B98AD}" destId="{194EBCFD-5131-4B1A-8002-9B02A86CD94D}" srcOrd="0" destOrd="0" presId="urn:microsoft.com/office/officeart/2005/8/layout/vList5"/>
    <dgm:cxn modelId="{4941D6C5-1F0E-4DFB-B6CB-40992247B019}" type="presParOf" srcId="{194EBCFD-5131-4B1A-8002-9B02A86CD94D}" destId="{D661E33E-D4AD-4888-B415-FAD19628C593}" srcOrd="0" destOrd="0" presId="urn:microsoft.com/office/officeart/2005/8/layout/vList5"/>
    <dgm:cxn modelId="{A8CFBDC9-903F-4695-BE4E-4F5FBE139D03}" type="presParOf" srcId="{194EBCFD-5131-4B1A-8002-9B02A86CD94D}" destId="{ABA80C07-96E0-41FE-8167-06957AA849A2}" srcOrd="1" destOrd="0" presId="urn:microsoft.com/office/officeart/2005/8/layout/vList5"/>
    <dgm:cxn modelId="{4A10CC25-B2D5-4745-ADB6-7FCEC41C4C9A}" type="presParOf" srcId="{E6965409-C9DB-474C-A22F-F6ABD52B98AD}" destId="{E9D81999-F739-4709-8B2B-B78096A3D0E3}" srcOrd="1" destOrd="0" presId="urn:microsoft.com/office/officeart/2005/8/layout/vList5"/>
    <dgm:cxn modelId="{CB5CDA18-FF7A-4E14-8CC0-0756CBD1BAB8}" type="presParOf" srcId="{E6965409-C9DB-474C-A22F-F6ABD52B98AD}" destId="{EB2D35A6-9931-4767-8546-A0E692506556}" srcOrd="2" destOrd="0" presId="urn:microsoft.com/office/officeart/2005/8/layout/vList5"/>
    <dgm:cxn modelId="{08EE317D-2897-4172-916F-B17908A5F26B}" type="presParOf" srcId="{EB2D35A6-9931-4767-8546-A0E692506556}" destId="{C483B528-8236-4A92-8B37-219121EEAF35}" srcOrd="0" destOrd="0" presId="urn:microsoft.com/office/officeart/2005/8/layout/vList5"/>
    <dgm:cxn modelId="{516B3082-EFE6-4C12-9102-9740E541F11B}" type="presParOf" srcId="{EB2D35A6-9931-4767-8546-A0E692506556}" destId="{4733DCCD-9A93-4BC7-9E02-76D63ADF35A5}" srcOrd="1" destOrd="0" presId="urn:microsoft.com/office/officeart/2005/8/layout/vList5"/>
    <dgm:cxn modelId="{AB39FBB7-97E8-4C5D-A39E-B85F94D5E62B}" type="presParOf" srcId="{E6965409-C9DB-474C-A22F-F6ABD52B98AD}" destId="{BA2D9F57-CE25-40F0-A9FE-0D5F1EB7146E}" srcOrd="3" destOrd="0" presId="urn:microsoft.com/office/officeart/2005/8/layout/vList5"/>
    <dgm:cxn modelId="{BF725A5E-35B7-4262-AA3E-84014C4B53FA}" type="presParOf" srcId="{E6965409-C9DB-474C-A22F-F6ABD52B98AD}" destId="{70093D62-B784-4C21-B102-4A47F76C9811}" srcOrd="4" destOrd="0" presId="urn:microsoft.com/office/officeart/2005/8/layout/vList5"/>
    <dgm:cxn modelId="{5C2CAB21-BEB2-474C-9F4F-5478E4E52966}" type="presParOf" srcId="{70093D62-B784-4C21-B102-4A47F76C9811}" destId="{42AFAA9F-C3DE-48F0-AD79-F8BADD36C644}" srcOrd="0" destOrd="0" presId="urn:microsoft.com/office/officeart/2005/8/layout/vList5"/>
    <dgm:cxn modelId="{31B1836C-B17E-4DF9-BE41-52E15A23865F}" type="presParOf" srcId="{70093D62-B784-4C21-B102-4A47F76C9811}" destId="{C3C04186-4908-4272-9E96-C05D649C12A2}" srcOrd="1" destOrd="0" presId="urn:microsoft.com/office/officeart/2005/8/layout/vList5"/>
    <dgm:cxn modelId="{7707C64B-32CE-49C2-82A7-5E62362FE85B}" type="presParOf" srcId="{E6965409-C9DB-474C-A22F-F6ABD52B98AD}" destId="{8AB460D5-C1A5-48AD-9C32-C98E8C38F3C7}" srcOrd="5" destOrd="0" presId="urn:microsoft.com/office/officeart/2005/8/layout/vList5"/>
    <dgm:cxn modelId="{8CFA579B-65ED-413D-A389-8C297DA2D7D2}" type="presParOf" srcId="{E6965409-C9DB-474C-A22F-F6ABD52B98AD}" destId="{B2BB4DE9-7EE9-4CC5-A8A8-DEA8EE11D535}" srcOrd="6" destOrd="0" presId="urn:microsoft.com/office/officeart/2005/8/layout/vList5"/>
    <dgm:cxn modelId="{B53DA1D4-D855-4A32-961A-4E0E9DC891CB}" type="presParOf" srcId="{B2BB4DE9-7EE9-4CC5-A8A8-DEA8EE11D535}" destId="{E6649D83-95DE-4A5F-A4BB-411064E14E43}" srcOrd="0" destOrd="0" presId="urn:microsoft.com/office/officeart/2005/8/layout/vList5"/>
    <dgm:cxn modelId="{BAEEF091-B18F-460B-A869-D3FF614D2073}" type="presParOf" srcId="{B2BB4DE9-7EE9-4CC5-A8A8-DEA8EE11D535}" destId="{DBCD667D-00CA-48CC-B645-C1BD5C5E49CF}" srcOrd="1" destOrd="0" presId="urn:microsoft.com/office/officeart/2005/8/layout/vList5"/>
    <dgm:cxn modelId="{5666BABD-8DB5-4148-A416-DB191772A55E}" type="presParOf" srcId="{E6965409-C9DB-474C-A22F-F6ABD52B98AD}" destId="{BC751901-286F-47A5-8B5C-8462610F5E2C}" srcOrd="7" destOrd="0" presId="urn:microsoft.com/office/officeart/2005/8/layout/vList5"/>
    <dgm:cxn modelId="{2E65A21D-F59E-4923-BD02-8E05ECAAE1DF}" type="presParOf" srcId="{E6965409-C9DB-474C-A22F-F6ABD52B98AD}" destId="{44CA63B1-BB21-44B2-91D7-FDDCF98B092F}" srcOrd="8" destOrd="0" presId="urn:microsoft.com/office/officeart/2005/8/layout/vList5"/>
    <dgm:cxn modelId="{E777BAFF-7DA8-4185-9A83-62A039E083FF}" type="presParOf" srcId="{44CA63B1-BB21-44B2-91D7-FDDCF98B092F}" destId="{6CFAEBF4-1F64-45DE-910B-845A01921758}" srcOrd="0" destOrd="0" presId="urn:microsoft.com/office/officeart/2005/8/layout/vList5"/>
    <dgm:cxn modelId="{0150AC18-AF38-4599-B2B6-5B552EF0DC90}" type="presParOf" srcId="{44CA63B1-BB21-44B2-91D7-FDDCF98B092F}" destId="{137C2A7A-0008-42C9-8778-7F37457DB44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41052-8C9D-48C6-9A29-E79B730FF067}">
      <dsp:nvSpPr>
        <dsp:cNvPr id="0" name=""/>
        <dsp:cNvSpPr/>
      </dsp:nvSpPr>
      <dsp:spPr>
        <a:xfrm rot="5400000">
          <a:off x="4522360" y="-1742600"/>
          <a:ext cx="525690" cy="4144803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接诊量、基本急救及心脑血管救治条件、转运能力</a:t>
          </a:r>
        </a:p>
      </dsp:txBody>
      <dsp:txXfrm rot="-5400000">
        <a:off x="2712804" y="92618"/>
        <a:ext cx="4119141" cy="474366"/>
      </dsp:txXfrm>
    </dsp:sp>
    <dsp:sp modelId="{B560FDCD-B02A-4DBB-8098-73108E228A54}">
      <dsp:nvSpPr>
        <dsp:cNvPr id="0" name=""/>
        <dsp:cNvSpPr/>
      </dsp:nvSpPr>
      <dsp:spPr>
        <a:xfrm>
          <a:off x="89" y="1244"/>
          <a:ext cx="2712714" cy="65711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1.</a:t>
          </a:r>
          <a:r>
            <a:rPr lang="zh-CN" altLang="zh-CN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基本条件与资质</a:t>
          </a:r>
          <a:endParaRPr lang="zh-CN" altLang="en-US" sz="2000" kern="1200" dirty="0"/>
        </a:p>
      </dsp:txBody>
      <dsp:txXfrm>
        <a:off x="32167" y="33322"/>
        <a:ext cx="2648558" cy="592957"/>
      </dsp:txXfrm>
    </dsp:sp>
    <dsp:sp modelId="{F0CDA02F-7566-4872-8B0D-469DCFE397C2}">
      <dsp:nvSpPr>
        <dsp:cNvPr id="0" name=""/>
        <dsp:cNvSpPr/>
      </dsp:nvSpPr>
      <dsp:spPr>
        <a:xfrm rot="5400000">
          <a:off x="4477957" y="-796649"/>
          <a:ext cx="674271" cy="4080510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评估，维持稳定，与上级医院的联络机制</a:t>
          </a:r>
        </a:p>
      </dsp:txBody>
      <dsp:txXfrm rot="-5400000">
        <a:off x="2774838" y="939385"/>
        <a:ext cx="4047595" cy="608441"/>
      </dsp:txXfrm>
    </dsp:sp>
    <dsp:sp modelId="{D432A756-CDC2-457E-8A3A-875F5D3D4E35}">
      <dsp:nvSpPr>
        <dsp:cNvPr id="0" name=""/>
        <dsp:cNvSpPr/>
      </dsp:nvSpPr>
      <dsp:spPr>
        <a:xfrm>
          <a:off x="89" y="691213"/>
          <a:ext cx="2774749" cy="110478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2.</a:t>
          </a: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对急性心脑血管病患者的评估和救治</a:t>
          </a:r>
          <a:endParaRPr lang="zh-CN" altLang="en-US" sz="2000" kern="1200" dirty="0"/>
        </a:p>
      </dsp:txBody>
      <dsp:txXfrm>
        <a:off x="54020" y="745144"/>
        <a:ext cx="2666887" cy="996922"/>
      </dsp:txXfrm>
    </dsp:sp>
    <dsp:sp modelId="{FB87FFE4-7B54-4196-AE7C-AD18DB916E2C}">
      <dsp:nvSpPr>
        <dsp:cNvPr id="0" name=""/>
        <dsp:cNvSpPr/>
      </dsp:nvSpPr>
      <dsp:spPr>
        <a:xfrm rot="5400000">
          <a:off x="4551169" y="117155"/>
          <a:ext cx="525690" cy="4080510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传输病历、预先分诊、上级医院接续诊治。</a:t>
          </a:r>
        </a:p>
      </dsp:txBody>
      <dsp:txXfrm rot="-5400000">
        <a:off x="2773759" y="1920227"/>
        <a:ext cx="4054848" cy="474366"/>
      </dsp:txXfrm>
    </dsp:sp>
    <dsp:sp modelId="{3F0CEE56-3F07-4DBA-B9FD-941FE11AACB3}">
      <dsp:nvSpPr>
        <dsp:cNvPr id="0" name=""/>
        <dsp:cNvSpPr/>
      </dsp:nvSpPr>
      <dsp:spPr>
        <a:xfrm>
          <a:off x="89" y="1828853"/>
          <a:ext cx="2773670" cy="65711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3.</a:t>
          </a: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卫生院与上级医院绿色通道整合</a:t>
          </a:r>
          <a:endParaRPr lang="zh-CN" altLang="en-US" sz="2000" kern="1200" dirty="0"/>
        </a:p>
      </dsp:txBody>
      <dsp:txXfrm>
        <a:off x="32167" y="1860931"/>
        <a:ext cx="2709514" cy="592957"/>
      </dsp:txXfrm>
    </dsp:sp>
    <dsp:sp modelId="{9C355AB1-06E4-47E4-9299-2A6B1586095A}">
      <dsp:nvSpPr>
        <dsp:cNvPr id="0" name=""/>
        <dsp:cNvSpPr/>
      </dsp:nvSpPr>
      <dsp:spPr>
        <a:xfrm rot="5400000">
          <a:off x="4398369" y="650683"/>
          <a:ext cx="525690" cy="4393392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卫生院全员、社区大众教育与培训</a:t>
          </a:r>
        </a:p>
      </dsp:txBody>
      <dsp:txXfrm rot="-5400000">
        <a:off x="2464518" y="2610196"/>
        <a:ext cx="4367730" cy="474366"/>
      </dsp:txXfrm>
    </dsp:sp>
    <dsp:sp modelId="{9C883B33-436A-498B-B29A-EAA5AD95A3A7}">
      <dsp:nvSpPr>
        <dsp:cNvPr id="0" name=""/>
        <dsp:cNvSpPr/>
      </dsp:nvSpPr>
      <dsp:spPr>
        <a:xfrm>
          <a:off x="89" y="2524237"/>
          <a:ext cx="2464429" cy="65711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>
              <a:latin typeface="微软雅黑" panose="020B0503020204020204" pitchFamily="34" charset="-122"/>
              <a:ea typeface="微软雅黑" panose="020B0503020204020204" pitchFamily="34" charset="-122"/>
            </a:rPr>
            <a:t>4.</a:t>
          </a:r>
          <a:r>
            <a:rPr lang="zh-CN" altLang="en-US" sz="2000" b="1" kern="1200">
              <a:latin typeface="微软雅黑" panose="020B0503020204020204" pitchFamily="34" charset="-122"/>
              <a:ea typeface="微软雅黑" panose="020B0503020204020204" pitchFamily="34" charset="-122"/>
            </a:rPr>
            <a:t>培训与教育</a:t>
          </a:r>
          <a:endParaRPr lang="zh-CN" altLang="en-US" sz="2000" kern="1200" dirty="0"/>
        </a:p>
      </dsp:txBody>
      <dsp:txXfrm>
        <a:off x="32167" y="2556315"/>
        <a:ext cx="2400273" cy="592957"/>
      </dsp:txXfrm>
    </dsp:sp>
    <dsp:sp modelId="{C635CF8F-E136-4C59-B2C2-8F55C374C4C4}">
      <dsp:nvSpPr>
        <dsp:cNvPr id="0" name=""/>
        <dsp:cNvSpPr/>
      </dsp:nvSpPr>
      <dsp:spPr>
        <a:xfrm rot="5400000">
          <a:off x="4550710" y="1497092"/>
          <a:ext cx="525690" cy="4080510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1" kern="1200">
              <a:latin typeface="微软雅黑" panose="020B0503020204020204" pitchFamily="34" charset="-122"/>
              <a:ea typeface="微软雅黑" panose="020B0503020204020204" pitchFamily="34" charset="-122"/>
            </a:rPr>
            <a:t>保持持续改进的机制，改进效果</a:t>
          </a:r>
          <a:endParaRPr lang="zh-CN" altLang="en-US" sz="18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2773300" y="3300164"/>
        <a:ext cx="4054848" cy="474366"/>
      </dsp:txXfrm>
    </dsp:sp>
    <dsp:sp modelId="{34FBA098-C72B-4A11-A3F1-57F3C1BF7FD9}">
      <dsp:nvSpPr>
        <dsp:cNvPr id="0" name=""/>
        <dsp:cNvSpPr/>
      </dsp:nvSpPr>
      <dsp:spPr>
        <a:xfrm>
          <a:off x="89" y="3208791"/>
          <a:ext cx="2773211" cy="65711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>
              <a:latin typeface="微软雅黑" panose="020B0503020204020204" pitchFamily="34" charset="-122"/>
              <a:ea typeface="微软雅黑" panose="020B0503020204020204" pitchFamily="34" charset="-122"/>
            </a:rPr>
            <a:t>5.</a:t>
          </a:r>
          <a:r>
            <a:rPr lang="zh-CN" altLang="en-US" sz="2000" b="1" kern="1200">
              <a:latin typeface="微软雅黑" panose="020B0503020204020204" pitchFamily="34" charset="-122"/>
              <a:ea typeface="微软雅黑" panose="020B0503020204020204" pitchFamily="34" charset="-122"/>
            </a:rPr>
            <a:t>持续改进</a:t>
          </a:r>
          <a:endParaRPr lang="zh-CN" altLang="en-US" sz="2000" kern="1200" dirty="0"/>
        </a:p>
      </dsp:txBody>
      <dsp:txXfrm>
        <a:off x="32167" y="3240869"/>
        <a:ext cx="2709055" cy="5929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35333E-9A0C-41C3-85BE-1D97D9F0B35E}">
      <dsp:nvSpPr>
        <dsp:cNvPr id="0" name=""/>
        <dsp:cNvSpPr/>
      </dsp:nvSpPr>
      <dsp:spPr>
        <a:xfrm>
          <a:off x="629" y="686143"/>
          <a:ext cx="2710233" cy="3252279"/>
        </a:xfrm>
        <a:prstGeom prst="roundRect">
          <a:avLst>
            <a:gd name="adj" fmla="val 5000"/>
          </a:avLst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kern="1200" dirty="0"/>
        </a:p>
      </dsp:txBody>
      <dsp:txXfrm rot="16200000">
        <a:off x="-1061781" y="1748554"/>
        <a:ext cx="2666869" cy="542046"/>
      </dsp:txXfrm>
    </dsp:sp>
    <dsp:sp modelId="{B0FE4353-5559-4470-ADE1-01D6053A1089}">
      <dsp:nvSpPr>
        <dsp:cNvPr id="0" name=""/>
        <dsp:cNvSpPr/>
      </dsp:nvSpPr>
      <dsp:spPr>
        <a:xfrm>
          <a:off x="542676" y="686143"/>
          <a:ext cx="2019123" cy="325227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临床部门</a:t>
          </a:r>
          <a:endParaRPr lang="en-US" altLang="zh-CN" sz="2400" b="1" kern="1200" dirty="0"/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检验部门</a:t>
          </a:r>
          <a:endParaRPr lang="en-US" altLang="zh-CN" sz="2400" b="1" kern="1200" dirty="0"/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影像部门</a:t>
          </a:r>
          <a:endParaRPr lang="en-US" altLang="zh-CN" sz="2400" b="1" kern="1200" dirty="0"/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行政部门</a:t>
          </a:r>
          <a:endParaRPr lang="en-US" altLang="zh-CN" sz="2400" b="1" kern="1200" dirty="0"/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后勤部门</a:t>
          </a:r>
        </a:p>
      </dsp:txBody>
      <dsp:txXfrm>
        <a:off x="542676" y="686143"/>
        <a:ext cx="2019123" cy="3252279"/>
      </dsp:txXfrm>
    </dsp:sp>
    <dsp:sp modelId="{2CFECDD6-F03E-40E8-9D1F-5CAF1A40939F}">
      <dsp:nvSpPr>
        <dsp:cNvPr id="0" name=""/>
        <dsp:cNvSpPr/>
      </dsp:nvSpPr>
      <dsp:spPr>
        <a:xfrm>
          <a:off x="2805720" y="686143"/>
          <a:ext cx="2710233" cy="3252279"/>
        </a:xfrm>
        <a:prstGeom prst="roundRect">
          <a:avLst>
            <a:gd name="adj" fmla="val 5000"/>
          </a:avLst>
        </a:prstGeom>
        <a:solidFill>
          <a:schemeClr val="accent6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kern="1200"/>
        </a:p>
      </dsp:txBody>
      <dsp:txXfrm rot="16200000">
        <a:off x="1743309" y="1748554"/>
        <a:ext cx="2666869" cy="542046"/>
      </dsp:txXfrm>
    </dsp:sp>
    <dsp:sp modelId="{79EB6A2D-684E-4D08-A6CA-9F3E26699FCA}">
      <dsp:nvSpPr>
        <dsp:cNvPr id="0" name=""/>
        <dsp:cNvSpPr/>
      </dsp:nvSpPr>
      <dsp:spPr>
        <a:xfrm rot="5400000">
          <a:off x="2580236" y="3271624"/>
          <a:ext cx="478071" cy="406534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2EFD95-C81A-4A4E-B5C2-E8FDB418AC0C}">
      <dsp:nvSpPr>
        <dsp:cNvPr id="0" name=""/>
        <dsp:cNvSpPr/>
      </dsp:nvSpPr>
      <dsp:spPr>
        <a:xfrm>
          <a:off x="3347767" y="686143"/>
          <a:ext cx="2019123" cy="325227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卫生所</a:t>
          </a:r>
          <a:endParaRPr lang="en-US" altLang="zh-CN" sz="2400" b="1" kern="1200" dirty="0"/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“</a:t>
          </a:r>
          <a:r>
            <a:rPr lang="en-US" altLang="zh-CN" sz="2400" b="1" kern="1200" dirty="0"/>
            <a:t>120</a:t>
          </a:r>
          <a:r>
            <a:rPr lang="zh-CN" altLang="en-US" sz="2400" b="1" kern="1200" dirty="0"/>
            <a:t>”系统</a:t>
          </a:r>
          <a:endParaRPr lang="en-US" altLang="zh-CN" sz="2400" b="1" kern="1200" dirty="0"/>
        </a:p>
      </dsp:txBody>
      <dsp:txXfrm>
        <a:off x="3347767" y="686143"/>
        <a:ext cx="2019123" cy="3252279"/>
      </dsp:txXfrm>
    </dsp:sp>
    <dsp:sp modelId="{A6A5EFCC-6ACC-4904-B175-A7B1DBAE5D35}">
      <dsp:nvSpPr>
        <dsp:cNvPr id="0" name=""/>
        <dsp:cNvSpPr/>
      </dsp:nvSpPr>
      <dsp:spPr>
        <a:xfrm>
          <a:off x="5610812" y="686143"/>
          <a:ext cx="2710233" cy="3252279"/>
        </a:xfrm>
        <a:prstGeom prst="roundRect">
          <a:avLst>
            <a:gd name="adj" fmla="val 5000"/>
          </a:avLst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97790" bIns="0" numCol="1" spcCol="1270" anchor="t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kern="1200"/>
        </a:p>
      </dsp:txBody>
      <dsp:txXfrm rot="16200000">
        <a:off x="4548400" y="1748554"/>
        <a:ext cx="2666869" cy="542046"/>
      </dsp:txXfrm>
    </dsp:sp>
    <dsp:sp modelId="{00F8CFA2-38BF-4F8F-BB10-6BEAF8FA20EE}">
      <dsp:nvSpPr>
        <dsp:cNvPr id="0" name=""/>
        <dsp:cNvSpPr/>
      </dsp:nvSpPr>
      <dsp:spPr>
        <a:xfrm rot="5400000">
          <a:off x="5385327" y="3271624"/>
          <a:ext cx="478071" cy="406534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30EF8B-54D3-46BD-82CF-1CC3B0306FB0}">
      <dsp:nvSpPr>
        <dsp:cNvPr id="0" name=""/>
        <dsp:cNvSpPr/>
      </dsp:nvSpPr>
      <dsp:spPr>
        <a:xfrm>
          <a:off x="6152858" y="686143"/>
          <a:ext cx="2019123" cy="325227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群众</a:t>
          </a:r>
          <a:endParaRPr lang="en-US" altLang="zh-CN" sz="2400" b="1" kern="1200" dirty="0"/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媒体</a:t>
          </a:r>
        </a:p>
      </dsp:txBody>
      <dsp:txXfrm>
        <a:off x="6152858" y="686143"/>
        <a:ext cx="2019123" cy="32522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6EEB69-AA5B-4E6C-BEF1-5E2A906BD892}">
      <dsp:nvSpPr>
        <dsp:cNvPr id="0" name=""/>
        <dsp:cNvSpPr/>
      </dsp:nvSpPr>
      <dsp:spPr>
        <a:xfrm>
          <a:off x="6048762" y="3025889"/>
          <a:ext cx="1039221" cy="4945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038"/>
              </a:lnTo>
              <a:lnTo>
                <a:pt x="1039221" y="337038"/>
              </a:lnTo>
              <a:lnTo>
                <a:pt x="1039221" y="494575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09DC05-9BC2-4DAB-9C5C-8096FC507FDE}">
      <dsp:nvSpPr>
        <dsp:cNvPr id="0" name=""/>
        <dsp:cNvSpPr/>
      </dsp:nvSpPr>
      <dsp:spPr>
        <a:xfrm>
          <a:off x="5009540" y="3025889"/>
          <a:ext cx="1039221" cy="494575"/>
        </a:xfrm>
        <a:custGeom>
          <a:avLst/>
          <a:gdLst/>
          <a:ahLst/>
          <a:cxnLst/>
          <a:rect l="0" t="0" r="0" b="0"/>
          <a:pathLst>
            <a:path>
              <a:moveTo>
                <a:pt x="1039221" y="0"/>
              </a:moveTo>
              <a:lnTo>
                <a:pt x="1039221" y="337038"/>
              </a:lnTo>
              <a:lnTo>
                <a:pt x="0" y="337038"/>
              </a:lnTo>
              <a:lnTo>
                <a:pt x="0" y="494575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09047D-253D-45B2-97D8-AD64F7131727}">
      <dsp:nvSpPr>
        <dsp:cNvPr id="0" name=""/>
        <dsp:cNvSpPr/>
      </dsp:nvSpPr>
      <dsp:spPr>
        <a:xfrm>
          <a:off x="3970318" y="1451469"/>
          <a:ext cx="2078443" cy="4945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038"/>
              </a:lnTo>
              <a:lnTo>
                <a:pt x="2078443" y="337038"/>
              </a:lnTo>
              <a:lnTo>
                <a:pt x="2078443" y="494575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A5D2E6-BFB8-47B0-806F-C11887E73FBB}">
      <dsp:nvSpPr>
        <dsp:cNvPr id="0" name=""/>
        <dsp:cNvSpPr/>
      </dsp:nvSpPr>
      <dsp:spPr>
        <a:xfrm>
          <a:off x="3924598" y="1451469"/>
          <a:ext cx="91440" cy="4945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4575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39CE3C-6953-4871-8A1C-DED22BAF3271}">
      <dsp:nvSpPr>
        <dsp:cNvPr id="0" name=""/>
        <dsp:cNvSpPr/>
      </dsp:nvSpPr>
      <dsp:spPr>
        <a:xfrm>
          <a:off x="1891875" y="3025889"/>
          <a:ext cx="1039221" cy="4945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038"/>
              </a:lnTo>
              <a:lnTo>
                <a:pt x="1039221" y="337038"/>
              </a:lnTo>
              <a:lnTo>
                <a:pt x="1039221" y="494575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7B88BC-9ACB-48B1-874C-48F584C89AEA}">
      <dsp:nvSpPr>
        <dsp:cNvPr id="0" name=""/>
        <dsp:cNvSpPr/>
      </dsp:nvSpPr>
      <dsp:spPr>
        <a:xfrm>
          <a:off x="852653" y="3025889"/>
          <a:ext cx="1039221" cy="494575"/>
        </a:xfrm>
        <a:custGeom>
          <a:avLst/>
          <a:gdLst/>
          <a:ahLst/>
          <a:cxnLst/>
          <a:rect l="0" t="0" r="0" b="0"/>
          <a:pathLst>
            <a:path>
              <a:moveTo>
                <a:pt x="1039221" y="0"/>
              </a:moveTo>
              <a:lnTo>
                <a:pt x="1039221" y="337038"/>
              </a:lnTo>
              <a:lnTo>
                <a:pt x="0" y="337038"/>
              </a:lnTo>
              <a:lnTo>
                <a:pt x="0" y="494575"/>
              </a:lnTo>
            </a:path>
          </a:pathLst>
        </a:custGeom>
        <a:noFill/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7808D1-D912-4F6D-BB26-34168B794F28}">
      <dsp:nvSpPr>
        <dsp:cNvPr id="0" name=""/>
        <dsp:cNvSpPr/>
      </dsp:nvSpPr>
      <dsp:spPr>
        <a:xfrm>
          <a:off x="1891875" y="1451469"/>
          <a:ext cx="2078443" cy="494575"/>
        </a:xfrm>
        <a:custGeom>
          <a:avLst/>
          <a:gdLst/>
          <a:ahLst/>
          <a:cxnLst/>
          <a:rect l="0" t="0" r="0" b="0"/>
          <a:pathLst>
            <a:path>
              <a:moveTo>
                <a:pt x="2078443" y="0"/>
              </a:moveTo>
              <a:lnTo>
                <a:pt x="2078443" y="337038"/>
              </a:lnTo>
              <a:lnTo>
                <a:pt x="0" y="337038"/>
              </a:lnTo>
              <a:lnTo>
                <a:pt x="0" y="494575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425E74-078D-43B2-98C7-1A2C4834BA74}">
      <dsp:nvSpPr>
        <dsp:cNvPr id="0" name=""/>
        <dsp:cNvSpPr/>
      </dsp:nvSpPr>
      <dsp:spPr>
        <a:xfrm>
          <a:off x="3120046" y="371623"/>
          <a:ext cx="1700544" cy="10798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604E12-DD22-4827-A33E-0548DB46FDDD}">
      <dsp:nvSpPr>
        <dsp:cNvPr id="0" name=""/>
        <dsp:cNvSpPr/>
      </dsp:nvSpPr>
      <dsp:spPr>
        <a:xfrm>
          <a:off x="3308995" y="551125"/>
          <a:ext cx="1700544" cy="10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/>
            <a:t>卫生院制定促进质量改进的计划和措施（含团队建设）</a:t>
          </a:r>
        </a:p>
      </dsp:txBody>
      <dsp:txXfrm>
        <a:off x="3340623" y="582753"/>
        <a:ext cx="1637288" cy="1016589"/>
      </dsp:txXfrm>
    </dsp:sp>
    <dsp:sp modelId="{07649FEE-697C-481F-BC40-125820E2B0BC}">
      <dsp:nvSpPr>
        <dsp:cNvPr id="0" name=""/>
        <dsp:cNvSpPr/>
      </dsp:nvSpPr>
      <dsp:spPr>
        <a:xfrm>
          <a:off x="1041603" y="1946044"/>
          <a:ext cx="1700544" cy="10798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F48C97-BD03-4224-8FD0-74B842EECC01}">
      <dsp:nvSpPr>
        <dsp:cNvPr id="0" name=""/>
        <dsp:cNvSpPr/>
      </dsp:nvSpPr>
      <dsp:spPr>
        <a:xfrm>
          <a:off x="1230552" y="2125546"/>
          <a:ext cx="1700544" cy="10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/>
            <a:t>对心脑血管救治站关键指标进行质量控制和改进</a:t>
          </a:r>
        </a:p>
      </dsp:txBody>
      <dsp:txXfrm>
        <a:off x="1262180" y="2157174"/>
        <a:ext cx="1637288" cy="1016589"/>
      </dsp:txXfrm>
    </dsp:sp>
    <dsp:sp modelId="{62830D45-56B7-4F58-B07C-95734793EC57}">
      <dsp:nvSpPr>
        <dsp:cNvPr id="0" name=""/>
        <dsp:cNvSpPr/>
      </dsp:nvSpPr>
      <dsp:spPr>
        <a:xfrm>
          <a:off x="2381" y="3520464"/>
          <a:ext cx="1700544" cy="10798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7119EA-6607-4EA7-A224-30C67D72CB89}">
      <dsp:nvSpPr>
        <dsp:cNvPr id="0" name=""/>
        <dsp:cNvSpPr/>
      </dsp:nvSpPr>
      <dsp:spPr>
        <a:xfrm>
          <a:off x="191331" y="3699966"/>
          <a:ext cx="1700544" cy="10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/>
            <a:t>采取质量分析会制度</a:t>
          </a:r>
        </a:p>
      </dsp:txBody>
      <dsp:txXfrm>
        <a:off x="222959" y="3731594"/>
        <a:ext cx="1637288" cy="1016589"/>
      </dsp:txXfrm>
    </dsp:sp>
    <dsp:sp modelId="{6A1C626F-8404-4F69-BEB9-7DED0902DD21}">
      <dsp:nvSpPr>
        <dsp:cNvPr id="0" name=""/>
        <dsp:cNvSpPr/>
      </dsp:nvSpPr>
      <dsp:spPr>
        <a:xfrm>
          <a:off x="2080824" y="3520464"/>
          <a:ext cx="1700544" cy="10798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B66B4C-87F0-4D4F-ABB0-152D890528B0}">
      <dsp:nvSpPr>
        <dsp:cNvPr id="0" name=""/>
        <dsp:cNvSpPr/>
      </dsp:nvSpPr>
      <dsp:spPr>
        <a:xfrm>
          <a:off x="2269774" y="3699966"/>
          <a:ext cx="1700544" cy="10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/>
            <a:t>采取典型病例分析会制度</a:t>
          </a:r>
        </a:p>
      </dsp:txBody>
      <dsp:txXfrm>
        <a:off x="2301402" y="3731594"/>
        <a:ext cx="1637288" cy="1016589"/>
      </dsp:txXfrm>
    </dsp:sp>
    <dsp:sp modelId="{9DB98371-6345-463C-9B71-600658440632}">
      <dsp:nvSpPr>
        <dsp:cNvPr id="0" name=""/>
        <dsp:cNvSpPr/>
      </dsp:nvSpPr>
      <dsp:spPr>
        <a:xfrm>
          <a:off x="3120046" y="1946044"/>
          <a:ext cx="1700544" cy="96628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CC5423-3132-40F5-95E5-BCE367833B57}">
      <dsp:nvSpPr>
        <dsp:cNvPr id="0" name=""/>
        <dsp:cNvSpPr/>
      </dsp:nvSpPr>
      <dsp:spPr>
        <a:xfrm>
          <a:off x="3308995" y="2125546"/>
          <a:ext cx="1700544" cy="9662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/>
            <a:t>改进流程图</a:t>
          </a:r>
        </a:p>
      </dsp:txBody>
      <dsp:txXfrm>
        <a:off x="3337297" y="2153848"/>
        <a:ext cx="1643940" cy="909685"/>
      </dsp:txXfrm>
    </dsp:sp>
    <dsp:sp modelId="{7701C231-97FD-471D-868C-9968D54653FE}">
      <dsp:nvSpPr>
        <dsp:cNvPr id="0" name=""/>
        <dsp:cNvSpPr/>
      </dsp:nvSpPr>
      <dsp:spPr>
        <a:xfrm>
          <a:off x="5198489" y="1946044"/>
          <a:ext cx="1700544" cy="10798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A9A5D0-0D46-4E82-B588-7C6CCF2A1116}">
      <dsp:nvSpPr>
        <dsp:cNvPr id="0" name=""/>
        <dsp:cNvSpPr/>
      </dsp:nvSpPr>
      <dsp:spPr>
        <a:xfrm>
          <a:off x="5387439" y="2125546"/>
          <a:ext cx="1700544" cy="10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/>
            <a:t>制定质量改进的管理制度并实施</a:t>
          </a:r>
        </a:p>
      </dsp:txBody>
      <dsp:txXfrm>
        <a:off x="5419067" y="2157174"/>
        <a:ext cx="1637288" cy="1016589"/>
      </dsp:txXfrm>
    </dsp:sp>
    <dsp:sp modelId="{133CC67F-C1E0-4945-9C0E-C9A5D09D3AD4}">
      <dsp:nvSpPr>
        <dsp:cNvPr id="0" name=""/>
        <dsp:cNvSpPr/>
      </dsp:nvSpPr>
      <dsp:spPr>
        <a:xfrm>
          <a:off x="4159268" y="3520464"/>
          <a:ext cx="1700544" cy="10798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5D0196-3129-455A-AFD6-0A362A73EE99}">
      <dsp:nvSpPr>
        <dsp:cNvPr id="0" name=""/>
        <dsp:cNvSpPr/>
      </dsp:nvSpPr>
      <dsp:spPr>
        <a:xfrm>
          <a:off x="4348217" y="3699966"/>
          <a:ext cx="1700544" cy="10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/>
            <a:t>结合培训制度</a:t>
          </a:r>
        </a:p>
      </dsp:txBody>
      <dsp:txXfrm>
        <a:off x="4379845" y="3731594"/>
        <a:ext cx="1637288" cy="1016589"/>
      </dsp:txXfrm>
    </dsp:sp>
    <dsp:sp modelId="{3D6B2A17-B8AC-49E5-AF04-C5F53603F423}">
      <dsp:nvSpPr>
        <dsp:cNvPr id="0" name=""/>
        <dsp:cNvSpPr/>
      </dsp:nvSpPr>
      <dsp:spPr>
        <a:xfrm>
          <a:off x="6237711" y="3520464"/>
          <a:ext cx="1700544" cy="107984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0298DA-D6E8-4D31-B433-8CE28B76B955}">
      <dsp:nvSpPr>
        <dsp:cNvPr id="0" name=""/>
        <dsp:cNvSpPr/>
      </dsp:nvSpPr>
      <dsp:spPr>
        <a:xfrm>
          <a:off x="6426660" y="3699966"/>
          <a:ext cx="1700544" cy="10798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/>
            <a:t>其他制度：如奖惩制度</a:t>
          </a:r>
        </a:p>
      </dsp:txBody>
      <dsp:txXfrm>
        <a:off x="6458288" y="3731594"/>
        <a:ext cx="1637288" cy="10165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A80C07-96E0-41FE-8167-06957AA849A2}">
      <dsp:nvSpPr>
        <dsp:cNvPr id="0" name=""/>
        <dsp:cNvSpPr/>
      </dsp:nvSpPr>
      <dsp:spPr>
        <a:xfrm rot="5400000">
          <a:off x="3995170" y="-1342590"/>
          <a:ext cx="734000" cy="3606879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930" tIns="100965" rIns="201930" bIns="10096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>
              <a:latin typeface="黑体" panose="02010609060101010101" pitchFamily="49" charset="-122"/>
              <a:ea typeface="黑体" panose="02010609060101010101" pitchFamily="49" charset="-122"/>
            </a:rPr>
            <a:t>卫生院规模及设置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>
              <a:latin typeface="黑体" panose="02010609060101010101" pitchFamily="49" charset="-122"/>
              <a:ea typeface="黑体" panose="02010609060101010101" pitchFamily="49" charset="-122"/>
            </a:rPr>
            <a:t>医疗技术队伍</a:t>
          </a:r>
        </a:p>
      </dsp:txBody>
      <dsp:txXfrm rot="-5400000">
        <a:off x="2558731" y="129680"/>
        <a:ext cx="3571048" cy="662338"/>
      </dsp:txXfrm>
    </dsp:sp>
    <dsp:sp modelId="{D661E33E-D4AD-4888-B415-FAD19628C593}">
      <dsp:nvSpPr>
        <dsp:cNvPr id="0" name=""/>
        <dsp:cNvSpPr/>
      </dsp:nvSpPr>
      <dsp:spPr>
        <a:xfrm>
          <a:off x="1" y="2098"/>
          <a:ext cx="2558729" cy="9175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基本条件与资质</a:t>
          </a:r>
        </a:p>
      </dsp:txBody>
      <dsp:txXfrm>
        <a:off x="44790" y="46887"/>
        <a:ext cx="2469151" cy="827922"/>
      </dsp:txXfrm>
    </dsp:sp>
    <dsp:sp modelId="{4733DCCD-9A93-4BC7-9E02-76D63ADF35A5}">
      <dsp:nvSpPr>
        <dsp:cNvPr id="0" name=""/>
        <dsp:cNvSpPr/>
      </dsp:nvSpPr>
      <dsp:spPr>
        <a:xfrm rot="5400000">
          <a:off x="4061551" y="-319422"/>
          <a:ext cx="734000" cy="3487293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930" tIns="100965" rIns="201930" bIns="10096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>
              <a:latin typeface="黑体" panose="02010609060101010101" pitchFamily="49" charset="-122"/>
              <a:ea typeface="黑体" panose="02010609060101010101" pitchFamily="49" charset="-122"/>
            </a:rPr>
            <a:t>医疗服务能力与水平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600" b="1" kern="1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30</a:t>
          </a:r>
          <a:r>
            <a:rPr lang="zh-CN" altLang="en-US" sz="1600" b="1" kern="1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分钟内</a:t>
          </a:r>
          <a:r>
            <a:rPr lang="zh-CN" altLang="en-US" sz="1600" kern="1200" dirty="0">
              <a:latin typeface="黑体" panose="02010609060101010101" pitchFamily="49" charset="-122"/>
              <a:ea typeface="黑体" panose="02010609060101010101" pitchFamily="49" charset="-122"/>
            </a:rPr>
            <a:t>快速判定、处理和转出</a:t>
          </a:r>
        </a:p>
      </dsp:txBody>
      <dsp:txXfrm rot="-5400000">
        <a:off x="2684905" y="1093055"/>
        <a:ext cx="3451462" cy="662338"/>
      </dsp:txXfrm>
    </dsp:sp>
    <dsp:sp modelId="{C483B528-8236-4A92-8B37-219121EEAF35}">
      <dsp:nvSpPr>
        <dsp:cNvPr id="0" name=""/>
        <dsp:cNvSpPr/>
      </dsp:nvSpPr>
      <dsp:spPr>
        <a:xfrm>
          <a:off x="1" y="965474"/>
          <a:ext cx="2684903" cy="9175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对患者的评估和救治</a:t>
          </a:r>
        </a:p>
      </dsp:txBody>
      <dsp:txXfrm>
        <a:off x="44790" y="1010263"/>
        <a:ext cx="2595325" cy="827922"/>
      </dsp:txXfrm>
    </dsp:sp>
    <dsp:sp modelId="{C3C04186-4908-4272-9E96-C05D649C12A2}">
      <dsp:nvSpPr>
        <dsp:cNvPr id="0" name=""/>
        <dsp:cNvSpPr/>
      </dsp:nvSpPr>
      <dsp:spPr>
        <a:xfrm rot="5400000">
          <a:off x="3999815" y="582231"/>
          <a:ext cx="734000" cy="3610737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sz="16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辐射和上下联动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zh-CN" altLang="en-US" sz="1600" kern="1200" dirty="0"/>
        </a:p>
      </dsp:txBody>
      <dsp:txXfrm rot="-5400000">
        <a:off x="2561447" y="2056431"/>
        <a:ext cx="3574906" cy="662338"/>
      </dsp:txXfrm>
    </dsp:sp>
    <dsp:sp modelId="{42AFAA9F-C3DE-48F0-AD79-F8BADD36C644}">
      <dsp:nvSpPr>
        <dsp:cNvPr id="0" name=""/>
        <dsp:cNvSpPr/>
      </dsp:nvSpPr>
      <dsp:spPr>
        <a:xfrm>
          <a:off x="1" y="1928849"/>
          <a:ext cx="2561445" cy="9175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上下联动能力</a:t>
          </a:r>
        </a:p>
      </dsp:txBody>
      <dsp:txXfrm>
        <a:off x="44790" y="1973638"/>
        <a:ext cx="2471867" cy="827922"/>
      </dsp:txXfrm>
    </dsp:sp>
    <dsp:sp modelId="{DBCD667D-00CA-48CC-B645-C1BD5C5E49CF}">
      <dsp:nvSpPr>
        <dsp:cNvPr id="0" name=""/>
        <dsp:cNvSpPr/>
      </dsp:nvSpPr>
      <dsp:spPr>
        <a:xfrm rot="5400000">
          <a:off x="3985205" y="1526013"/>
          <a:ext cx="734000" cy="3637740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b="0" kern="1200" dirty="0">
              <a:latin typeface="黑体" panose="02010609060101010101" pitchFamily="49" charset="-122"/>
              <a:ea typeface="黑体" panose="02010609060101010101" pitchFamily="49" charset="-122"/>
            </a:rPr>
            <a:t>乡镇卫生院、大众教育与培训</a:t>
          </a:r>
        </a:p>
      </dsp:txBody>
      <dsp:txXfrm rot="-5400000">
        <a:off x="2533336" y="3013714"/>
        <a:ext cx="3601909" cy="662338"/>
      </dsp:txXfrm>
    </dsp:sp>
    <dsp:sp modelId="{E6649D83-95DE-4A5F-A4BB-411064E14E43}">
      <dsp:nvSpPr>
        <dsp:cNvPr id="0" name=""/>
        <dsp:cNvSpPr/>
      </dsp:nvSpPr>
      <dsp:spPr>
        <a:xfrm>
          <a:off x="1" y="2892225"/>
          <a:ext cx="2533333" cy="9175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培训与教育</a:t>
          </a:r>
        </a:p>
      </dsp:txBody>
      <dsp:txXfrm>
        <a:off x="44790" y="2937014"/>
        <a:ext cx="2443755" cy="827922"/>
      </dsp:txXfrm>
    </dsp:sp>
    <dsp:sp modelId="{137C2A7A-0008-42C9-8778-7F37457DB44A}">
      <dsp:nvSpPr>
        <dsp:cNvPr id="0" name=""/>
        <dsp:cNvSpPr/>
      </dsp:nvSpPr>
      <dsp:spPr>
        <a:xfrm rot="5400000">
          <a:off x="3999815" y="2508982"/>
          <a:ext cx="734000" cy="3610737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>
              <a:latin typeface="黑体" panose="02010609060101010101" pitchFamily="49" charset="-122"/>
              <a:ea typeface="黑体" panose="02010609060101010101" pitchFamily="49" charset="-122"/>
            </a:rPr>
            <a:t>改进机制和改进效果</a:t>
          </a:r>
        </a:p>
      </dsp:txBody>
      <dsp:txXfrm rot="-5400000">
        <a:off x="2561447" y="3983182"/>
        <a:ext cx="3574906" cy="662338"/>
      </dsp:txXfrm>
    </dsp:sp>
    <dsp:sp modelId="{6CFAEBF4-1F64-45DE-910B-845A01921758}">
      <dsp:nvSpPr>
        <dsp:cNvPr id="0" name=""/>
        <dsp:cNvSpPr/>
      </dsp:nvSpPr>
      <dsp:spPr>
        <a:xfrm>
          <a:off x="1" y="3855600"/>
          <a:ext cx="2561445" cy="9175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持续改进</a:t>
          </a:r>
        </a:p>
      </dsp:txBody>
      <dsp:txXfrm>
        <a:off x="44790" y="3900389"/>
        <a:ext cx="2471867" cy="8279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2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D104110-CFF7-4EAF-BA6F-95C41060C3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5D3B4EC-F586-4850-87F0-C506777D067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D9642CA8-64C8-4C0B-88EF-DA5818C675F2}" type="datetimeFigureOut">
              <a:rPr lang="zh-CN" altLang="en-US"/>
              <a:pPr>
                <a:defRPr/>
              </a:pPr>
              <a:t>2019/9/18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81464712-AFB7-4B10-A93F-935BB017B2F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F7D71F40-9ED1-4860-8ABB-F8368EE2C7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052D0D-7062-4304-865A-8EF28F65A28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178782F-DCE9-4391-99D9-3769EB6D13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4FFA7151-E97D-4776-8F03-7BF8F43751B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>
            <a:extLst>
              <a:ext uri="{FF2B5EF4-FFF2-40B4-BE49-F238E27FC236}">
                <a16:creationId xmlns:a16="http://schemas.microsoft.com/office/drawing/2014/main" id="{AE1CF7CB-5D2C-43F5-AD6A-2D420426A71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>
            <a:extLst>
              <a:ext uri="{FF2B5EF4-FFF2-40B4-BE49-F238E27FC236}">
                <a16:creationId xmlns:a16="http://schemas.microsoft.com/office/drawing/2014/main" id="{C2C73DB6-01AB-4B9B-BD02-8AF2106FF58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9156" name="灯片编号占位符 3">
            <a:extLst>
              <a:ext uri="{FF2B5EF4-FFF2-40B4-BE49-F238E27FC236}">
                <a16:creationId xmlns:a16="http://schemas.microsoft.com/office/drawing/2014/main" id="{A90D1A08-C809-4125-A64E-6542A3ABEB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9DA84BD-1D7A-4B04-8A6B-06D8DBC496BE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卫生技术人员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&gt;80%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得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分；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76%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84%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得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分；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60%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—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75%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得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分，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&lt;60%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不得分；有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名中职及以上或者高年资（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年以上）住院医师得满分；没少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人扣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分。（查卫生院固定编制）</a:t>
            </a:r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947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护理人员经培训上岗，满足工作需求，得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分。护士配备符合全部要求得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分；配备比例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项不够扣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分。无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名中级以上执业护士扣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分。</a:t>
            </a:r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694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1300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卫生院护士长从事护理专业五年以上、主管护师以上职称任职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学历结构，护士大专以上学历占总人数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50%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以上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7844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卫生院护士长从事护理专业五年以上、主管护师以上职称任职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学历结构，护士大专以上学历占总人数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50%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以上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护师以上人员占总人数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60%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以上 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140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0837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337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368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1975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641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>
            <a:extLst>
              <a:ext uri="{FF2B5EF4-FFF2-40B4-BE49-F238E27FC236}">
                <a16:creationId xmlns:a16="http://schemas.microsoft.com/office/drawing/2014/main" id="{0F54C4A7-FF09-4A9F-8729-0F7691C316F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>
            <a:extLst>
              <a:ext uri="{FF2B5EF4-FFF2-40B4-BE49-F238E27FC236}">
                <a16:creationId xmlns:a16="http://schemas.microsoft.com/office/drawing/2014/main" id="{46FDB365-6C43-4DBC-8176-D97E53BE6CB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6324" name="灯片编号占位符 3">
            <a:extLst>
              <a:ext uri="{FF2B5EF4-FFF2-40B4-BE49-F238E27FC236}">
                <a16:creationId xmlns:a16="http://schemas.microsoft.com/office/drawing/2014/main" id="{D78DCDB3-EC8B-4658-AE5B-E4F2E71218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27C9CF4-E283-410A-80BF-69F2BBC6B21F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24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>
            <a:extLst>
              <a:ext uri="{FF2B5EF4-FFF2-40B4-BE49-F238E27FC236}">
                <a16:creationId xmlns:a16="http://schemas.microsoft.com/office/drawing/2014/main" id="{E2A846AF-D3B7-4109-BA86-01898CA2410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>
            <a:extLst>
              <a:ext uri="{FF2B5EF4-FFF2-40B4-BE49-F238E27FC236}">
                <a16:creationId xmlns:a16="http://schemas.microsoft.com/office/drawing/2014/main" id="{46E96A82-6CF2-42A4-96A3-B47B563D3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6324" name="灯片编号占位符 3">
            <a:extLst>
              <a:ext uri="{FF2B5EF4-FFF2-40B4-BE49-F238E27FC236}">
                <a16:creationId xmlns:a16="http://schemas.microsoft.com/office/drawing/2014/main" id="{03308186-D8F0-46B7-9803-9759F682E5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1017475-5DDA-4C2F-8D97-517BEDA8F6A8}" type="slidenum">
              <a:rPr lang="zh-CN" altLang="en-US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>
            <a:extLst>
              <a:ext uri="{FF2B5EF4-FFF2-40B4-BE49-F238E27FC236}">
                <a16:creationId xmlns:a16="http://schemas.microsoft.com/office/drawing/2014/main" id="{ADF81B97-DA36-4C05-9547-5DE9B671C57C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4034" name="备注占位符 2">
            <a:extLst>
              <a:ext uri="{FF2B5EF4-FFF2-40B4-BE49-F238E27FC236}">
                <a16:creationId xmlns:a16="http://schemas.microsoft.com/office/drawing/2014/main" id="{6038CF12-EFA4-4E87-AFAA-319433A5957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035" name="灯片编号占位符 3">
            <a:extLst>
              <a:ext uri="{FF2B5EF4-FFF2-40B4-BE49-F238E27FC236}">
                <a16:creationId xmlns:a16="http://schemas.microsoft.com/office/drawing/2014/main" id="{B40FFD04-E534-462F-9F9C-135EB8F59C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fontAlgn="base"/>
            <a:fld id="{DB47E343-4EBF-4212-81D6-5B894B22DD4B}" type="slidenum">
              <a:rPr lang="zh-CN" altLang="en-US">
                <a:latin typeface="等线" panose="02010600030101010101" pitchFamily="2" charset="-122"/>
              </a:rPr>
              <a:pPr fontAlgn="base"/>
              <a:t>12</a:t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>
            <a:extLst>
              <a:ext uri="{FF2B5EF4-FFF2-40B4-BE49-F238E27FC236}">
                <a16:creationId xmlns:a16="http://schemas.microsoft.com/office/drawing/2014/main" id="{E2A846AF-D3B7-4109-BA86-01898CA2410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>
            <a:extLst>
              <a:ext uri="{FF2B5EF4-FFF2-40B4-BE49-F238E27FC236}">
                <a16:creationId xmlns:a16="http://schemas.microsoft.com/office/drawing/2014/main" id="{46E96A82-6CF2-42A4-96A3-B47B563D3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6324" name="灯片编号占位符 3">
            <a:extLst>
              <a:ext uri="{FF2B5EF4-FFF2-40B4-BE49-F238E27FC236}">
                <a16:creationId xmlns:a16="http://schemas.microsoft.com/office/drawing/2014/main" id="{03308186-D8F0-46B7-9803-9759F682E5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1017475-5DDA-4C2F-8D97-517BEDA8F6A8}" type="slidenum">
              <a:rPr lang="zh-CN" altLang="en-US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199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诊室和抢救室相对独立。抢救室有与抢救床位数（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≥1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张）相适应的简易呼吸器（简易呼吸器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床位数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≥1:2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）、监护仪（监护仪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固定抢救床位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≥1:2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）、自动体外除颤器（含除颤仪）、心电图机、洗胃机、吸氧及负压吸引器等，总分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60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分。全达标得满分；不达标，酌情扣分。</a:t>
            </a:r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288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02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FA7151-E97D-4776-8F03-7BF8F43751B0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591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797D74A-13FF-42AE-A488-C04844E660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A76ECB8-E834-479C-B232-7FCAA35CF9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2DEADC5-F101-4152-8E15-CD90C83C94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91E9C-38D4-437A-9C81-0A6AB8A2DAE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8260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EB3B0DA-5022-4E8A-9C16-F16F87F9B1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70D73B1-ABE4-4FB7-A91F-E0BBAC4C3F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ABA46CC-EC2B-42D8-9D4A-B1B1213CC4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C1E27B-9737-4240-A636-F1D2266F57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5767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F2253FE-D9B2-4489-9B59-6B080DC452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38CD0E2-9506-4ECB-95E5-3B0AE78836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0DF0A85-AEF6-4FDC-8DA7-4683CA5CB3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8E08EA-A890-419A-A93E-95E3C87DD1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9959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3816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5122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C76199-0007-461F-BFAF-346C2830A4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EE2D2E9-5342-407D-BC91-F2AD8B8B20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A20F220-7256-4B1A-8049-5F394D3294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D84F13-1824-41E5-80FC-8F6C44EFBA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3664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C50AE81-6A5A-420B-A867-3EAFB5851D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055F9E5-7AD2-4237-9790-7110D6A17F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2A5EFF9-7683-4A2B-9C57-CEBF2E6DDE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7ED0CE-AC77-41FD-9C82-A697352CCB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174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2A54DA-5BC0-44E9-BA4B-788932AE44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EC29A3-454B-45E6-B4DE-A6CE628563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DE992F-6883-43EB-A515-734A20F67B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4F6B3E-10A0-4B10-991F-000EE54FDA6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5924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9AA2575-F465-4FD3-BAFB-3968669691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0DD27D0-C927-447C-9BEE-A9A297CA75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DF0A34E-CEC6-4D12-833F-CEAAEE1CFF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518C1F-5014-4E4D-868B-BCC23E58EE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4011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A22CF17-39FD-41DF-A2A6-C190C08DB9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1095C57-2109-4DEC-8221-1527D21573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759860E-1F58-465C-8323-8F7EFFA7E5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AF1F81-8EC6-4E4D-A972-8E85120BF6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7967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602D131-80D1-420F-86B8-70FC56D12F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A7F72C3-DC1B-4F45-A9C2-4D7E64B13F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AF406B45-5BC2-4715-AB33-7F84156CA3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E133A7-E609-4FEE-A289-A3CE558A8E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8882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2F2534-69F7-4AD0-8B92-4BE10BDAD1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19ECC3-24A0-4E84-B0C8-1D7C8DAE26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2B7420-7230-453E-8D3B-5FEAB5F80E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9D4DDE-A28B-4ACB-8F07-A0206833CA9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2237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2EED17-7597-4801-8085-F015EA2AB2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5B206A-50A2-4907-B11F-730A6A0365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638A72-4054-4582-9B1D-CAC57E1ACC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F61FED-F73A-4EDD-A3C0-C7274FB016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9784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4F2C95C-D1F2-4218-A44C-0A8DE559C8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CF317BB-9897-4795-A2E6-ADEC73A480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F12706A-4393-4E07-A482-52ECDC80E2B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4CC1AAD-D286-4875-8ED5-56E9AA4CDA6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0D031DE-4871-4E60-9828-B0A69DD6BAB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BE3AB6F-9E72-42CB-9E69-FE691D0E1761}" type="slidenum">
              <a:rPr lang="en-US" altLang="zh-CN"/>
              <a:pPr/>
              <a:t>‹#›</a:t>
            </a:fld>
            <a:endParaRPr lang="en-US" altLang="zh-CN"/>
          </a:p>
        </p:txBody>
      </p:sp>
      <p:cxnSp>
        <p:nvCxnSpPr>
          <p:cNvPr id="1031" name="直接连接符 5">
            <a:extLst>
              <a:ext uri="{FF2B5EF4-FFF2-40B4-BE49-F238E27FC236}">
                <a16:creationId xmlns:a16="http://schemas.microsoft.com/office/drawing/2014/main" id="{96A3BCE2-1C35-4AD0-AF37-2F98C8295D23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-14288" y="838200"/>
            <a:ext cx="9158288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  <p:sldLayoutId id="214748398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CED4DCA-7BBD-4570-8543-81BF9CDEC1FA}"/>
              </a:ext>
            </a:extLst>
          </p:cNvPr>
          <p:cNvSpPr txBox="1"/>
          <p:nvPr/>
        </p:nvSpPr>
        <p:spPr>
          <a:xfrm>
            <a:off x="76200" y="1905000"/>
            <a:ext cx="8991600" cy="646331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云南省基层心脑血管救治站验收标准介绍</a:t>
            </a:r>
            <a:endParaRPr lang="zh-CN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TextBox 21">
            <a:extLst>
              <a:ext uri="{FF2B5EF4-FFF2-40B4-BE49-F238E27FC236}">
                <a16:creationId xmlns:a16="http://schemas.microsoft.com/office/drawing/2014/main" id="{9D7796E4-64C5-47D1-AD1D-50151D115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18068"/>
            <a:ext cx="3124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C00000"/>
                </a:solidFill>
                <a:latin typeface="方正小标宋简体" pitchFamily="65" charset="-122"/>
                <a:ea typeface="方正小标宋简体" pitchFamily="65" charset="-122"/>
              </a:rPr>
              <a:t>云南省卫生健康委</a:t>
            </a:r>
            <a:endParaRPr lang="en-US" altLang="zh-CN" sz="1400" b="1" dirty="0">
              <a:solidFill>
                <a:srgbClr val="C00000"/>
              </a:solidFill>
              <a:latin typeface="方正小标宋简体" pitchFamily="65" charset="-122"/>
              <a:ea typeface="方正小标宋简体" pitchFamily="65" charset="-122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C00000"/>
                </a:solidFill>
                <a:latin typeface="方正小标宋简体" pitchFamily="65" charset="-122"/>
                <a:ea typeface="方正小标宋简体" pitchFamily="65" charset="-122"/>
              </a:rPr>
              <a:t>云南省基层心脑血管救治省级专家组</a:t>
            </a:r>
          </a:p>
        </p:txBody>
      </p:sp>
      <p:sp>
        <p:nvSpPr>
          <p:cNvPr id="4102" name="Text Box 3">
            <a:extLst>
              <a:ext uri="{FF2B5EF4-FFF2-40B4-BE49-F238E27FC236}">
                <a16:creationId xmlns:a16="http://schemas.microsoft.com/office/drawing/2014/main" id="{7D887AC7-905D-4F1C-B662-3416960444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505200"/>
            <a:ext cx="7775575" cy="3234732"/>
          </a:xfrm>
          <a:prstGeom prst="rect">
            <a:avLst/>
          </a:prstGeom>
          <a:noFill/>
          <a:ln>
            <a:noFill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30000"/>
              </a:spcAft>
              <a:buClr>
                <a:srgbClr val="FFCC00"/>
              </a:buClr>
              <a:buFontTx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王  锦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30000"/>
              </a:spcAft>
              <a:buClr>
                <a:srgbClr val="FFCC00"/>
              </a:buClr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昆明医科大学第一附属医院急救医学部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30000"/>
              </a:spcAft>
              <a:buClr>
                <a:srgbClr val="FFCC00"/>
              </a:buClr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云南省急诊医学质控中心</a:t>
            </a:r>
          </a:p>
          <a:p>
            <a:pPr algn="ctr">
              <a:spcBef>
                <a:spcPct val="0"/>
              </a:spcBef>
              <a:spcAft>
                <a:spcPct val="30000"/>
              </a:spcAft>
              <a:buClr>
                <a:srgbClr val="FFCC00"/>
              </a:buClr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国家临床重点专科</a:t>
            </a:r>
          </a:p>
          <a:p>
            <a:pPr algn="ctr">
              <a:spcBef>
                <a:spcPts val="600"/>
              </a:spcBef>
              <a:buFontTx/>
              <a:buNone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ndAc>
      <p:stSnd loop="1">
        <p:snd r:embed="rId3" name="商场背景音乐 轻松快速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>
            <a:extLst>
              <a:ext uri="{FF2B5EF4-FFF2-40B4-BE49-F238E27FC236}">
                <a16:creationId xmlns:a16="http://schemas.microsoft.com/office/drawing/2014/main" id="{3B4E678E-7E7D-4A76-9B41-C10F22563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标题 1">
            <a:extLst>
              <a:ext uri="{FF2B5EF4-FFF2-40B4-BE49-F238E27FC236}">
                <a16:creationId xmlns:a16="http://schemas.microsoft.com/office/drawing/2014/main" id="{B2A74B09-9EE3-42D3-8B0F-4C48786B2C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52400"/>
            <a:ext cx="800100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胸痛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卒中中心：最大限度缩短总缺血时间</a:t>
            </a:r>
          </a:p>
        </p:txBody>
      </p:sp>
      <p:pic>
        <p:nvPicPr>
          <p:cNvPr id="20484" name="图片 9">
            <a:extLst>
              <a:ext uri="{FF2B5EF4-FFF2-40B4-BE49-F238E27FC236}">
                <a16:creationId xmlns:a16="http://schemas.microsoft.com/office/drawing/2014/main" id="{4C9851C1-FF10-4BC6-975E-5F4E94354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00" y="2384425"/>
            <a:ext cx="936625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10">
            <a:extLst>
              <a:ext uri="{FF2B5EF4-FFF2-40B4-BE49-F238E27FC236}">
                <a16:creationId xmlns:a16="http://schemas.microsoft.com/office/drawing/2014/main" id="{9FAD7F46-92CF-42EA-9439-16C3FC5DE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" b="11703"/>
          <a:stretch>
            <a:fillRect/>
          </a:stretch>
        </p:blipFill>
        <p:spPr bwMode="auto">
          <a:xfrm>
            <a:off x="7523163" y="2424113"/>
            <a:ext cx="1166812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箭头: 右 12">
            <a:extLst>
              <a:ext uri="{FF2B5EF4-FFF2-40B4-BE49-F238E27FC236}">
                <a16:creationId xmlns:a16="http://schemas.microsoft.com/office/drawing/2014/main" id="{40D66709-9672-442B-B086-DD39EB852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138" y="2741613"/>
            <a:ext cx="1063625" cy="444500"/>
          </a:xfrm>
          <a:prstGeom prst="rightArrow">
            <a:avLst>
              <a:gd name="adj1" fmla="val 50000"/>
              <a:gd name="adj2" fmla="val 49984"/>
            </a:avLst>
          </a:prstGeom>
          <a:solidFill>
            <a:srgbClr val="0052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20487" name="箭头: 右 13">
            <a:extLst>
              <a:ext uri="{FF2B5EF4-FFF2-40B4-BE49-F238E27FC236}">
                <a16:creationId xmlns:a16="http://schemas.microsoft.com/office/drawing/2014/main" id="{10D8F741-7198-49CD-9F1A-371C088C8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6175" y="2701925"/>
            <a:ext cx="1050925" cy="444500"/>
          </a:xfrm>
          <a:prstGeom prst="rightArrow">
            <a:avLst>
              <a:gd name="adj1" fmla="val 50000"/>
              <a:gd name="adj2" fmla="val 49989"/>
            </a:avLst>
          </a:prstGeom>
          <a:solidFill>
            <a:srgbClr val="0052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20488" name="箭头: 右 14">
            <a:extLst>
              <a:ext uri="{FF2B5EF4-FFF2-40B4-BE49-F238E27FC236}">
                <a16:creationId xmlns:a16="http://schemas.microsoft.com/office/drawing/2014/main" id="{B82C7200-5D1D-4AA8-817E-7089709A9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7950" y="2638425"/>
            <a:ext cx="989013" cy="444500"/>
          </a:xfrm>
          <a:prstGeom prst="rightArrow">
            <a:avLst>
              <a:gd name="adj1" fmla="val 50000"/>
              <a:gd name="adj2" fmla="val 49990"/>
            </a:avLst>
          </a:prstGeom>
          <a:solidFill>
            <a:srgbClr val="0052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20489" name="箭头: 右 15">
            <a:extLst>
              <a:ext uri="{FF2B5EF4-FFF2-40B4-BE49-F238E27FC236}">
                <a16:creationId xmlns:a16="http://schemas.microsoft.com/office/drawing/2014/main" id="{F8FBB390-B9AD-4FEC-9B57-A3FF4D3168CB}"/>
              </a:ext>
            </a:extLst>
          </p:cNvPr>
          <p:cNvSpPr>
            <a:spLocks noChangeArrowheads="1"/>
          </p:cNvSpPr>
          <p:nvPr/>
        </p:nvSpPr>
        <p:spPr bwMode="auto">
          <a:xfrm rot="2837225">
            <a:off x="3451225" y="3492501"/>
            <a:ext cx="657225" cy="444500"/>
          </a:xfrm>
          <a:prstGeom prst="rightArrow">
            <a:avLst>
              <a:gd name="adj1" fmla="val 50000"/>
              <a:gd name="adj2" fmla="val 49874"/>
            </a:avLst>
          </a:prstGeom>
          <a:solidFill>
            <a:srgbClr val="0052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20490" name="箭头: 右 16">
            <a:extLst>
              <a:ext uri="{FF2B5EF4-FFF2-40B4-BE49-F238E27FC236}">
                <a16:creationId xmlns:a16="http://schemas.microsoft.com/office/drawing/2014/main" id="{F895B0AB-C37B-4655-A97A-5F994D73C073}"/>
              </a:ext>
            </a:extLst>
          </p:cNvPr>
          <p:cNvSpPr>
            <a:spLocks noChangeArrowheads="1"/>
          </p:cNvSpPr>
          <p:nvPr/>
        </p:nvSpPr>
        <p:spPr bwMode="auto">
          <a:xfrm rot="-2610337">
            <a:off x="4818063" y="3457575"/>
            <a:ext cx="703262" cy="444500"/>
          </a:xfrm>
          <a:prstGeom prst="rightArrow">
            <a:avLst>
              <a:gd name="adj1" fmla="val 50000"/>
              <a:gd name="adj2" fmla="val 49991"/>
            </a:avLst>
          </a:prstGeom>
          <a:solidFill>
            <a:srgbClr val="0052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grpSp>
        <p:nvGrpSpPr>
          <p:cNvPr id="2" name="Group 11">
            <a:extLst>
              <a:ext uri="{FF2B5EF4-FFF2-40B4-BE49-F238E27FC236}">
                <a16:creationId xmlns:a16="http://schemas.microsoft.com/office/drawing/2014/main" id="{CC1A88B2-6EA0-4FAD-B1F7-1D4C8DBE1206}"/>
              </a:ext>
            </a:extLst>
          </p:cNvPr>
          <p:cNvGrpSpPr>
            <a:grpSpLocks/>
          </p:cNvGrpSpPr>
          <p:nvPr/>
        </p:nvGrpSpPr>
        <p:grpSpPr bwMode="auto">
          <a:xfrm>
            <a:off x="138113" y="1228725"/>
            <a:ext cx="8897937" cy="4046538"/>
            <a:chOff x="0" y="0"/>
            <a:chExt cx="8897869" cy="4047176"/>
          </a:xfrm>
        </p:grpSpPr>
        <p:sp>
          <p:nvSpPr>
            <p:cNvPr id="20508" name="矩形: 圆角 9">
              <a:extLst>
                <a:ext uri="{FF2B5EF4-FFF2-40B4-BE49-F238E27FC236}">
                  <a16:creationId xmlns:a16="http://schemas.microsoft.com/office/drawing/2014/main" id="{11F69C90-BC9F-4A29-84D1-810BA3B98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897869" cy="3834417"/>
            </a:xfrm>
            <a:prstGeom prst="roundRect">
              <a:avLst>
                <a:gd name="adj" fmla="val 5324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4572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4572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4572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4572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4572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0509" name="文本框 17">
              <a:extLst>
                <a:ext uri="{FF2B5EF4-FFF2-40B4-BE49-F238E27FC236}">
                  <a16:creationId xmlns:a16="http://schemas.microsoft.com/office/drawing/2014/main" id="{43D07AF1-4380-4AB3-A7FC-BE43B5B4E5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449" y="3647063"/>
              <a:ext cx="1468426" cy="400113"/>
            </a:xfrm>
            <a:prstGeom prst="rect">
              <a:avLst/>
            </a:prstGeom>
            <a:solidFill>
              <a:srgbClr val="005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4572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4572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4572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4572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总缺血时间</a:t>
              </a:r>
            </a:p>
          </p:txBody>
        </p:sp>
      </p:grpSp>
      <p:grpSp>
        <p:nvGrpSpPr>
          <p:cNvPr id="3" name="Group 14">
            <a:extLst>
              <a:ext uri="{FF2B5EF4-FFF2-40B4-BE49-F238E27FC236}">
                <a16:creationId xmlns:a16="http://schemas.microsoft.com/office/drawing/2014/main" id="{CEFD7CC4-4684-43D9-81C4-E1623357F857}"/>
              </a:ext>
            </a:extLst>
          </p:cNvPr>
          <p:cNvGrpSpPr>
            <a:grpSpLocks/>
          </p:cNvGrpSpPr>
          <p:nvPr/>
        </p:nvGrpSpPr>
        <p:grpSpPr bwMode="auto">
          <a:xfrm>
            <a:off x="2132013" y="1325563"/>
            <a:ext cx="6796087" cy="3603625"/>
            <a:chOff x="0" y="0"/>
            <a:chExt cx="6795667" cy="3603856"/>
          </a:xfrm>
        </p:grpSpPr>
        <p:sp>
          <p:nvSpPr>
            <p:cNvPr id="20506" name="矩形: 圆角 11">
              <a:extLst>
                <a:ext uri="{FF2B5EF4-FFF2-40B4-BE49-F238E27FC236}">
                  <a16:creationId xmlns:a16="http://schemas.microsoft.com/office/drawing/2014/main" id="{2745BE93-ADEA-43A9-9D91-E800B2C40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795667" cy="3405405"/>
            </a:xfrm>
            <a:prstGeom prst="roundRect">
              <a:avLst>
                <a:gd name="adj" fmla="val 6778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4572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4572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4572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4572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4572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0507" name="文本框 18">
              <a:extLst>
                <a:ext uri="{FF2B5EF4-FFF2-40B4-BE49-F238E27FC236}">
                  <a16:creationId xmlns:a16="http://schemas.microsoft.com/office/drawing/2014/main" id="{079DF144-DCAD-4D0E-BEEB-FA387B0D23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376" y="3203780"/>
              <a:ext cx="2236650" cy="400076"/>
            </a:xfrm>
            <a:prstGeom prst="rect">
              <a:avLst/>
            </a:prstGeom>
            <a:solidFill>
              <a:srgbClr val="005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4572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4572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4572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4572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医疗系统绿色通道</a:t>
              </a:r>
            </a:p>
          </p:txBody>
        </p:sp>
      </p:grpSp>
      <p:grpSp>
        <p:nvGrpSpPr>
          <p:cNvPr id="4" name="Group 17">
            <a:extLst>
              <a:ext uri="{FF2B5EF4-FFF2-40B4-BE49-F238E27FC236}">
                <a16:creationId xmlns:a16="http://schemas.microsoft.com/office/drawing/2014/main" id="{468BBEF3-D0E8-4AA4-A7F4-760CE19CB5B1}"/>
              </a:ext>
            </a:extLst>
          </p:cNvPr>
          <p:cNvGrpSpPr>
            <a:grpSpLocks/>
          </p:cNvGrpSpPr>
          <p:nvPr/>
        </p:nvGrpSpPr>
        <p:grpSpPr bwMode="auto">
          <a:xfrm>
            <a:off x="4656138" y="1470025"/>
            <a:ext cx="4116387" cy="2327275"/>
            <a:chOff x="0" y="0"/>
            <a:chExt cx="4116311" cy="2326742"/>
          </a:xfrm>
        </p:grpSpPr>
        <p:sp>
          <p:nvSpPr>
            <p:cNvPr id="20504" name="矩形: 圆角 10">
              <a:extLst>
                <a:ext uri="{FF2B5EF4-FFF2-40B4-BE49-F238E27FC236}">
                  <a16:creationId xmlns:a16="http://schemas.microsoft.com/office/drawing/2014/main" id="{1003A0F8-F511-4444-9A9E-B41517103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116311" cy="2115653"/>
            </a:xfrm>
            <a:prstGeom prst="roundRect">
              <a:avLst>
                <a:gd name="adj" fmla="val 9556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defTabSz="4572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4572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4572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4572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4572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等线" panose="02010600030101010101" pitchFamily="2" charset="-122"/>
              </a:endParaRPr>
            </a:p>
          </p:txBody>
        </p:sp>
        <p:sp>
          <p:nvSpPr>
            <p:cNvPr id="20505" name="文本框 19">
              <a:extLst>
                <a:ext uri="{FF2B5EF4-FFF2-40B4-BE49-F238E27FC236}">
                  <a16:creationId xmlns:a16="http://schemas.microsoft.com/office/drawing/2014/main" id="{41C1B930-CBC6-42F3-B9BA-D7900AAF2E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6509" y="1926784"/>
              <a:ext cx="1722406" cy="399958"/>
            </a:xfrm>
            <a:prstGeom prst="rect">
              <a:avLst/>
            </a:prstGeom>
            <a:solidFill>
              <a:srgbClr val="005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4572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4572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4572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4572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院内绿色通道</a:t>
              </a:r>
            </a:p>
          </p:txBody>
        </p:sp>
      </p:grpSp>
      <p:pic>
        <p:nvPicPr>
          <p:cNvPr id="20494" name="图片 22">
            <a:extLst>
              <a:ext uri="{FF2B5EF4-FFF2-40B4-BE49-F238E27FC236}">
                <a16:creationId xmlns:a16="http://schemas.microsoft.com/office/drawing/2014/main" id="{98FB7C38-00D1-41CE-97A9-91FDA10D5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3552825"/>
            <a:ext cx="104457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5" name="Group 21">
            <a:extLst>
              <a:ext uri="{FF2B5EF4-FFF2-40B4-BE49-F238E27FC236}">
                <a16:creationId xmlns:a16="http://schemas.microsoft.com/office/drawing/2014/main" id="{E0DEE996-896D-4FB6-B2EA-A0AF0C90FF37}"/>
              </a:ext>
            </a:extLst>
          </p:cNvPr>
          <p:cNvGrpSpPr>
            <a:grpSpLocks/>
          </p:cNvGrpSpPr>
          <p:nvPr/>
        </p:nvGrpSpPr>
        <p:grpSpPr bwMode="auto">
          <a:xfrm>
            <a:off x="184150" y="1947863"/>
            <a:ext cx="2530475" cy="1681162"/>
            <a:chOff x="0" y="0"/>
            <a:chExt cx="2529749" cy="1680336"/>
          </a:xfrm>
        </p:grpSpPr>
        <p:pic>
          <p:nvPicPr>
            <p:cNvPr id="20501" name="图片 8">
              <a:extLst>
                <a:ext uri="{FF2B5EF4-FFF2-40B4-BE49-F238E27FC236}">
                  <a16:creationId xmlns:a16="http://schemas.microsoft.com/office/drawing/2014/main" id="{D8B03708-B510-435C-833C-5A36612694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1" y="367356"/>
              <a:ext cx="1015985" cy="1015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2" name="文本框 32">
              <a:extLst>
                <a:ext uri="{FF2B5EF4-FFF2-40B4-BE49-F238E27FC236}">
                  <a16:creationId xmlns:a16="http://schemas.microsoft.com/office/drawing/2014/main" id="{7A60B9A5-36DB-4E92-8302-D24F202E51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1107757" cy="369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4572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4572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4572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4572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出现症状</a:t>
              </a:r>
            </a:p>
          </p:txBody>
        </p:sp>
        <p:sp>
          <p:nvSpPr>
            <p:cNvPr id="20503" name="文本框 33">
              <a:extLst>
                <a:ext uri="{FF2B5EF4-FFF2-40B4-BE49-F238E27FC236}">
                  <a16:creationId xmlns:a16="http://schemas.microsoft.com/office/drawing/2014/main" id="{3D5339DC-9FDD-41B7-9C5B-A5E75C5F7F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162" y="1310631"/>
              <a:ext cx="1569587" cy="369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572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4572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4572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4572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4572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患者相关延迟</a:t>
              </a:r>
            </a:p>
          </p:txBody>
        </p:sp>
      </p:grpSp>
      <p:sp>
        <p:nvSpPr>
          <p:cNvPr id="20496" name="文本框 35">
            <a:extLst>
              <a:ext uri="{FF2B5EF4-FFF2-40B4-BE49-F238E27FC236}">
                <a16:creationId xmlns:a16="http://schemas.microsoft.com/office/drawing/2014/main" id="{41D252EA-DFC9-40AE-B475-B82EA6941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9163" y="2357438"/>
            <a:ext cx="1125537" cy="3698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运转时间</a:t>
            </a:r>
          </a:p>
        </p:txBody>
      </p:sp>
      <p:pic>
        <p:nvPicPr>
          <p:cNvPr id="20497" name="图片 1">
            <a:extLst>
              <a:ext uri="{FF2B5EF4-FFF2-40B4-BE49-F238E27FC236}">
                <a16:creationId xmlns:a16="http://schemas.microsoft.com/office/drawing/2014/main" id="{2C4E8CFC-8A01-460D-BB4F-CC1B8282F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725613"/>
            <a:ext cx="1666875" cy="161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51" name="上弧形箭头 37">
            <a:extLst>
              <a:ext uri="{FF2B5EF4-FFF2-40B4-BE49-F238E27FC236}">
                <a16:creationId xmlns:a16="http://schemas.microsoft.com/office/drawing/2014/main" id="{EBFEA36C-21C3-41F7-83EE-68D6B3B01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3225" y="1406525"/>
            <a:ext cx="5380038" cy="973138"/>
          </a:xfrm>
          <a:prstGeom prst="curvedDownArrow">
            <a:avLst>
              <a:gd name="adj1" fmla="val 25006"/>
              <a:gd name="adj2" fmla="val 49987"/>
              <a:gd name="adj3" fmla="val 25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endParaRPr lang="zh-CN" altLang="en-US" sz="1800" b="1">
              <a:solidFill>
                <a:srgbClr val="000000"/>
              </a:solidFill>
              <a:latin typeface="华文新魏" panose="0201080004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6652" name="TextBox 62">
            <a:extLst>
              <a:ext uri="{FF2B5EF4-FFF2-40B4-BE49-F238E27FC236}">
                <a16:creationId xmlns:a16="http://schemas.microsoft.com/office/drawing/2014/main" id="{B4FB9D1D-0390-4824-B3C4-CB1F04DD1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938" y="5524500"/>
            <a:ext cx="8620125" cy="831850"/>
          </a:xfrm>
          <a:prstGeom prst="rect">
            <a:avLst/>
          </a:prstGeom>
          <a:gradFill rotWithShape="1">
            <a:gsLst>
              <a:gs pos="0">
                <a:srgbClr val="C2634A"/>
              </a:gs>
              <a:gs pos="50000">
                <a:srgbClr val="BF4611"/>
              </a:gs>
              <a:gs pos="100000">
                <a:srgbClr val="B03A07"/>
              </a:gs>
            </a:gsLst>
            <a:lin ang="5400000"/>
          </a:gradFill>
          <a:ln>
            <a:noFill/>
          </a:ln>
          <a:effectLst>
            <a:outerShdw dist="19050" dir="5400000" algn="ctr" rotWithShape="0">
              <a:srgbClr val="000000">
                <a:alpha val="56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中国胸痛中心（卒中中心）认证体系的理论基础：</a:t>
            </a:r>
            <a:endParaRPr lang="en-US" altLang="zh-CN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</a:t>
            </a:r>
            <a:r>
              <a:rPr lang="en-US" altLang="zh-CN" sz="2400" b="1" dirty="0">
                <a:solidFill>
                  <a:srgbClr val="FFFA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rgbClr val="FFFA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建立区域协同救治体系</a:t>
            </a:r>
          </a:p>
        </p:txBody>
      </p:sp>
      <p:sp>
        <p:nvSpPr>
          <p:cNvPr id="20500" name="文本框 34">
            <a:extLst>
              <a:ext uri="{FF2B5EF4-FFF2-40B4-BE49-F238E27FC236}">
                <a16:creationId xmlns:a16="http://schemas.microsoft.com/office/drawing/2014/main" id="{2DC95A07-5047-48AE-9AA8-69255EDC6A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0275" y="1930400"/>
            <a:ext cx="1570038" cy="3698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院前急救系统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1" grpId="0" animBg="1"/>
      <p:bldP spid="266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>
            <a:extLst>
              <a:ext uri="{FF2B5EF4-FFF2-40B4-BE49-F238E27FC236}">
                <a16:creationId xmlns:a16="http://schemas.microsoft.com/office/drawing/2014/main" id="{93E2040B-CD37-4060-A40F-7D39DAEE7A4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5288" y="0"/>
            <a:ext cx="8229600" cy="1136650"/>
          </a:xfrm>
        </p:spPr>
        <p:txBody>
          <a:bodyPr/>
          <a:lstStyle/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什么是规范化的基层心脑血管救治站？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302D44-7C46-4A40-98B5-F604AEE0D58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00063" y="1600200"/>
            <a:ext cx="828675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C00000"/>
              </a:buClr>
              <a:buNone/>
            </a:pPr>
            <a:r>
              <a:rPr lang="zh-CN" altLang="en-US" sz="2400" b="1" dirty="0">
                <a:ea typeface="宋体" panose="02010600030101010101" pitchFamily="2" charset="-122"/>
              </a:rPr>
              <a:t> </a:t>
            </a:r>
            <a:endParaRPr lang="en-US" altLang="zh-CN" sz="2400" b="1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以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区域协同救治体系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为基本理念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建立的急性心脑血管疾病的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快速急救体系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使心脑血管病患者一旦发生首次医疗接触即可进入快速诊疗通道，得到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指南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所要求的规范、及时治疗</a:t>
            </a:r>
          </a:p>
        </p:txBody>
      </p:sp>
    </p:spTree>
    <p:extLst>
      <p:ext uri="{BB962C8B-B14F-4D97-AF65-F5344CB8AC3E}">
        <p14:creationId xmlns:p14="http://schemas.microsoft.com/office/powerpoint/2010/main" val="231529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>
            <a:extLst>
              <a:ext uri="{FF2B5EF4-FFF2-40B4-BE49-F238E27FC236}">
                <a16:creationId xmlns:a16="http://schemas.microsoft.com/office/drawing/2014/main" id="{6CA27537-872E-43F7-BBB9-177EDBEEA2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37084" y="152400"/>
            <a:ext cx="5269832" cy="685800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基层心脑血管救治站认证标准</a:t>
            </a:r>
          </a:p>
        </p:txBody>
      </p:sp>
      <p:graphicFrame>
        <p:nvGraphicFramePr>
          <p:cNvPr id="10" name="图示 9">
            <a:extLst>
              <a:ext uri="{FF2B5EF4-FFF2-40B4-BE49-F238E27FC236}">
                <a16:creationId xmlns:a16="http://schemas.microsoft.com/office/drawing/2014/main" id="{73A27CEB-2490-4BF5-A5AE-2C3AC8B4DD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5476958"/>
              </p:ext>
            </p:extLst>
          </p:nvPr>
        </p:nvGraphicFramePr>
        <p:xfrm>
          <a:off x="990600" y="1752600"/>
          <a:ext cx="6858000" cy="3867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E596040-ED7C-4A02-8C8A-569E78BCC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基层心脑血管救治站重点关注的患者群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210E08D-C3B7-4C01-88B3-0F5CDCF08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0" y="1600200"/>
            <a:ext cx="4648200" cy="3657600"/>
          </a:xfrm>
        </p:spPr>
        <p:txBody>
          <a:bodyPr/>
          <a:lstStyle/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急性胸痛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致死性心律失常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急性心衰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高血压急症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急性卒中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8999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8893B4-9F86-4248-92D7-16B47B98D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1400" y="152400"/>
            <a:ext cx="1981200" cy="493169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建设目的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920DF90-218E-4814-BDB6-F4093A5F4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主要是识别、紧急救治、转诊急危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心脑血管疾病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患者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，通过应急处理为患者赢得抢救时间，提高心脑血管疾病的救治成功率。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降低死亡率、致残率和医疗费用。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8250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54E9A1B-24B7-4771-8232-3B146D002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3300" y="176036"/>
            <a:ext cx="2057400" cy="520241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时限性疾病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6211A1B-4670-4B13-8028-68DCD6BC2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脑卒中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急性心肌梗死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创伤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脓毒症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  <a:p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共同特点：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及时发现，恰当处理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后能获得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良好预后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940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1">
            <a:extLst>
              <a:ext uri="{FF2B5EF4-FFF2-40B4-BE49-F238E27FC236}">
                <a16:creationId xmlns:a16="http://schemas.microsoft.com/office/drawing/2014/main" id="{6A166A7F-2DD8-4C4D-8244-8434F40D15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28600"/>
            <a:ext cx="8147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心脑血管救治站的配套功能区域设置及标识</a:t>
            </a:r>
          </a:p>
        </p:txBody>
      </p:sp>
      <p:sp>
        <p:nvSpPr>
          <p:cNvPr id="25603" name="矩形 2">
            <a:extLst>
              <a:ext uri="{FF2B5EF4-FFF2-40B4-BE49-F238E27FC236}">
                <a16:creationId xmlns:a16="http://schemas.microsoft.com/office/drawing/2014/main" id="{001AD2B1-262A-42D2-9FB5-3AA0EB745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3" y="1093788"/>
            <a:ext cx="8955087" cy="240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lnSpc>
                <a:spcPct val="12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心脑血管救治站的标识与指引  </a:t>
            </a:r>
          </a:p>
          <a:p>
            <a:pPr lvl="1" eaLnBrk="1" hangingPunct="1">
              <a:lnSpc>
                <a:spcPct val="120000"/>
              </a:lnSpc>
              <a:buFontTx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交通要道、入口、门诊楼，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各部门均有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心脑血管救治站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标识</a:t>
            </a:r>
          </a:p>
          <a:p>
            <a:pPr lvl="1" eaLnBrk="1" hangingPunct="1">
              <a:lnSpc>
                <a:spcPct val="12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心脑血管救治站的功能分区</a:t>
            </a:r>
          </a:p>
          <a:p>
            <a:pPr lvl="1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站点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分诊台、抢救室、轮椅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担架车，心电图机，抢救设备和药品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20000"/>
              </a:lnSpc>
              <a:buFontTx/>
              <a:buNone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</a:p>
        </p:txBody>
      </p:sp>
      <p:grpSp>
        <p:nvGrpSpPr>
          <p:cNvPr id="25604" name="Group 4">
            <a:extLst>
              <a:ext uri="{FF2B5EF4-FFF2-40B4-BE49-F238E27FC236}">
                <a16:creationId xmlns:a16="http://schemas.microsoft.com/office/drawing/2014/main" id="{D78914B4-7E02-44D2-9270-AAFB26EF8124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3507423"/>
            <a:ext cx="8493761" cy="2941638"/>
            <a:chOff x="2565322" y="0"/>
            <a:chExt cx="6272021" cy="3215078"/>
          </a:xfrm>
        </p:grpSpPr>
        <p:sp>
          <p:nvSpPr>
            <p:cNvPr id="25609" name="矩形 8">
              <a:extLst>
                <a:ext uri="{FF2B5EF4-FFF2-40B4-BE49-F238E27FC236}">
                  <a16:creationId xmlns:a16="http://schemas.microsoft.com/office/drawing/2014/main" id="{80A72492-3655-468C-A761-D235F1EF7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5322" y="0"/>
              <a:ext cx="2474837" cy="39559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41719C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抢救室</a:t>
              </a:r>
            </a:p>
          </p:txBody>
        </p:sp>
        <p:sp>
          <p:nvSpPr>
            <p:cNvPr id="25610" name="矩形 9">
              <a:extLst>
                <a:ext uri="{FF2B5EF4-FFF2-40B4-BE49-F238E27FC236}">
                  <a16:creationId xmlns:a16="http://schemas.microsoft.com/office/drawing/2014/main" id="{D8FD1BE3-D3A0-444D-97C4-9A6C22A01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0168" y="0"/>
              <a:ext cx="3697175" cy="39559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41719C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分诊台</a:t>
              </a:r>
            </a:p>
          </p:txBody>
        </p:sp>
        <p:sp>
          <p:nvSpPr>
            <p:cNvPr id="25611" name="矩形 10">
              <a:extLst>
                <a:ext uri="{FF2B5EF4-FFF2-40B4-BE49-F238E27FC236}">
                  <a16:creationId xmlns:a16="http://schemas.microsoft.com/office/drawing/2014/main" id="{40AAF5DD-890D-44CE-A21B-5C9E8316B5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3259" y="2651182"/>
              <a:ext cx="6264084" cy="563896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41719C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标识和指引要醒目，便于识别</a:t>
              </a:r>
            </a:p>
          </p:txBody>
        </p:sp>
      </p:grpSp>
      <p:pic>
        <p:nvPicPr>
          <p:cNvPr id="3" name="圖片 2" descr="一張含有 室內, 牆, 地板, 綠色 的圖片&#10;&#10;自動產生的描述">
            <a:extLst>
              <a:ext uri="{FF2B5EF4-FFF2-40B4-BE49-F238E27FC236}">
                <a16:creationId xmlns:a16="http://schemas.microsoft.com/office/drawing/2014/main" id="{4FA0C261-B425-4A54-905F-F6B7DF084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50" y="3877996"/>
            <a:ext cx="3265850" cy="2066826"/>
          </a:xfrm>
          <a:prstGeom prst="rect">
            <a:avLst/>
          </a:prstGeom>
        </p:spPr>
      </p:pic>
      <p:pic>
        <p:nvPicPr>
          <p:cNvPr id="5" name="圖片 4" descr="一張含有 牆, 室內, 地板, 綠色 的圖片&#10;&#10;自動產生的描述">
            <a:extLst>
              <a:ext uri="{FF2B5EF4-FFF2-40B4-BE49-F238E27FC236}">
                <a16:creationId xmlns:a16="http://schemas.microsoft.com/office/drawing/2014/main" id="{D076179E-9334-4717-AC3A-0EE9056518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701" y="3909160"/>
            <a:ext cx="3351499" cy="204069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标题 2">
            <a:extLst>
              <a:ext uri="{FF2B5EF4-FFF2-40B4-BE49-F238E27FC236}">
                <a16:creationId xmlns:a16="http://schemas.microsoft.com/office/drawing/2014/main" id="{54540306-0C60-429F-88C3-45D138B1E5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028" y="-56673"/>
            <a:ext cx="78867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建立心脑血管救治站规章、制度和流程等</a:t>
            </a:r>
          </a:p>
        </p:txBody>
      </p:sp>
      <p:sp>
        <p:nvSpPr>
          <p:cNvPr id="26627" name="矩形 5">
            <a:extLst>
              <a:ext uri="{FF2B5EF4-FFF2-40B4-BE49-F238E27FC236}">
                <a16:creationId xmlns:a16="http://schemas.microsoft.com/office/drawing/2014/main" id="{D5BBAF80-8832-4DB5-ABE1-D0C3823B9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777" y="1447800"/>
            <a:ext cx="3582987" cy="335104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SzPct val="70000"/>
              <a:buFont typeface="Wingdings" panose="05000000000000000000" pitchFamily="2" charset="2"/>
              <a:buChar char="p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规章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SzPct val="70000"/>
              <a:buFont typeface="Wingdings" panose="05000000000000000000" pitchFamily="2" charset="2"/>
              <a:buChar char="p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SzPct val="70000"/>
              <a:buFont typeface="Wingdings" panose="05000000000000000000" pitchFamily="2" charset="2"/>
              <a:buChar char="p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SzPct val="70000"/>
              <a:buFont typeface="Wingdings" panose="05000000000000000000" pitchFamily="2" charset="2"/>
              <a:buChar char="p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典型病例分析会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SzPct val="70000"/>
              <a:buFont typeface="Wingdings" panose="05000000000000000000" pitchFamily="2" charset="2"/>
              <a:buChar char="p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质量控制会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SzPct val="70000"/>
              <a:buFont typeface="Wingdings" panose="05000000000000000000" pitchFamily="2" charset="2"/>
              <a:buChar char="p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內容版面配置區 3">
            <a:extLst>
              <a:ext uri="{FF2B5EF4-FFF2-40B4-BE49-F238E27FC236}">
                <a16:creationId xmlns:a16="http://schemas.microsoft.com/office/drawing/2014/main" id="{B2493B40-9D9D-43E0-8F57-22D50CB14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3273" y="1185796"/>
            <a:ext cx="5175967" cy="4486408"/>
          </a:xfrm>
          <a:prstGeom prst="rect">
            <a:avLst/>
          </a:prstGeom>
        </p:spPr>
      </p:pic>
      <p:pic>
        <p:nvPicPr>
          <p:cNvPr id="8" name="內容版面配置區 3">
            <a:extLst>
              <a:ext uri="{FF2B5EF4-FFF2-40B4-BE49-F238E27FC236}">
                <a16:creationId xmlns:a16="http://schemas.microsoft.com/office/drawing/2014/main" id="{5BEB2015-0A05-4559-906F-87929BC703F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20923" y="972027"/>
            <a:ext cx="5318540" cy="586232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80330269-CA06-4515-9F2F-C8C0463766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4954" y="1797321"/>
            <a:ext cx="4944285" cy="3011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83F292C2-E124-40AF-B493-BC61A4931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0"/>
            <a:ext cx="8112125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关键时间节点质控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5F3E56C3-7145-42A2-BFEC-6876BCA4E82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33400" y="1447800"/>
            <a:ext cx="8337550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胸痛病人</a:t>
            </a: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分钟内完成心电图</a:t>
            </a: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床旁心电图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胸痛病人</a:t>
            </a: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分钟内心肌酶出结果</a:t>
            </a: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床旁心肺五项检测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p"/>
            </a:pP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D2N</a:t>
            </a: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D2B</a:t>
            </a: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FMC2B</a:t>
            </a: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Door-in-Door-out</a:t>
            </a:r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</a:p>
        </p:txBody>
      </p:sp>
      <p:sp>
        <p:nvSpPr>
          <p:cNvPr id="28676" name="矩形 4">
            <a:extLst>
              <a:ext uri="{FF2B5EF4-FFF2-40B4-BE49-F238E27FC236}">
                <a16:creationId xmlns:a16="http://schemas.microsoft.com/office/drawing/2014/main" id="{28FDCA22-F9F6-4695-AA7E-6A4EB4E01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238" y="1366838"/>
            <a:ext cx="8496300" cy="2249487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latin typeface="Tahoma" panose="020B0604030504040204" pitchFamily="34" charset="0"/>
            </a:endParaRPr>
          </a:p>
        </p:txBody>
      </p:sp>
      <p:pic>
        <p:nvPicPr>
          <p:cNvPr id="28677" name="Picture 4">
            <a:extLst>
              <a:ext uri="{FF2B5EF4-FFF2-40B4-BE49-F238E27FC236}">
                <a16:creationId xmlns:a16="http://schemas.microsoft.com/office/drawing/2014/main" id="{C206598A-3765-4B95-9C09-0BC9C93AC9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3687763"/>
            <a:ext cx="3748087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7">
            <a:extLst>
              <a:ext uri="{FF2B5EF4-FFF2-40B4-BE49-F238E27FC236}">
                <a16:creationId xmlns:a16="http://schemas.microsoft.com/office/drawing/2014/main" id="{AB1B2632-4F60-4C1D-964F-28498D137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" y="3687763"/>
            <a:ext cx="3894138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28A77041-C9BE-47DD-BA9F-66D003F63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52400"/>
            <a:ext cx="811371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914400" indent="-9144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救治全程时间管理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723" name="AutoShape 15">
            <a:extLst>
              <a:ext uri="{FF2B5EF4-FFF2-40B4-BE49-F238E27FC236}">
                <a16:creationId xmlns:a16="http://schemas.microsoft.com/office/drawing/2014/main" id="{548C9DE0-63B3-4527-87E0-7A168FD79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4175" y="1292225"/>
            <a:ext cx="1704975" cy="1944688"/>
          </a:xfrm>
          <a:prstGeom prst="wedgeRectCallout">
            <a:avLst>
              <a:gd name="adj1" fmla="val -108870"/>
              <a:gd name="adj2" fmla="val 61537"/>
            </a:avLst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sz="2800">
              <a:latin typeface="Adobe 仿宋 Std R" pitchFamily="2" charset="-122"/>
              <a:ea typeface="Adobe 仿宋 Std R" pitchFamily="2" charset="-122"/>
            </a:endParaRPr>
          </a:p>
        </p:txBody>
      </p:sp>
      <p:pic>
        <p:nvPicPr>
          <p:cNvPr id="30724" name="Picture 3" descr="110">
            <a:extLst>
              <a:ext uri="{FF2B5EF4-FFF2-40B4-BE49-F238E27FC236}">
                <a16:creationId xmlns:a16="http://schemas.microsoft.com/office/drawing/2014/main" id="{5FB6FBB9-87BA-40D7-B0B6-3A7167455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09788"/>
            <a:ext cx="1439863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4" descr="110">
            <a:extLst>
              <a:ext uri="{FF2B5EF4-FFF2-40B4-BE49-F238E27FC236}">
                <a16:creationId xmlns:a16="http://schemas.microsoft.com/office/drawing/2014/main" id="{934C24C6-394E-4CDD-8289-BFE870A9D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452813"/>
            <a:ext cx="1052513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5" descr="110">
            <a:extLst>
              <a:ext uri="{FF2B5EF4-FFF2-40B4-BE49-F238E27FC236}">
                <a16:creationId xmlns:a16="http://schemas.microsoft.com/office/drawing/2014/main" id="{EEFCD277-723F-45B2-9130-A744D30FF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688" y="3340100"/>
            <a:ext cx="1290637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6" descr="110">
            <a:extLst>
              <a:ext uri="{FF2B5EF4-FFF2-40B4-BE49-F238E27FC236}">
                <a16:creationId xmlns:a16="http://schemas.microsoft.com/office/drawing/2014/main" id="{3EFC8418-B347-405A-A55A-463C9C837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438" y="3727450"/>
            <a:ext cx="995362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AutoShape 11">
            <a:extLst>
              <a:ext uri="{FF2B5EF4-FFF2-40B4-BE49-F238E27FC236}">
                <a16:creationId xmlns:a16="http://schemas.microsoft.com/office/drawing/2014/main" id="{E9E8F21D-BC99-484C-BB11-7EA8D2E20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588" y="1301750"/>
            <a:ext cx="1666875" cy="1436688"/>
          </a:xfrm>
          <a:prstGeom prst="wedgeRectCallout">
            <a:avLst>
              <a:gd name="adj1" fmla="val -97338"/>
              <a:gd name="adj2" fmla="val -1231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sz="2800">
              <a:latin typeface="Adobe 仿宋 Std R" pitchFamily="2" charset="-122"/>
              <a:ea typeface="Adobe 仿宋 Std R" pitchFamily="2" charset="-122"/>
            </a:endParaRPr>
          </a:p>
        </p:txBody>
      </p:sp>
      <p:sp>
        <p:nvSpPr>
          <p:cNvPr id="30729" name="Text Box 12">
            <a:extLst>
              <a:ext uri="{FF2B5EF4-FFF2-40B4-BE49-F238E27FC236}">
                <a16:creationId xmlns:a16="http://schemas.microsoft.com/office/drawing/2014/main" id="{CD217CCB-F32E-45E4-91BE-717B03A1E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3688" y="1381125"/>
            <a:ext cx="1855787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发病时间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呼救时间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首份</a:t>
            </a:r>
            <a:r>
              <a:rPr lang="en-US" altLang="zh-CN" sz="1800" b="1" dirty="0">
                <a:solidFill>
                  <a:srgbClr val="FF0000"/>
                </a:solidFill>
                <a:ea typeface="Adobe 仿宋 Std R" pitchFamily="2" charset="-122"/>
              </a:rPr>
              <a:t>ECG</a:t>
            </a: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时间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首次医疗接触</a:t>
            </a:r>
          </a:p>
        </p:txBody>
      </p:sp>
      <p:sp>
        <p:nvSpPr>
          <p:cNvPr id="30730" name="AutoShape 13">
            <a:extLst>
              <a:ext uri="{FF2B5EF4-FFF2-40B4-BE49-F238E27FC236}">
                <a16:creationId xmlns:a16="http://schemas.microsoft.com/office/drawing/2014/main" id="{96EFEDFC-1EA2-42B0-AEC8-D9AB64E79E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8838" y="1301750"/>
            <a:ext cx="1671637" cy="1484313"/>
          </a:xfrm>
          <a:prstGeom prst="wedgeRectCallout">
            <a:avLst>
              <a:gd name="adj1" fmla="val -81449"/>
              <a:gd name="adj2" fmla="val 99329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sz="2800">
              <a:latin typeface="Adobe 仿宋 Std R" pitchFamily="2" charset="-122"/>
              <a:ea typeface="Adobe 仿宋 Std R" pitchFamily="2" charset="-122"/>
            </a:endParaRPr>
          </a:p>
        </p:txBody>
      </p:sp>
      <p:sp>
        <p:nvSpPr>
          <p:cNvPr id="30731" name="Text Box 14">
            <a:extLst>
              <a:ext uri="{FF2B5EF4-FFF2-40B4-BE49-F238E27FC236}">
                <a16:creationId xmlns:a16="http://schemas.microsoft.com/office/drawing/2014/main" id="{4398FCE8-AF50-40B4-A82A-74E96289E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7888" y="1433513"/>
            <a:ext cx="16795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接到呼叫时间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处理呼叫时间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发出指令时间</a:t>
            </a:r>
          </a:p>
        </p:txBody>
      </p:sp>
      <p:sp>
        <p:nvSpPr>
          <p:cNvPr id="30732" name="Text Box 16">
            <a:extLst>
              <a:ext uri="{FF2B5EF4-FFF2-40B4-BE49-F238E27FC236}">
                <a16:creationId xmlns:a16="http://schemas.microsoft.com/office/drawing/2014/main" id="{698EF0C1-4F93-41FD-A4CE-0B56ADE90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7038" y="1292225"/>
            <a:ext cx="1662112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出车时间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到达现场时间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首份</a:t>
            </a:r>
            <a:r>
              <a:rPr lang="en-US" altLang="zh-CN" sz="1800" b="1" dirty="0">
                <a:solidFill>
                  <a:srgbClr val="FF0000"/>
                </a:solidFill>
                <a:ea typeface="Adobe 仿宋 Std R" pitchFamily="2" charset="-122"/>
              </a:rPr>
              <a:t>ECG</a:t>
            </a: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时间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给药时间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800" b="1" dirty="0">
                <a:solidFill>
                  <a:srgbClr val="FF0000"/>
                </a:solidFill>
                <a:ea typeface="Adobe 仿宋 Std R" pitchFamily="2" charset="-122"/>
              </a:rPr>
              <a:t>到达医院时间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en-US" altLang="zh-CN" sz="2400" b="1" dirty="0">
              <a:latin typeface="Adobe 仿宋 Std R" pitchFamily="2" charset="-122"/>
              <a:ea typeface="Adobe 仿宋 Std R" pitchFamily="2" charset="-122"/>
            </a:endParaRPr>
          </a:p>
        </p:txBody>
      </p:sp>
      <p:sp>
        <p:nvSpPr>
          <p:cNvPr id="30733" name="AutoShape 17">
            <a:extLst>
              <a:ext uri="{FF2B5EF4-FFF2-40B4-BE49-F238E27FC236}">
                <a16:creationId xmlns:a16="http://schemas.microsoft.com/office/drawing/2014/main" id="{89EE8BDF-7BAB-495E-93C4-099300E3E9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1538" y="2201863"/>
            <a:ext cx="1762125" cy="1919287"/>
          </a:xfrm>
          <a:prstGeom prst="wedgeRectCallout">
            <a:avLst>
              <a:gd name="adj1" fmla="val -90537"/>
              <a:gd name="adj2" fmla="val 4109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sz="2800">
              <a:latin typeface="Adobe 仿宋 Std R" pitchFamily="2" charset="-122"/>
              <a:ea typeface="Adobe 仿宋 Std R" pitchFamily="2" charset="-122"/>
            </a:endParaRPr>
          </a:p>
        </p:txBody>
      </p:sp>
      <p:sp>
        <p:nvSpPr>
          <p:cNvPr id="30734" name="Text Box 18">
            <a:extLst>
              <a:ext uri="{FF2B5EF4-FFF2-40B4-BE49-F238E27FC236}">
                <a16:creationId xmlns:a16="http://schemas.microsoft.com/office/drawing/2014/main" id="{5810A932-CDE2-4D16-84C0-157D5D82A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2260600"/>
            <a:ext cx="1938338" cy="190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b="1" dirty="0">
                <a:ea typeface="Adobe 仿宋 Std R" pitchFamily="2" charset="-122"/>
              </a:rPr>
              <a:t>进门时间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b="1" dirty="0">
                <a:ea typeface="Adobe 仿宋 Std R" pitchFamily="2" charset="-122"/>
              </a:rPr>
              <a:t>进门</a:t>
            </a:r>
            <a:r>
              <a:rPr lang="en-US" altLang="zh-CN" sz="2000" b="1" dirty="0">
                <a:ea typeface="Adobe 仿宋 Std R" pitchFamily="2" charset="-122"/>
              </a:rPr>
              <a:t>-</a:t>
            </a:r>
            <a:r>
              <a:rPr lang="zh-CN" altLang="en-US" sz="2000" b="1" dirty="0">
                <a:ea typeface="Adobe 仿宋 Std R" pitchFamily="2" charset="-122"/>
              </a:rPr>
              <a:t>关键检查时间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b="1" dirty="0">
                <a:ea typeface="Adobe 仿宋 Std R" pitchFamily="2" charset="-122"/>
              </a:rPr>
              <a:t>关键检查</a:t>
            </a:r>
            <a:r>
              <a:rPr lang="en-US" altLang="zh-CN" sz="2000" b="1" dirty="0">
                <a:ea typeface="Adobe 仿宋 Std R" pitchFamily="2" charset="-122"/>
              </a:rPr>
              <a:t>-</a:t>
            </a:r>
            <a:r>
              <a:rPr lang="zh-CN" altLang="en-US" sz="2000" b="1" dirty="0">
                <a:ea typeface="Adobe 仿宋 Std R" pitchFamily="2" charset="-122"/>
              </a:rPr>
              <a:t>决策时间</a:t>
            </a:r>
          </a:p>
        </p:txBody>
      </p:sp>
      <p:pic>
        <p:nvPicPr>
          <p:cNvPr id="30735" name="Picture 1">
            <a:extLst>
              <a:ext uri="{FF2B5EF4-FFF2-40B4-BE49-F238E27FC236}">
                <a16:creationId xmlns:a16="http://schemas.microsoft.com/office/drawing/2014/main" id="{A55B01DB-2B7A-47C6-9BDF-933AAEB17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4486275"/>
            <a:ext cx="1622425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6" name="Picture 3">
            <a:extLst>
              <a:ext uri="{FF2B5EF4-FFF2-40B4-BE49-F238E27FC236}">
                <a16:creationId xmlns:a16="http://schemas.microsoft.com/office/drawing/2014/main" id="{5F167C62-105E-4406-B7D0-75EAB307B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725" y="4572000"/>
            <a:ext cx="18351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Picture 5">
            <a:extLst>
              <a:ext uri="{FF2B5EF4-FFF2-40B4-BE49-F238E27FC236}">
                <a16:creationId xmlns:a16="http://schemas.microsoft.com/office/drawing/2014/main" id="{56D09C73-0DBA-4236-887D-4F37052EC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4795838"/>
            <a:ext cx="1779588" cy="1017587"/>
          </a:xfrm>
          <a:prstGeom prst="rect">
            <a:avLst/>
          </a:prstGeom>
          <a:noFill/>
          <a:ln>
            <a:noFill/>
          </a:ln>
          <a:effectLst>
            <a:outerShdw dist="139700" dir="2700000" algn="ctr" rotWithShape="0">
              <a:srgbClr val="333333">
                <a:alpha val="6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38" name="Group 18">
            <a:extLst>
              <a:ext uri="{FF2B5EF4-FFF2-40B4-BE49-F238E27FC236}">
                <a16:creationId xmlns:a16="http://schemas.microsoft.com/office/drawing/2014/main" id="{FC58A51D-BDA2-4B4D-8273-59052E339C36}"/>
              </a:ext>
            </a:extLst>
          </p:cNvPr>
          <p:cNvGrpSpPr>
            <a:grpSpLocks/>
          </p:cNvGrpSpPr>
          <p:nvPr/>
        </p:nvGrpSpPr>
        <p:grpSpPr bwMode="auto">
          <a:xfrm>
            <a:off x="5513388" y="4751388"/>
            <a:ext cx="1403350" cy="1292225"/>
            <a:chOff x="0" y="0"/>
            <a:chExt cx="1002" cy="918"/>
          </a:xfrm>
        </p:grpSpPr>
        <p:sp>
          <p:nvSpPr>
            <p:cNvPr id="30740" name="Freeform 107">
              <a:extLst>
                <a:ext uri="{FF2B5EF4-FFF2-40B4-BE49-F238E27FC236}">
                  <a16:creationId xmlns:a16="http://schemas.microsoft.com/office/drawing/2014/main" id="{00CBCAFF-1A4D-4DA8-ACBE-E35B5B924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" y="47"/>
              <a:ext cx="597" cy="284"/>
            </a:xfrm>
            <a:custGeom>
              <a:avLst/>
              <a:gdLst>
                <a:gd name="T0" fmla="*/ 395 w 597"/>
                <a:gd name="T1" fmla="*/ 283 h 284"/>
                <a:gd name="T2" fmla="*/ 596 w 597"/>
                <a:gd name="T3" fmla="*/ 219 h 284"/>
                <a:gd name="T4" fmla="*/ 208 w 597"/>
                <a:gd name="T5" fmla="*/ 0 h 284"/>
                <a:gd name="T6" fmla="*/ 0 w 597"/>
                <a:gd name="T7" fmla="*/ 66 h 284"/>
                <a:gd name="T8" fmla="*/ 395 w 597"/>
                <a:gd name="T9" fmla="*/ 283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7"/>
                <a:gd name="T16" fmla="*/ 0 h 284"/>
                <a:gd name="T17" fmla="*/ 597 w 597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7" h="284">
                  <a:moveTo>
                    <a:pt x="395" y="283"/>
                  </a:moveTo>
                  <a:lnTo>
                    <a:pt x="596" y="219"/>
                  </a:lnTo>
                  <a:lnTo>
                    <a:pt x="208" y="0"/>
                  </a:lnTo>
                  <a:lnTo>
                    <a:pt x="0" y="66"/>
                  </a:lnTo>
                  <a:lnTo>
                    <a:pt x="395" y="283"/>
                  </a:lnTo>
                </a:path>
              </a:pathLst>
            </a:cu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Freeform 108">
              <a:extLst>
                <a:ext uri="{FF2B5EF4-FFF2-40B4-BE49-F238E27FC236}">
                  <a16:creationId xmlns:a16="http://schemas.microsoft.com/office/drawing/2014/main" id="{1F22A586-D7AD-446D-8523-C961DFBFB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" y="0"/>
              <a:ext cx="500" cy="215"/>
            </a:xfrm>
            <a:custGeom>
              <a:avLst/>
              <a:gdLst>
                <a:gd name="T0" fmla="*/ 302 w 500"/>
                <a:gd name="T1" fmla="*/ 0 h 215"/>
                <a:gd name="T2" fmla="*/ 0 w 500"/>
                <a:gd name="T3" fmla="*/ 90 h 215"/>
                <a:gd name="T4" fmla="*/ 211 w 500"/>
                <a:gd name="T5" fmla="*/ 214 h 215"/>
                <a:gd name="T6" fmla="*/ 499 w 500"/>
                <a:gd name="T7" fmla="*/ 127 h 215"/>
                <a:gd name="T8" fmla="*/ 302 w 500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0"/>
                <a:gd name="T16" fmla="*/ 0 h 215"/>
                <a:gd name="T17" fmla="*/ 500 w 500"/>
                <a:gd name="T18" fmla="*/ 215 h 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0" h="215">
                  <a:moveTo>
                    <a:pt x="302" y="0"/>
                  </a:moveTo>
                  <a:lnTo>
                    <a:pt x="0" y="90"/>
                  </a:lnTo>
                  <a:lnTo>
                    <a:pt x="211" y="214"/>
                  </a:lnTo>
                  <a:lnTo>
                    <a:pt x="499" y="127"/>
                  </a:lnTo>
                  <a:lnTo>
                    <a:pt x="302" y="0"/>
                  </a:lnTo>
                </a:path>
              </a:pathLst>
            </a:cu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2" name="Freeform 109">
              <a:extLst>
                <a:ext uri="{FF2B5EF4-FFF2-40B4-BE49-F238E27FC236}">
                  <a16:creationId xmlns:a16="http://schemas.microsoft.com/office/drawing/2014/main" id="{E71238B8-F111-4675-B08F-379619303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" y="266"/>
              <a:ext cx="490" cy="550"/>
            </a:xfrm>
            <a:custGeom>
              <a:avLst/>
              <a:gdLst>
                <a:gd name="T0" fmla="*/ 489 w 490"/>
                <a:gd name="T1" fmla="*/ 0 h 550"/>
                <a:gd name="T2" fmla="*/ 230 w 490"/>
                <a:gd name="T3" fmla="*/ 80 h 550"/>
                <a:gd name="T4" fmla="*/ 230 w 490"/>
                <a:gd name="T5" fmla="*/ 284 h 550"/>
                <a:gd name="T6" fmla="*/ 0 w 490"/>
                <a:gd name="T7" fmla="*/ 335 h 550"/>
                <a:gd name="T8" fmla="*/ 0 w 490"/>
                <a:gd name="T9" fmla="*/ 549 h 550"/>
                <a:gd name="T10" fmla="*/ 487 w 490"/>
                <a:gd name="T11" fmla="*/ 415 h 550"/>
                <a:gd name="T12" fmla="*/ 489 w 490"/>
                <a:gd name="T13" fmla="*/ 0 h 5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90"/>
                <a:gd name="T22" fmla="*/ 0 h 550"/>
                <a:gd name="T23" fmla="*/ 490 w 490"/>
                <a:gd name="T24" fmla="*/ 550 h 5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90" h="550">
                  <a:moveTo>
                    <a:pt x="489" y="0"/>
                  </a:moveTo>
                  <a:lnTo>
                    <a:pt x="230" y="80"/>
                  </a:lnTo>
                  <a:lnTo>
                    <a:pt x="230" y="284"/>
                  </a:lnTo>
                  <a:lnTo>
                    <a:pt x="0" y="335"/>
                  </a:lnTo>
                  <a:lnTo>
                    <a:pt x="0" y="549"/>
                  </a:lnTo>
                  <a:lnTo>
                    <a:pt x="487" y="415"/>
                  </a:lnTo>
                  <a:lnTo>
                    <a:pt x="489" y="0"/>
                  </a:lnTo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3" name="Freeform 110">
              <a:extLst>
                <a:ext uri="{FF2B5EF4-FFF2-40B4-BE49-F238E27FC236}">
                  <a16:creationId xmlns:a16="http://schemas.microsoft.com/office/drawing/2014/main" id="{FF1C6C8F-FE04-4797-ACEA-55BA14FF0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" y="127"/>
              <a:ext cx="289" cy="288"/>
            </a:xfrm>
            <a:custGeom>
              <a:avLst/>
              <a:gdLst>
                <a:gd name="T0" fmla="*/ 0 w 289"/>
                <a:gd name="T1" fmla="*/ 287 h 288"/>
                <a:gd name="T2" fmla="*/ 0 w 289"/>
                <a:gd name="T3" fmla="*/ 85 h 288"/>
                <a:gd name="T4" fmla="*/ 288 w 289"/>
                <a:gd name="T5" fmla="*/ 0 h 288"/>
                <a:gd name="T6" fmla="*/ 288 w 289"/>
                <a:gd name="T7" fmla="*/ 196 h 288"/>
                <a:gd name="T8" fmla="*/ 0 w 289"/>
                <a:gd name="T9" fmla="*/ 287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9"/>
                <a:gd name="T16" fmla="*/ 0 h 288"/>
                <a:gd name="T17" fmla="*/ 289 w 289"/>
                <a:gd name="T18" fmla="*/ 288 h 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9" h="288">
                  <a:moveTo>
                    <a:pt x="0" y="287"/>
                  </a:moveTo>
                  <a:lnTo>
                    <a:pt x="0" y="85"/>
                  </a:lnTo>
                  <a:lnTo>
                    <a:pt x="288" y="0"/>
                  </a:lnTo>
                  <a:lnTo>
                    <a:pt x="288" y="196"/>
                  </a:lnTo>
                  <a:lnTo>
                    <a:pt x="0" y="287"/>
                  </a:lnTo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4" name="Freeform 111">
              <a:extLst>
                <a:ext uri="{FF2B5EF4-FFF2-40B4-BE49-F238E27FC236}">
                  <a16:creationId xmlns:a16="http://schemas.microsoft.com/office/drawing/2014/main" id="{625700CE-5701-4127-A689-CDFE1DB70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" y="185"/>
              <a:ext cx="263" cy="290"/>
            </a:xfrm>
            <a:custGeom>
              <a:avLst/>
              <a:gdLst>
                <a:gd name="T0" fmla="*/ 0 w 263"/>
                <a:gd name="T1" fmla="*/ 0 h 290"/>
                <a:gd name="T2" fmla="*/ 0 w 263"/>
                <a:gd name="T3" fmla="*/ 136 h 290"/>
                <a:gd name="T4" fmla="*/ 262 w 263"/>
                <a:gd name="T5" fmla="*/ 289 h 290"/>
                <a:gd name="T6" fmla="*/ 262 w 263"/>
                <a:gd name="T7" fmla="*/ 142 h 290"/>
                <a:gd name="T8" fmla="*/ 0 w 263"/>
                <a:gd name="T9" fmla="*/ 0 h 2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3"/>
                <a:gd name="T16" fmla="*/ 0 h 290"/>
                <a:gd name="T17" fmla="*/ 263 w 263"/>
                <a:gd name="T18" fmla="*/ 290 h 2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3" h="290">
                  <a:moveTo>
                    <a:pt x="0" y="0"/>
                  </a:moveTo>
                  <a:lnTo>
                    <a:pt x="0" y="136"/>
                  </a:lnTo>
                  <a:lnTo>
                    <a:pt x="262" y="289"/>
                  </a:lnTo>
                  <a:lnTo>
                    <a:pt x="262" y="142"/>
                  </a:lnTo>
                  <a:lnTo>
                    <a:pt x="0" y="0"/>
                  </a:lnTo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5" name="Freeform 112">
              <a:extLst>
                <a:ext uri="{FF2B5EF4-FFF2-40B4-BE49-F238E27FC236}">
                  <a16:creationId xmlns:a16="http://schemas.microsoft.com/office/drawing/2014/main" id="{01290864-3560-4B08-82FF-3A9AA0D64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" y="691"/>
              <a:ext cx="29" cy="227"/>
            </a:xfrm>
            <a:custGeom>
              <a:avLst/>
              <a:gdLst>
                <a:gd name="T0" fmla="*/ 28 w 29"/>
                <a:gd name="T1" fmla="*/ 17 h 227"/>
                <a:gd name="T2" fmla="*/ 28 w 29"/>
                <a:gd name="T3" fmla="*/ 226 h 227"/>
                <a:gd name="T4" fmla="*/ 0 w 29"/>
                <a:gd name="T5" fmla="*/ 209 h 227"/>
                <a:gd name="T6" fmla="*/ 0 w 29"/>
                <a:gd name="T7" fmla="*/ 0 h 227"/>
                <a:gd name="T8" fmla="*/ 28 w 29"/>
                <a:gd name="T9" fmla="*/ 1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27"/>
                <a:gd name="T17" fmla="*/ 29 w 29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27">
                  <a:moveTo>
                    <a:pt x="28" y="17"/>
                  </a:moveTo>
                  <a:lnTo>
                    <a:pt x="28" y="226"/>
                  </a:lnTo>
                  <a:lnTo>
                    <a:pt x="0" y="209"/>
                  </a:lnTo>
                  <a:lnTo>
                    <a:pt x="0" y="0"/>
                  </a:lnTo>
                  <a:lnTo>
                    <a:pt x="28" y="17"/>
                  </a:lnTo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6" name="Freeform 113">
              <a:extLst>
                <a:ext uri="{FF2B5EF4-FFF2-40B4-BE49-F238E27FC236}">
                  <a16:creationId xmlns:a16="http://schemas.microsoft.com/office/drawing/2014/main" id="{B39ACEB5-2AC7-41DA-B572-A9035F57E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" y="694"/>
              <a:ext cx="27" cy="224"/>
            </a:xfrm>
            <a:custGeom>
              <a:avLst/>
              <a:gdLst>
                <a:gd name="T0" fmla="*/ 26 w 27"/>
                <a:gd name="T1" fmla="*/ 0 h 224"/>
                <a:gd name="T2" fmla="*/ 26 w 27"/>
                <a:gd name="T3" fmla="*/ 215 h 224"/>
                <a:gd name="T4" fmla="*/ 0 w 27"/>
                <a:gd name="T5" fmla="*/ 223 h 224"/>
                <a:gd name="T6" fmla="*/ 0 w 27"/>
                <a:gd name="T7" fmla="*/ 14 h 224"/>
                <a:gd name="T8" fmla="*/ 26 w 27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24"/>
                <a:gd name="T17" fmla="*/ 27 w 27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24">
                  <a:moveTo>
                    <a:pt x="26" y="0"/>
                  </a:moveTo>
                  <a:lnTo>
                    <a:pt x="26" y="215"/>
                  </a:lnTo>
                  <a:lnTo>
                    <a:pt x="0" y="223"/>
                  </a:lnTo>
                  <a:lnTo>
                    <a:pt x="0" y="14"/>
                  </a:lnTo>
                  <a:lnTo>
                    <a:pt x="26" y="0"/>
                  </a:lnTo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7" name="Freeform 114">
              <a:extLst>
                <a:ext uri="{FF2B5EF4-FFF2-40B4-BE49-F238E27FC236}">
                  <a16:creationId xmlns:a16="http://schemas.microsoft.com/office/drawing/2014/main" id="{0DC1687D-9C74-4574-B5B2-8B72C2473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" y="318"/>
              <a:ext cx="738" cy="351"/>
            </a:xfrm>
            <a:custGeom>
              <a:avLst/>
              <a:gdLst>
                <a:gd name="T0" fmla="*/ 437 w 738"/>
                <a:gd name="T1" fmla="*/ 350 h 351"/>
                <a:gd name="T2" fmla="*/ 737 w 738"/>
                <a:gd name="T3" fmla="*/ 261 h 351"/>
                <a:gd name="T4" fmla="*/ 284 w 738"/>
                <a:gd name="T5" fmla="*/ 0 h 351"/>
                <a:gd name="T6" fmla="*/ 0 w 738"/>
                <a:gd name="T7" fmla="*/ 94 h 351"/>
                <a:gd name="T8" fmla="*/ 437 w 738"/>
                <a:gd name="T9" fmla="*/ 350 h 3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8"/>
                <a:gd name="T16" fmla="*/ 0 h 351"/>
                <a:gd name="T17" fmla="*/ 738 w 738"/>
                <a:gd name="T18" fmla="*/ 351 h 3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8" h="351">
                  <a:moveTo>
                    <a:pt x="437" y="350"/>
                  </a:moveTo>
                  <a:lnTo>
                    <a:pt x="737" y="261"/>
                  </a:lnTo>
                  <a:lnTo>
                    <a:pt x="284" y="0"/>
                  </a:lnTo>
                  <a:lnTo>
                    <a:pt x="0" y="94"/>
                  </a:lnTo>
                  <a:lnTo>
                    <a:pt x="437" y="350"/>
                  </a:lnTo>
                </a:path>
              </a:pathLst>
            </a:custGeom>
            <a:solidFill>
              <a:srgbClr val="99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8" name="Freeform 115">
              <a:extLst>
                <a:ext uri="{FF2B5EF4-FFF2-40B4-BE49-F238E27FC236}">
                  <a16:creationId xmlns:a16="http://schemas.microsoft.com/office/drawing/2014/main" id="{5EF8F377-1E68-4292-B0F0-B7AAA0798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" y="476"/>
              <a:ext cx="97" cy="141"/>
            </a:xfrm>
            <a:custGeom>
              <a:avLst/>
              <a:gdLst>
                <a:gd name="T0" fmla="*/ 96 w 97"/>
                <a:gd name="T1" fmla="*/ 0 h 141"/>
                <a:gd name="T2" fmla="*/ 0 w 97"/>
                <a:gd name="T3" fmla="*/ 18 h 141"/>
                <a:gd name="T4" fmla="*/ 0 w 97"/>
                <a:gd name="T5" fmla="*/ 140 h 141"/>
                <a:gd name="T6" fmla="*/ 96 w 97"/>
                <a:gd name="T7" fmla="*/ 115 h 141"/>
                <a:gd name="T8" fmla="*/ 96 w 97"/>
                <a:gd name="T9" fmla="*/ 0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141"/>
                <a:gd name="T17" fmla="*/ 97 w 97"/>
                <a:gd name="T18" fmla="*/ 141 h 1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141">
                  <a:moveTo>
                    <a:pt x="96" y="0"/>
                  </a:moveTo>
                  <a:lnTo>
                    <a:pt x="0" y="18"/>
                  </a:lnTo>
                  <a:lnTo>
                    <a:pt x="0" y="140"/>
                  </a:lnTo>
                  <a:lnTo>
                    <a:pt x="96" y="115"/>
                  </a:lnTo>
                  <a:lnTo>
                    <a:pt x="96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9" name="Freeform 116">
              <a:extLst>
                <a:ext uri="{FF2B5EF4-FFF2-40B4-BE49-F238E27FC236}">
                  <a16:creationId xmlns:a16="http://schemas.microsoft.com/office/drawing/2014/main" id="{ABF5E0F8-02A7-4812-88D2-C57D1F634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" y="482"/>
              <a:ext cx="97" cy="139"/>
            </a:xfrm>
            <a:custGeom>
              <a:avLst/>
              <a:gdLst>
                <a:gd name="T0" fmla="*/ 96 w 97"/>
                <a:gd name="T1" fmla="*/ 0 h 139"/>
                <a:gd name="T2" fmla="*/ 0 w 97"/>
                <a:gd name="T3" fmla="*/ 19 h 139"/>
                <a:gd name="T4" fmla="*/ 0 w 97"/>
                <a:gd name="T5" fmla="*/ 138 h 139"/>
                <a:gd name="T6" fmla="*/ 96 w 97"/>
                <a:gd name="T7" fmla="*/ 113 h 139"/>
                <a:gd name="T8" fmla="*/ 96 w 97"/>
                <a:gd name="T9" fmla="*/ 0 h 1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139"/>
                <a:gd name="T17" fmla="*/ 97 w 97"/>
                <a:gd name="T18" fmla="*/ 139 h 1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139">
                  <a:moveTo>
                    <a:pt x="96" y="0"/>
                  </a:moveTo>
                  <a:lnTo>
                    <a:pt x="0" y="19"/>
                  </a:lnTo>
                  <a:lnTo>
                    <a:pt x="0" y="138"/>
                  </a:lnTo>
                  <a:lnTo>
                    <a:pt x="96" y="113"/>
                  </a:lnTo>
                  <a:lnTo>
                    <a:pt x="9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0" name="Freeform 117">
              <a:extLst>
                <a:ext uri="{FF2B5EF4-FFF2-40B4-BE49-F238E27FC236}">
                  <a16:creationId xmlns:a16="http://schemas.microsoft.com/office/drawing/2014/main" id="{BF7F9CE9-1EBC-48CF-8BFE-D2A3E8B945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" y="534"/>
              <a:ext cx="83" cy="41"/>
            </a:xfrm>
            <a:custGeom>
              <a:avLst/>
              <a:gdLst>
                <a:gd name="T0" fmla="*/ 0 w 83"/>
                <a:gd name="T1" fmla="*/ 40 h 41"/>
                <a:gd name="T2" fmla="*/ 82 w 83"/>
                <a:gd name="T3" fmla="*/ 20 h 41"/>
                <a:gd name="T4" fmla="*/ 82 w 83"/>
                <a:gd name="T5" fmla="*/ 0 h 41"/>
                <a:gd name="T6" fmla="*/ 0 w 83"/>
                <a:gd name="T7" fmla="*/ 16 h 41"/>
                <a:gd name="T8" fmla="*/ 0 w 83"/>
                <a:gd name="T9" fmla="*/ 4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41"/>
                <a:gd name="T17" fmla="*/ 83 w 83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41">
                  <a:moveTo>
                    <a:pt x="0" y="40"/>
                  </a:moveTo>
                  <a:lnTo>
                    <a:pt x="82" y="20"/>
                  </a:lnTo>
                  <a:lnTo>
                    <a:pt x="82" y="0"/>
                  </a:lnTo>
                  <a:lnTo>
                    <a:pt x="0" y="16"/>
                  </a:lnTo>
                  <a:lnTo>
                    <a:pt x="0" y="40"/>
                  </a:lnTo>
                </a:path>
              </a:pathLst>
            </a:custGeom>
            <a:solidFill>
              <a:srgbClr val="FF6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1" name="Freeform 118">
              <a:extLst>
                <a:ext uri="{FF2B5EF4-FFF2-40B4-BE49-F238E27FC236}">
                  <a16:creationId xmlns:a16="http://schemas.microsoft.com/office/drawing/2014/main" id="{A0602700-7CEE-4A2D-B425-69323879D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" y="503"/>
              <a:ext cx="24" cy="99"/>
            </a:xfrm>
            <a:custGeom>
              <a:avLst/>
              <a:gdLst>
                <a:gd name="T0" fmla="*/ 0 w 24"/>
                <a:gd name="T1" fmla="*/ 98 h 99"/>
                <a:gd name="T2" fmla="*/ 23 w 24"/>
                <a:gd name="T3" fmla="*/ 91 h 99"/>
                <a:gd name="T4" fmla="*/ 21 w 24"/>
                <a:gd name="T5" fmla="*/ 0 h 99"/>
                <a:gd name="T6" fmla="*/ 0 w 24"/>
                <a:gd name="T7" fmla="*/ 4 h 99"/>
                <a:gd name="T8" fmla="*/ 0 w 24"/>
                <a:gd name="T9" fmla="*/ 98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99"/>
                <a:gd name="T17" fmla="*/ 24 w 24"/>
                <a:gd name="T18" fmla="*/ 99 h 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99">
                  <a:moveTo>
                    <a:pt x="0" y="98"/>
                  </a:moveTo>
                  <a:lnTo>
                    <a:pt x="23" y="91"/>
                  </a:lnTo>
                  <a:lnTo>
                    <a:pt x="21" y="0"/>
                  </a:lnTo>
                  <a:lnTo>
                    <a:pt x="0" y="4"/>
                  </a:lnTo>
                  <a:lnTo>
                    <a:pt x="0" y="98"/>
                  </a:lnTo>
                </a:path>
              </a:pathLst>
            </a:custGeom>
            <a:solidFill>
              <a:srgbClr val="FF6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2" name="Freeform 119">
              <a:extLst>
                <a:ext uri="{FF2B5EF4-FFF2-40B4-BE49-F238E27FC236}">
                  <a16:creationId xmlns:a16="http://schemas.microsoft.com/office/drawing/2014/main" id="{370264DE-08B7-486F-9027-5FCAC8BF1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" y="92"/>
              <a:ext cx="654" cy="727"/>
            </a:xfrm>
            <a:custGeom>
              <a:avLst/>
              <a:gdLst>
                <a:gd name="T0" fmla="*/ 211 w 654"/>
                <a:gd name="T1" fmla="*/ 321 h 727"/>
                <a:gd name="T2" fmla="*/ 211 w 654"/>
                <a:gd name="T3" fmla="*/ 122 h 727"/>
                <a:gd name="T4" fmla="*/ 0 w 654"/>
                <a:gd name="T5" fmla="*/ 0 h 727"/>
                <a:gd name="T6" fmla="*/ 0 w 654"/>
                <a:gd name="T7" fmla="*/ 455 h 727"/>
                <a:gd name="T8" fmla="*/ 125 w 654"/>
                <a:gd name="T9" fmla="*/ 530 h 727"/>
                <a:gd name="T10" fmla="*/ 125 w 654"/>
                <a:gd name="T11" fmla="*/ 399 h 727"/>
                <a:gd name="T12" fmla="*/ 289 w 654"/>
                <a:gd name="T13" fmla="*/ 485 h 727"/>
                <a:gd name="T14" fmla="*/ 285 w 654"/>
                <a:gd name="T15" fmla="*/ 616 h 727"/>
                <a:gd name="T16" fmla="*/ 466 w 654"/>
                <a:gd name="T17" fmla="*/ 726 h 727"/>
                <a:gd name="T18" fmla="*/ 466 w 654"/>
                <a:gd name="T19" fmla="*/ 512 h 727"/>
                <a:gd name="T20" fmla="*/ 653 w 654"/>
                <a:gd name="T21" fmla="*/ 615 h 727"/>
                <a:gd name="T22" fmla="*/ 653 w 654"/>
                <a:gd name="T23" fmla="*/ 574 h 727"/>
                <a:gd name="T24" fmla="*/ 211 w 654"/>
                <a:gd name="T25" fmla="*/ 321 h 72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4"/>
                <a:gd name="T40" fmla="*/ 0 h 727"/>
                <a:gd name="T41" fmla="*/ 654 w 654"/>
                <a:gd name="T42" fmla="*/ 727 h 72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4" h="727">
                  <a:moveTo>
                    <a:pt x="211" y="321"/>
                  </a:moveTo>
                  <a:lnTo>
                    <a:pt x="211" y="122"/>
                  </a:lnTo>
                  <a:lnTo>
                    <a:pt x="0" y="0"/>
                  </a:lnTo>
                  <a:lnTo>
                    <a:pt x="0" y="455"/>
                  </a:lnTo>
                  <a:lnTo>
                    <a:pt x="125" y="530"/>
                  </a:lnTo>
                  <a:lnTo>
                    <a:pt x="125" y="399"/>
                  </a:lnTo>
                  <a:lnTo>
                    <a:pt x="289" y="485"/>
                  </a:lnTo>
                  <a:lnTo>
                    <a:pt x="285" y="616"/>
                  </a:lnTo>
                  <a:lnTo>
                    <a:pt x="466" y="726"/>
                  </a:lnTo>
                  <a:lnTo>
                    <a:pt x="466" y="512"/>
                  </a:lnTo>
                  <a:lnTo>
                    <a:pt x="653" y="615"/>
                  </a:lnTo>
                  <a:lnTo>
                    <a:pt x="653" y="574"/>
                  </a:lnTo>
                  <a:lnTo>
                    <a:pt x="211" y="321"/>
                  </a:lnTo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3" name="Freeform 120">
              <a:extLst>
                <a:ext uri="{FF2B5EF4-FFF2-40B4-BE49-F238E27FC236}">
                  <a16:creationId xmlns:a16="http://schemas.microsoft.com/office/drawing/2014/main" id="{4E0EDE0A-1E4B-4715-BC56-399740A22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" y="486"/>
              <a:ext cx="164" cy="142"/>
            </a:xfrm>
            <a:custGeom>
              <a:avLst/>
              <a:gdLst>
                <a:gd name="T0" fmla="*/ 163 w 164"/>
                <a:gd name="T1" fmla="*/ 92 h 142"/>
                <a:gd name="T2" fmla="*/ 137 w 164"/>
                <a:gd name="T3" fmla="*/ 77 h 142"/>
                <a:gd name="T4" fmla="*/ 0 w 164"/>
                <a:gd name="T5" fmla="*/ 0 h 142"/>
                <a:gd name="T6" fmla="*/ 0 w 164"/>
                <a:gd name="T7" fmla="*/ 138 h 142"/>
                <a:gd name="T8" fmla="*/ 3 w 164"/>
                <a:gd name="T9" fmla="*/ 141 h 142"/>
                <a:gd name="T10" fmla="*/ 163 w 164"/>
                <a:gd name="T11" fmla="*/ 92 h 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4"/>
                <a:gd name="T19" fmla="*/ 0 h 142"/>
                <a:gd name="T20" fmla="*/ 164 w 164"/>
                <a:gd name="T21" fmla="*/ 142 h 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4" h="142">
                  <a:moveTo>
                    <a:pt x="163" y="92"/>
                  </a:moveTo>
                  <a:lnTo>
                    <a:pt x="137" y="77"/>
                  </a:lnTo>
                  <a:lnTo>
                    <a:pt x="0" y="0"/>
                  </a:lnTo>
                  <a:lnTo>
                    <a:pt x="0" y="138"/>
                  </a:lnTo>
                  <a:lnTo>
                    <a:pt x="3" y="141"/>
                  </a:lnTo>
                  <a:lnTo>
                    <a:pt x="163" y="92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4" name="Freeform 121">
              <a:extLst>
                <a:ext uri="{FF2B5EF4-FFF2-40B4-BE49-F238E27FC236}">
                  <a16:creationId xmlns:a16="http://schemas.microsoft.com/office/drawing/2014/main" id="{BDF2A390-31B9-448E-BFB2-9DDD7B821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" y="197"/>
              <a:ext cx="62" cy="107"/>
            </a:xfrm>
            <a:custGeom>
              <a:avLst/>
              <a:gdLst>
                <a:gd name="T0" fmla="*/ 61 w 62"/>
                <a:gd name="T1" fmla="*/ 106 h 107"/>
                <a:gd name="T2" fmla="*/ 61 w 62"/>
                <a:gd name="T3" fmla="*/ 35 h 107"/>
                <a:gd name="T4" fmla="*/ 0 w 62"/>
                <a:gd name="T5" fmla="*/ 0 h 107"/>
                <a:gd name="T6" fmla="*/ 0 w 62"/>
                <a:gd name="T7" fmla="*/ 69 h 107"/>
                <a:gd name="T8" fmla="*/ 61 w 62"/>
                <a:gd name="T9" fmla="*/ 106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7"/>
                <a:gd name="T17" fmla="*/ 62 w 62"/>
                <a:gd name="T18" fmla="*/ 107 h 1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7">
                  <a:moveTo>
                    <a:pt x="61" y="106"/>
                  </a:moveTo>
                  <a:lnTo>
                    <a:pt x="61" y="35"/>
                  </a:lnTo>
                  <a:lnTo>
                    <a:pt x="0" y="0"/>
                  </a:lnTo>
                  <a:lnTo>
                    <a:pt x="0" y="69"/>
                  </a:lnTo>
                  <a:lnTo>
                    <a:pt x="61" y="106"/>
                  </a:lnTo>
                </a:path>
              </a:pathLst>
            </a:cu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5" name="Freeform 122">
              <a:extLst>
                <a:ext uri="{FF2B5EF4-FFF2-40B4-BE49-F238E27FC236}">
                  <a16:creationId xmlns:a16="http://schemas.microsoft.com/office/drawing/2014/main" id="{056C9290-CE82-462D-9002-1E188B2E6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" y="251"/>
              <a:ext cx="62" cy="107"/>
            </a:xfrm>
            <a:custGeom>
              <a:avLst/>
              <a:gdLst>
                <a:gd name="T0" fmla="*/ 61 w 62"/>
                <a:gd name="T1" fmla="*/ 106 h 107"/>
                <a:gd name="T2" fmla="*/ 61 w 62"/>
                <a:gd name="T3" fmla="*/ 35 h 107"/>
                <a:gd name="T4" fmla="*/ 0 w 62"/>
                <a:gd name="T5" fmla="*/ 0 h 107"/>
                <a:gd name="T6" fmla="*/ 0 w 62"/>
                <a:gd name="T7" fmla="*/ 70 h 107"/>
                <a:gd name="T8" fmla="*/ 61 w 62"/>
                <a:gd name="T9" fmla="*/ 106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7"/>
                <a:gd name="T17" fmla="*/ 62 w 62"/>
                <a:gd name="T18" fmla="*/ 107 h 1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7">
                  <a:moveTo>
                    <a:pt x="61" y="106"/>
                  </a:moveTo>
                  <a:lnTo>
                    <a:pt x="61" y="35"/>
                  </a:lnTo>
                  <a:lnTo>
                    <a:pt x="0" y="0"/>
                  </a:lnTo>
                  <a:lnTo>
                    <a:pt x="0" y="70"/>
                  </a:lnTo>
                  <a:lnTo>
                    <a:pt x="61" y="106"/>
                  </a:lnTo>
                </a:path>
              </a:pathLst>
            </a:cu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6" name="Freeform 123">
              <a:extLst>
                <a:ext uri="{FF2B5EF4-FFF2-40B4-BE49-F238E27FC236}">
                  <a16:creationId xmlns:a16="http://schemas.microsoft.com/office/drawing/2014/main" id="{F34F29F4-5B74-48BF-A711-6FA2F66D9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" y="550"/>
              <a:ext cx="62" cy="108"/>
            </a:xfrm>
            <a:custGeom>
              <a:avLst/>
              <a:gdLst>
                <a:gd name="T0" fmla="*/ 61 w 62"/>
                <a:gd name="T1" fmla="*/ 107 h 108"/>
                <a:gd name="T2" fmla="*/ 61 w 62"/>
                <a:gd name="T3" fmla="*/ 36 h 108"/>
                <a:gd name="T4" fmla="*/ 0 w 62"/>
                <a:gd name="T5" fmla="*/ 0 h 108"/>
                <a:gd name="T6" fmla="*/ 0 w 62"/>
                <a:gd name="T7" fmla="*/ 70 h 108"/>
                <a:gd name="T8" fmla="*/ 61 w 62"/>
                <a:gd name="T9" fmla="*/ 107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8"/>
                <a:gd name="T17" fmla="*/ 62 w 62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8">
                  <a:moveTo>
                    <a:pt x="61" y="107"/>
                  </a:moveTo>
                  <a:lnTo>
                    <a:pt x="61" y="36"/>
                  </a:lnTo>
                  <a:lnTo>
                    <a:pt x="0" y="0"/>
                  </a:lnTo>
                  <a:lnTo>
                    <a:pt x="0" y="70"/>
                  </a:lnTo>
                  <a:lnTo>
                    <a:pt x="61" y="107"/>
                  </a:lnTo>
                </a:path>
              </a:pathLst>
            </a:cu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7" name="Freeform 124">
              <a:extLst>
                <a:ext uri="{FF2B5EF4-FFF2-40B4-BE49-F238E27FC236}">
                  <a16:creationId xmlns:a16="http://schemas.microsoft.com/office/drawing/2014/main" id="{09E6E7BF-74D0-4DE4-AB43-616916BFD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" y="395"/>
              <a:ext cx="61" cy="107"/>
            </a:xfrm>
            <a:custGeom>
              <a:avLst/>
              <a:gdLst>
                <a:gd name="T0" fmla="*/ 60 w 61"/>
                <a:gd name="T1" fmla="*/ 106 h 107"/>
                <a:gd name="T2" fmla="*/ 60 w 61"/>
                <a:gd name="T3" fmla="*/ 35 h 107"/>
                <a:gd name="T4" fmla="*/ 0 w 61"/>
                <a:gd name="T5" fmla="*/ 0 h 107"/>
                <a:gd name="T6" fmla="*/ 0 w 61"/>
                <a:gd name="T7" fmla="*/ 70 h 107"/>
                <a:gd name="T8" fmla="*/ 60 w 61"/>
                <a:gd name="T9" fmla="*/ 106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107"/>
                <a:gd name="T17" fmla="*/ 61 w 61"/>
                <a:gd name="T18" fmla="*/ 107 h 1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107">
                  <a:moveTo>
                    <a:pt x="60" y="106"/>
                  </a:moveTo>
                  <a:lnTo>
                    <a:pt x="60" y="35"/>
                  </a:lnTo>
                  <a:lnTo>
                    <a:pt x="0" y="0"/>
                  </a:lnTo>
                  <a:lnTo>
                    <a:pt x="0" y="70"/>
                  </a:lnTo>
                  <a:lnTo>
                    <a:pt x="60" y="106"/>
                  </a:lnTo>
                </a:path>
              </a:pathLst>
            </a:cu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8" name="Freeform 125">
              <a:extLst>
                <a:ext uri="{FF2B5EF4-FFF2-40B4-BE49-F238E27FC236}">
                  <a16:creationId xmlns:a16="http://schemas.microsoft.com/office/drawing/2014/main" id="{A7CB5AD5-7832-4C0E-82C7-4725ADA42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" y="645"/>
              <a:ext cx="46" cy="113"/>
            </a:xfrm>
            <a:custGeom>
              <a:avLst/>
              <a:gdLst>
                <a:gd name="T0" fmla="*/ 45 w 46"/>
                <a:gd name="T1" fmla="*/ 112 h 113"/>
                <a:gd name="T2" fmla="*/ 45 w 46"/>
                <a:gd name="T3" fmla="*/ 26 h 113"/>
                <a:gd name="T4" fmla="*/ 0 w 46"/>
                <a:gd name="T5" fmla="*/ 0 h 113"/>
                <a:gd name="T6" fmla="*/ 0 w 46"/>
                <a:gd name="T7" fmla="*/ 84 h 113"/>
                <a:gd name="T8" fmla="*/ 45 w 46"/>
                <a:gd name="T9" fmla="*/ 112 h 1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113"/>
                <a:gd name="T17" fmla="*/ 46 w 46"/>
                <a:gd name="T18" fmla="*/ 113 h 1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113">
                  <a:moveTo>
                    <a:pt x="45" y="112"/>
                  </a:moveTo>
                  <a:lnTo>
                    <a:pt x="45" y="26"/>
                  </a:lnTo>
                  <a:lnTo>
                    <a:pt x="0" y="0"/>
                  </a:lnTo>
                  <a:lnTo>
                    <a:pt x="0" y="84"/>
                  </a:lnTo>
                  <a:lnTo>
                    <a:pt x="45" y="112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9" name="Freeform 126">
              <a:extLst>
                <a:ext uri="{FF2B5EF4-FFF2-40B4-BE49-F238E27FC236}">
                  <a16:creationId xmlns:a16="http://schemas.microsoft.com/office/drawing/2014/main" id="{DF5FB7CA-DD11-4E62-A2A2-7E002AA32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" y="682"/>
              <a:ext cx="48" cy="111"/>
            </a:xfrm>
            <a:custGeom>
              <a:avLst/>
              <a:gdLst>
                <a:gd name="T0" fmla="*/ 47 w 48"/>
                <a:gd name="T1" fmla="*/ 110 h 111"/>
                <a:gd name="T2" fmla="*/ 47 w 48"/>
                <a:gd name="T3" fmla="*/ 25 h 111"/>
                <a:gd name="T4" fmla="*/ 0 w 48"/>
                <a:gd name="T5" fmla="*/ 0 h 111"/>
                <a:gd name="T6" fmla="*/ 0 w 48"/>
                <a:gd name="T7" fmla="*/ 84 h 111"/>
                <a:gd name="T8" fmla="*/ 47 w 48"/>
                <a:gd name="T9" fmla="*/ 11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111"/>
                <a:gd name="T17" fmla="*/ 48 w 48"/>
                <a:gd name="T18" fmla="*/ 111 h 1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111">
                  <a:moveTo>
                    <a:pt x="47" y="110"/>
                  </a:moveTo>
                  <a:lnTo>
                    <a:pt x="47" y="25"/>
                  </a:lnTo>
                  <a:lnTo>
                    <a:pt x="0" y="0"/>
                  </a:lnTo>
                  <a:lnTo>
                    <a:pt x="0" y="84"/>
                  </a:lnTo>
                  <a:lnTo>
                    <a:pt x="47" y="11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0" name="Freeform 127">
              <a:extLst>
                <a:ext uri="{FF2B5EF4-FFF2-40B4-BE49-F238E27FC236}">
                  <a16:creationId xmlns:a16="http://schemas.microsoft.com/office/drawing/2014/main" id="{281CD894-E6D5-48C9-BA41-670F85FD4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" y="463"/>
              <a:ext cx="96" cy="169"/>
            </a:xfrm>
            <a:custGeom>
              <a:avLst/>
              <a:gdLst>
                <a:gd name="T0" fmla="*/ 0 w 96"/>
                <a:gd name="T1" fmla="*/ 0 h 169"/>
                <a:gd name="T2" fmla="*/ 95 w 96"/>
                <a:gd name="T3" fmla="*/ 46 h 169"/>
                <a:gd name="T4" fmla="*/ 95 w 96"/>
                <a:gd name="T5" fmla="*/ 168 h 169"/>
                <a:gd name="T6" fmla="*/ 0 w 96"/>
                <a:gd name="T7" fmla="*/ 115 h 169"/>
                <a:gd name="T8" fmla="*/ 0 w 96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169"/>
                <a:gd name="T17" fmla="*/ 96 w 96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169">
                  <a:moveTo>
                    <a:pt x="0" y="0"/>
                  </a:moveTo>
                  <a:lnTo>
                    <a:pt x="95" y="46"/>
                  </a:lnTo>
                  <a:lnTo>
                    <a:pt x="95" y="168"/>
                  </a:lnTo>
                  <a:lnTo>
                    <a:pt x="0" y="115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1" name="Freeform 128">
              <a:extLst>
                <a:ext uri="{FF2B5EF4-FFF2-40B4-BE49-F238E27FC236}">
                  <a16:creationId xmlns:a16="http://schemas.microsoft.com/office/drawing/2014/main" id="{91C56F3B-2E45-454E-9254-4A6D4D7D3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" y="468"/>
              <a:ext cx="97" cy="165"/>
            </a:xfrm>
            <a:custGeom>
              <a:avLst/>
              <a:gdLst>
                <a:gd name="T0" fmla="*/ 0 w 97"/>
                <a:gd name="T1" fmla="*/ 0 h 165"/>
                <a:gd name="T2" fmla="*/ 96 w 97"/>
                <a:gd name="T3" fmla="*/ 45 h 165"/>
                <a:gd name="T4" fmla="*/ 96 w 97"/>
                <a:gd name="T5" fmla="*/ 164 h 165"/>
                <a:gd name="T6" fmla="*/ 0 w 97"/>
                <a:gd name="T7" fmla="*/ 113 h 165"/>
                <a:gd name="T8" fmla="*/ 0 w 97"/>
                <a:gd name="T9" fmla="*/ 0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165"/>
                <a:gd name="T17" fmla="*/ 97 w 97"/>
                <a:gd name="T18" fmla="*/ 165 h 1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165">
                  <a:moveTo>
                    <a:pt x="0" y="0"/>
                  </a:moveTo>
                  <a:lnTo>
                    <a:pt x="96" y="45"/>
                  </a:lnTo>
                  <a:lnTo>
                    <a:pt x="96" y="164"/>
                  </a:lnTo>
                  <a:lnTo>
                    <a:pt x="0" y="11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2" name="Freeform 129">
              <a:extLst>
                <a:ext uri="{FF2B5EF4-FFF2-40B4-BE49-F238E27FC236}">
                  <a16:creationId xmlns:a16="http://schemas.microsoft.com/office/drawing/2014/main" id="{E0226116-A24C-4B9F-8F8C-27CA524EF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" y="521"/>
              <a:ext cx="83" cy="64"/>
            </a:xfrm>
            <a:custGeom>
              <a:avLst/>
              <a:gdLst>
                <a:gd name="T0" fmla="*/ 82 w 83"/>
                <a:gd name="T1" fmla="*/ 63 h 64"/>
                <a:gd name="T2" fmla="*/ 0 w 83"/>
                <a:gd name="T3" fmla="*/ 20 h 64"/>
                <a:gd name="T4" fmla="*/ 0 w 83"/>
                <a:gd name="T5" fmla="*/ 0 h 64"/>
                <a:gd name="T6" fmla="*/ 82 w 83"/>
                <a:gd name="T7" fmla="*/ 39 h 64"/>
                <a:gd name="T8" fmla="*/ 82 w 83"/>
                <a:gd name="T9" fmla="*/ 63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64"/>
                <a:gd name="T17" fmla="*/ 83 w 83"/>
                <a:gd name="T18" fmla="*/ 64 h 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64">
                  <a:moveTo>
                    <a:pt x="82" y="63"/>
                  </a:moveTo>
                  <a:lnTo>
                    <a:pt x="0" y="20"/>
                  </a:lnTo>
                  <a:lnTo>
                    <a:pt x="0" y="0"/>
                  </a:lnTo>
                  <a:lnTo>
                    <a:pt x="82" y="39"/>
                  </a:lnTo>
                  <a:lnTo>
                    <a:pt x="82" y="63"/>
                  </a:lnTo>
                </a:path>
              </a:pathLst>
            </a:custGeom>
            <a:solidFill>
              <a:srgbClr val="FF6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3" name="Freeform 130">
              <a:extLst>
                <a:ext uri="{FF2B5EF4-FFF2-40B4-BE49-F238E27FC236}">
                  <a16:creationId xmlns:a16="http://schemas.microsoft.com/office/drawing/2014/main" id="{6D83F9C2-7DFE-44F7-826D-7DDDB45B3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" y="499"/>
              <a:ext cx="24" cy="105"/>
            </a:xfrm>
            <a:custGeom>
              <a:avLst/>
              <a:gdLst>
                <a:gd name="T0" fmla="*/ 23 w 24"/>
                <a:gd name="T1" fmla="*/ 104 h 105"/>
                <a:gd name="T2" fmla="*/ 0 w 24"/>
                <a:gd name="T3" fmla="*/ 91 h 105"/>
                <a:gd name="T4" fmla="*/ 0 w 24"/>
                <a:gd name="T5" fmla="*/ 0 h 105"/>
                <a:gd name="T6" fmla="*/ 23 w 24"/>
                <a:gd name="T7" fmla="*/ 9 h 105"/>
                <a:gd name="T8" fmla="*/ 23 w 24"/>
                <a:gd name="T9" fmla="*/ 104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05"/>
                <a:gd name="T17" fmla="*/ 24 w 24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05">
                  <a:moveTo>
                    <a:pt x="23" y="104"/>
                  </a:moveTo>
                  <a:lnTo>
                    <a:pt x="0" y="91"/>
                  </a:lnTo>
                  <a:lnTo>
                    <a:pt x="0" y="0"/>
                  </a:lnTo>
                  <a:lnTo>
                    <a:pt x="23" y="9"/>
                  </a:lnTo>
                  <a:lnTo>
                    <a:pt x="23" y="104"/>
                  </a:lnTo>
                </a:path>
              </a:pathLst>
            </a:custGeom>
            <a:solidFill>
              <a:srgbClr val="FF6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4" name="Freeform 131">
              <a:extLst>
                <a:ext uri="{FF2B5EF4-FFF2-40B4-BE49-F238E27FC236}">
                  <a16:creationId xmlns:a16="http://schemas.microsoft.com/office/drawing/2014/main" id="{F690E7ED-863F-46C5-BBE2-2A10167E3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" y="307"/>
              <a:ext cx="50" cy="82"/>
            </a:xfrm>
            <a:custGeom>
              <a:avLst/>
              <a:gdLst>
                <a:gd name="T0" fmla="*/ 49 w 50"/>
                <a:gd name="T1" fmla="*/ 67 h 82"/>
                <a:gd name="T2" fmla="*/ 49 w 50"/>
                <a:gd name="T3" fmla="*/ 0 h 82"/>
                <a:gd name="T4" fmla="*/ 0 w 50"/>
                <a:gd name="T5" fmla="*/ 13 h 82"/>
                <a:gd name="T6" fmla="*/ 0 w 50"/>
                <a:gd name="T7" fmla="*/ 81 h 82"/>
                <a:gd name="T8" fmla="*/ 49 w 50"/>
                <a:gd name="T9" fmla="*/ 67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82"/>
                <a:gd name="T17" fmla="*/ 50 w 50"/>
                <a:gd name="T18" fmla="*/ 82 h 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82">
                  <a:moveTo>
                    <a:pt x="49" y="67"/>
                  </a:moveTo>
                  <a:lnTo>
                    <a:pt x="49" y="0"/>
                  </a:lnTo>
                  <a:lnTo>
                    <a:pt x="0" y="13"/>
                  </a:lnTo>
                  <a:lnTo>
                    <a:pt x="0" y="81"/>
                  </a:lnTo>
                  <a:lnTo>
                    <a:pt x="49" y="67"/>
                  </a:lnTo>
                </a:path>
              </a:pathLst>
            </a:cu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5" name="Freeform 132">
              <a:extLst>
                <a:ext uri="{FF2B5EF4-FFF2-40B4-BE49-F238E27FC236}">
                  <a16:creationId xmlns:a16="http://schemas.microsoft.com/office/drawing/2014/main" id="{A08AD2C7-550D-4054-A67F-16B6FA13B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" y="610"/>
              <a:ext cx="29" cy="227"/>
            </a:xfrm>
            <a:custGeom>
              <a:avLst/>
              <a:gdLst>
                <a:gd name="T0" fmla="*/ 28 w 29"/>
                <a:gd name="T1" fmla="*/ 17 h 227"/>
                <a:gd name="T2" fmla="*/ 28 w 29"/>
                <a:gd name="T3" fmla="*/ 226 h 227"/>
                <a:gd name="T4" fmla="*/ 0 w 29"/>
                <a:gd name="T5" fmla="*/ 209 h 227"/>
                <a:gd name="T6" fmla="*/ 0 w 29"/>
                <a:gd name="T7" fmla="*/ 0 h 227"/>
                <a:gd name="T8" fmla="*/ 28 w 29"/>
                <a:gd name="T9" fmla="*/ 17 h 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27"/>
                <a:gd name="T17" fmla="*/ 29 w 29"/>
                <a:gd name="T18" fmla="*/ 227 h 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27">
                  <a:moveTo>
                    <a:pt x="28" y="17"/>
                  </a:moveTo>
                  <a:lnTo>
                    <a:pt x="28" y="226"/>
                  </a:lnTo>
                  <a:lnTo>
                    <a:pt x="0" y="209"/>
                  </a:lnTo>
                  <a:lnTo>
                    <a:pt x="0" y="0"/>
                  </a:lnTo>
                  <a:lnTo>
                    <a:pt x="28" y="17"/>
                  </a:lnTo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6" name="Freeform 133">
              <a:extLst>
                <a:ext uri="{FF2B5EF4-FFF2-40B4-BE49-F238E27FC236}">
                  <a16:creationId xmlns:a16="http://schemas.microsoft.com/office/drawing/2014/main" id="{755431AA-86EB-49E4-8B9F-330A4B7B2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" y="613"/>
              <a:ext cx="27" cy="224"/>
            </a:xfrm>
            <a:custGeom>
              <a:avLst/>
              <a:gdLst>
                <a:gd name="T0" fmla="*/ 26 w 27"/>
                <a:gd name="T1" fmla="*/ 0 h 224"/>
                <a:gd name="T2" fmla="*/ 26 w 27"/>
                <a:gd name="T3" fmla="*/ 215 h 224"/>
                <a:gd name="T4" fmla="*/ 0 w 27"/>
                <a:gd name="T5" fmla="*/ 223 h 224"/>
                <a:gd name="T6" fmla="*/ 0 w 27"/>
                <a:gd name="T7" fmla="*/ 12 h 224"/>
                <a:gd name="T8" fmla="*/ 26 w 27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24"/>
                <a:gd name="T17" fmla="*/ 27 w 27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24">
                  <a:moveTo>
                    <a:pt x="26" y="0"/>
                  </a:moveTo>
                  <a:lnTo>
                    <a:pt x="26" y="215"/>
                  </a:lnTo>
                  <a:lnTo>
                    <a:pt x="0" y="223"/>
                  </a:lnTo>
                  <a:lnTo>
                    <a:pt x="0" y="12"/>
                  </a:lnTo>
                  <a:lnTo>
                    <a:pt x="26" y="0"/>
                  </a:lnTo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7" name="Freeform 134">
              <a:extLst>
                <a:ext uri="{FF2B5EF4-FFF2-40B4-BE49-F238E27FC236}">
                  <a16:creationId xmlns:a16="http://schemas.microsoft.com/office/drawing/2014/main" id="{35AE4CB6-CE2A-482A-B0A3-6A84EA676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" y="577"/>
              <a:ext cx="293" cy="133"/>
            </a:xfrm>
            <a:custGeom>
              <a:avLst/>
              <a:gdLst>
                <a:gd name="T0" fmla="*/ 0 w 293"/>
                <a:gd name="T1" fmla="*/ 132 h 133"/>
                <a:gd name="T2" fmla="*/ 0 w 293"/>
                <a:gd name="T3" fmla="*/ 88 h 133"/>
                <a:gd name="T4" fmla="*/ 292 w 293"/>
                <a:gd name="T5" fmla="*/ 0 h 133"/>
                <a:gd name="T6" fmla="*/ 292 w 293"/>
                <a:gd name="T7" fmla="*/ 42 h 133"/>
                <a:gd name="T8" fmla="*/ 0 w 293"/>
                <a:gd name="T9" fmla="*/ 132 h 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3"/>
                <a:gd name="T16" fmla="*/ 0 h 133"/>
                <a:gd name="T17" fmla="*/ 293 w 293"/>
                <a:gd name="T18" fmla="*/ 133 h 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3" h="133">
                  <a:moveTo>
                    <a:pt x="0" y="132"/>
                  </a:moveTo>
                  <a:lnTo>
                    <a:pt x="0" y="88"/>
                  </a:lnTo>
                  <a:lnTo>
                    <a:pt x="292" y="0"/>
                  </a:lnTo>
                  <a:lnTo>
                    <a:pt x="292" y="42"/>
                  </a:lnTo>
                  <a:lnTo>
                    <a:pt x="0" y="132"/>
                  </a:lnTo>
                </a:path>
              </a:pathLst>
            </a:cu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8" name="Freeform 135">
              <a:extLst>
                <a:ext uri="{FF2B5EF4-FFF2-40B4-BE49-F238E27FC236}">
                  <a16:creationId xmlns:a16="http://schemas.microsoft.com/office/drawing/2014/main" id="{E5DBCCBC-DDE1-4D2C-9C1A-99B308FC7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" y="326"/>
              <a:ext cx="49" cy="81"/>
            </a:xfrm>
            <a:custGeom>
              <a:avLst/>
              <a:gdLst>
                <a:gd name="T0" fmla="*/ 48 w 49"/>
                <a:gd name="T1" fmla="*/ 67 h 81"/>
                <a:gd name="T2" fmla="*/ 48 w 49"/>
                <a:gd name="T3" fmla="*/ 0 h 81"/>
                <a:gd name="T4" fmla="*/ 0 w 49"/>
                <a:gd name="T5" fmla="*/ 12 h 81"/>
                <a:gd name="T6" fmla="*/ 0 w 49"/>
                <a:gd name="T7" fmla="*/ 80 h 81"/>
                <a:gd name="T8" fmla="*/ 48 w 49"/>
                <a:gd name="T9" fmla="*/ 67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81"/>
                <a:gd name="T17" fmla="*/ 49 w 49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81">
                  <a:moveTo>
                    <a:pt x="48" y="67"/>
                  </a:moveTo>
                  <a:lnTo>
                    <a:pt x="48" y="0"/>
                  </a:lnTo>
                  <a:lnTo>
                    <a:pt x="0" y="12"/>
                  </a:lnTo>
                  <a:lnTo>
                    <a:pt x="0" y="80"/>
                  </a:lnTo>
                  <a:lnTo>
                    <a:pt x="48" y="67"/>
                  </a:lnTo>
                </a:path>
              </a:pathLst>
            </a:cu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769" name="Group 48">
              <a:extLst>
                <a:ext uri="{FF2B5EF4-FFF2-40B4-BE49-F238E27FC236}">
                  <a16:creationId xmlns:a16="http://schemas.microsoft.com/office/drawing/2014/main" id="{A45FED24-2ABF-425A-8FB9-606850AB39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39"/>
              <a:ext cx="316" cy="226"/>
              <a:chOff x="0" y="0"/>
              <a:chExt cx="316" cy="226"/>
            </a:xfrm>
          </p:grpSpPr>
          <p:sp>
            <p:nvSpPr>
              <p:cNvPr id="30770" name="Freeform 136">
                <a:extLst>
                  <a:ext uri="{FF2B5EF4-FFF2-40B4-BE49-F238E27FC236}">
                    <a16:creationId xmlns:a16="http://schemas.microsoft.com/office/drawing/2014/main" id="{D8FA5C3F-0E0E-4422-90A6-5B2DB71C7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" y="107"/>
                <a:ext cx="34" cy="60"/>
              </a:xfrm>
              <a:custGeom>
                <a:avLst/>
                <a:gdLst>
                  <a:gd name="T0" fmla="*/ 0 w 34"/>
                  <a:gd name="T1" fmla="*/ 25 h 60"/>
                  <a:gd name="T2" fmla="*/ 1 w 34"/>
                  <a:gd name="T3" fmla="*/ 19 h 60"/>
                  <a:gd name="T4" fmla="*/ 2 w 34"/>
                  <a:gd name="T5" fmla="*/ 14 h 60"/>
                  <a:gd name="T6" fmla="*/ 3 w 34"/>
                  <a:gd name="T7" fmla="*/ 9 h 60"/>
                  <a:gd name="T8" fmla="*/ 4 w 34"/>
                  <a:gd name="T9" fmla="*/ 6 h 60"/>
                  <a:gd name="T10" fmla="*/ 6 w 34"/>
                  <a:gd name="T11" fmla="*/ 3 h 60"/>
                  <a:gd name="T12" fmla="*/ 8 w 34"/>
                  <a:gd name="T13" fmla="*/ 1 h 60"/>
                  <a:gd name="T14" fmla="*/ 12 w 34"/>
                  <a:gd name="T15" fmla="*/ 0 h 60"/>
                  <a:gd name="T16" fmla="*/ 14 w 34"/>
                  <a:gd name="T17" fmla="*/ 0 h 60"/>
                  <a:gd name="T18" fmla="*/ 25 w 34"/>
                  <a:gd name="T19" fmla="*/ 4 h 60"/>
                  <a:gd name="T20" fmla="*/ 27 w 34"/>
                  <a:gd name="T21" fmla="*/ 6 h 60"/>
                  <a:gd name="T22" fmla="*/ 28 w 34"/>
                  <a:gd name="T23" fmla="*/ 9 h 60"/>
                  <a:gd name="T24" fmla="*/ 29 w 34"/>
                  <a:gd name="T25" fmla="*/ 12 h 60"/>
                  <a:gd name="T26" fmla="*/ 30 w 34"/>
                  <a:gd name="T27" fmla="*/ 16 h 60"/>
                  <a:gd name="T28" fmla="*/ 31 w 34"/>
                  <a:gd name="T29" fmla="*/ 19 h 60"/>
                  <a:gd name="T30" fmla="*/ 33 w 34"/>
                  <a:gd name="T31" fmla="*/ 24 h 60"/>
                  <a:gd name="T32" fmla="*/ 33 w 34"/>
                  <a:gd name="T33" fmla="*/ 29 h 60"/>
                  <a:gd name="T34" fmla="*/ 33 w 34"/>
                  <a:gd name="T35" fmla="*/ 33 h 60"/>
                  <a:gd name="T36" fmla="*/ 31 w 34"/>
                  <a:gd name="T37" fmla="*/ 39 h 60"/>
                  <a:gd name="T38" fmla="*/ 30 w 34"/>
                  <a:gd name="T39" fmla="*/ 44 h 60"/>
                  <a:gd name="T40" fmla="*/ 29 w 34"/>
                  <a:gd name="T41" fmla="*/ 49 h 60"/>
                  <a:gd name="T42" fmla="*/ 27 w 34"/>
                  <a:gd name="T43" fmla="*/ 52 h 60"/>
                  <a:gd name="T44" fmla="*/ 25 w 34"/>
                  <a:gd name="T45" fmla="*/ 55 h 60"/>
                  <a:gd name="T46" fmla="*/ 23 w 34"/>
                  <a:gd name="T47" fmla="*/ 57 h 60"/>
                  <a:gd name="T48" fmla="*/ 20 w 34"/>
                  <a:gd name="T49" fmla="*/ 59 h 60"/>
                  <a:gd name="T50" fmla="*/ 18 w 34"/>
                  <a:gd name="T51" fmla="*/ 59 h 60"/>
                  <a:gd name="T52" fmla="*/ 17 w 34"/>
                  <a:gd name="T53" fmla="*/ 59 h 60"/>
                  <a:gd name="T54" fmla="*/ 17 w 34"/>
                  <a:gd name="T55" fmla="*/ 57 h 60"/>
                  <a:gd name="T56" fmla="*/ 9 w 34"/>
                  <a:gd name="T57" fmla="*/ 55 h 60"/>
                  <a:gd name="T58" fmla="*/ 7 w 34"/>
                  <a:gd name="T59" fmla="*/ 54 h 60"/>
                  <a:gd name="T60" fmla="*/ 5 w 34"/>
                  <a:gd name="T61" fmla="*/ 52 h 60"/>
                  <a:gd name="T62" fmla="*/ 3 w 34"/>
                  <a:gd name="T63" fmla="*/ 49 h 60"/>
                  <a:gd name="T64" fmla="*/ 2 w 34"/>
                  <a:gd name="T65" fmla="*/ 45 h 60"/>
                  <a:gd name="T66" fmla="*/ 1 w 34"/>
                  <a:gd name="T67" fmla="*/ 40 h 60"/>
                  <a:gd name="T68" fmla="*/ 0 w 34"/>
                  <a:gd name="T69" fmla="*/ 36 h 60"/>
                  <a:gd name="T70" fmla="*/ 0 w 34"/>
                  <a:gd name="T71" fmla="*/ 30 h 60"/>
                  <a:gd name="T72" fmla="*/ 0 w 34"/>
                  <a:gd name="T73" fmla="*/ 25 h 6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4"/>
                  <a:gd name="T112" fmla="*/ 0 h 60"/>
                  <a:gd name="T113" fmla="*/ 34 w 34"/>
                  <a:gd name="T114" fmla="*/ 60 h 6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4" h="60">
                    <a:moveTo>
                      <a:pt x="0" y="25"/>
                    </a:moveTo>
                    <a:lnTo>
                      <a:pt x="1" y="19"/>
                    </a:lnTo>
                    <a:lnTo>
                      <a:pt x="2" y="14"/>
                    </a:lnTo>
                    <a:lnTo>
                      <a:pt x="3" y="9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8" y="1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25" y="4"/>
                    </a:lnTo>
                    <a:lnTo>
                      <a:pt x="27" y="6"/>
                    </a:lnTo>
                    <a:lnTo>
                      <a:pt x="28" y="9"/>
                    </a:lnTo>
                    <a:lnTo>
                      <a:pt x="29" y="12"/>
                    </a:lnTo>
                    <a:lnTo>
                      <a:pt x="30" y="16"/>
                    </a:lnTo>
                    <a:lnTo>
                      <a:pt x="31" y="19"/>
                    </a:lnTo>
                    <a:lnTo>
                      <a:pt x="33" y="24"/>
                    </a:lnTo>
                    <a:lnTo>
                      <a:pt x="33" y="29"/>
                    </a:lnTo>
                    <a:lnTo>
                      <a:pt x="33" y="33"/>
                    </a:lnTo>
                    <a:lnTo>
                      <a:pt x="31" y="39"/>
                    </a:lnTo>
                    <a:lnTo>
                      <a:pt x="30" y="44"/>
                    </a:lnTo>
                    <a:lnTo>
                      <a:pt x="29" y="49"/>
                    </a:lnTo>
                    <a:lnTo>
                      <a:pt x="27" y="52"/>
                    </a:lnTo>
                    <a:lnTo>
                      <a:pt x="25" y="55"/>
                    </a:lnTo>
                    <a:lnTo>
                      <a:pt x="23" y="57"/>
                    </a:lnTo>
                    <a:lnTo>
                      <a:pt x="20" y="59"/>
                    </a:lnTo>
                    <a:lnTo>
                      <a:pt x="18" y="59"/>
                    </a:lnTo>
                    <a:lnTo>
                      <a:pt x="17" y="59"/>
                    </a:lnTo>
                    <a:lnTo>
                      <a:pt x="17" y="57"/>
                    </a:lnTo>
                    <a:lnTo>
                      <a:pt x="9" y="55"/>
                    </a:lnTo>
                    <a:lnTo>
                      <a:pt x="7" y="54"/>
                    </a:lnTo>
                    <a:lnTo>
                      <a:pt x="5" y="52"/>
                    </a:lnTo>
                    <a:lnTo>
                      <a:pt x="3" y="49"/>
                    </a:lnTo>
                    <a:lnTo>
                      <a:pt x="2" y="45"/>
                    </a:lnTo>
                    <a:lnTo>
                      <a:pt x="1" y="40"/>
                    </a:lnTo>
                    <a:lnTo>
                      <a:pt x="0" y="36"/>
                    </a:lnTo>
                    <a:lnTo>
                      <a:pt x="0" y="30"/>
                    </a:lnTo>
                    <a:lnTo>
                      <a:pt x="0" y="25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1" name="Freeform 137">
                <a:extLst>
                  <a:ext uri="{FF2B5EF4-FFF2-40B4-BE49-F238E27FC236}">
                    <a16:creationId xmlns:a16="http://schemas.microsoft.com/office/drawing/2014/main" id="{A096A44C-4FE3-4181-8714-AAE5EBDC5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" y="159"/>
                <a:ext cx="37" cy="67"/>
              </a:xfrm>
              <a:custGeom>
                <a:avLst/>
                <a:gdLst>
                  <a:gd name="T0" fmla="*/ 0 w 37"/>
                  <a:gd name="T1" fmla="*/ 28 h 67"/>
                  <a:gd name="T2" fmla="*/ 0 w 37"/>
                  <a:gd name="T3" fmla="*/ 21 h 67"/>
                  <a:gd name="T4" fmla="*/ 2 w 37"/>
                  <a:gd name="T5" fmla="*/ 16 h 67"/>
                  <a:gd name="T6" fmla="*/ 3 w 37"/>
                  <a:gd name="T7" fmla="*/ 10 h 67"/>
                  <a:gd name="T8" fmla="*/ 5 w 37"/>
                  <a:gd name="T9" fmla="*/ 6 h 67"/>
                  <a:gd name="T10" fmla="*/ 7 w 37"/>
                  <a:gd name="T11" fmla="*/ 3 h 67"/>
                  <a:gd name="T12" fmla="*/ 9 w 37"/>
                  <a:gd name="T13" fmla="*/ 1 h 67"/>
                  <a:gd name="T14" fmla="*/ 12 w 37"/>
                  <a:gd name="T15" fmla="*/ 0 h 67"/>
                  <a:gd name="T16" fmla="*/ 14 w 37"/>
                  <a:gd name="T17" fmla="*/ 0 h 67"/>
                  <a:gd name="T18" fmla="*/ 27 w 37"/>
                  <a:gd name="T19" fmla="*/ 4 h 67"/>
                  <a:gd name="T20" fmla="*/ 27 w 37"/>
                  <a:gd name="T21" fmla="*/ 5 h 67"/>
                  <a:gd name="T22" fmla="*/ 29 w 37"/>
                  <a:gd name="T23" fmla="*/ 7 h 67"/>
                  <a:gd name="T24" fmla="*/ 31 w 37"/>
                  <a:gd name="T25" fmla="*/ 9 h 67"/>
                  <a:gd name="T26" fmla="*/ 32 w 37"/>
                  <a:gd name="T27" fmla="*/ 14 h 67"/>
                  <a:gd name="T28" fmla="*/ 33 w 37"/>
                  <a:gd name="T29" fmla="*/ 18 h 67"/>
                  <a:gd name="T30" fmla="*/ 34 w 37"/>
                  <a:gd name="T31" fmla="*/ 22 h 67"/>
                  <a:gd name="T32" fmla="*/ 36 w 37"/>
                  <a:gd name="T33" fmla="*/ 27 h 67"/>
                  <a:gd name="T34" fmla="*/ 36 w 37"/>
                  <a:gd name="T35" fmla="*/ 32 h 67"/>
                  <a:gd name="T36" fmla="*/ 36 w 37"/>
                  <a:gd name="T37" fmla="*/ 37 h 67"/>
                  <a:gd name="T38" fmla="*/ 34 w 37"/>
                  <a:gd name="T39" fmla="*/ 44 h 67"/>
                  <a:gd name="T40" fmla="*/ 33 w 37"/>
                  <a:gd name="T41" fmla="*/ 50 h 67"/>
                  <a:gd name="T42" fmla="*/ 31 w 37"/>
                  <a:gd name="T43" fmla="*/ 55 h 67"/>
                  <a:gd name="T44" fmla="*/ 30 w 37"/>
                  <a:gd name="T45" fmla="*/ 59 h 67"/>
                  <a:gd name="T46" fmla="*/ 27 w 37"/>
                  <a:gd name="T47" fmla="*/ 62 h 67"/>
                  <a:gd name="T48" fmla="*/ 25 w 37"/>
                  <a:gd name="T49" fmla="*/ 64 h 67"/>
                  <a:gd name="T50" fmla="*/ 23 w 37"/>
                  <a:gd name="T51" fmla="*/ 66 h 67"/>
                  <a:gd name="T52" fmla="*/ 20 w 37"/>
                  <a:gd name="T53" fmla="*/ 66 h 67"/>
                  <a:gd name="T54" fmla="*/ 19 w 37"/>
                  <a:gd name="T55" fmla="*/ 66 h 67"/>
                  <a:gd name="T56" fmla="*/ 10 w 37"/>
                  <a:gd name="T57" fmla="*/ 62 h 67"/>
                  <a:gd name="T58" fmla="*/ 8 w 37"/>
                  <a:gd name="T59" fmla="*/ 61 h 67"/>
                  <a:gd name="T60" fmla="*/ 6 w 37"/>
                  <a:gd name="T61" fmla="*/ 58 h 67"/>
                  <a:gd name="T62" fmla="*/ 4 w 37"/>
                  <a:gd name="T63" fmla="*/ 55 h 67"/>
                  <a:gd name="T64" fmla="*/ 2 w 37"/>
                  <a:gd name="T65" fmla="*/ 50 h 67"/>
                  <a:gd name="T66" fmla="*/ 1 w 37"/>
                  <a:gd name="T67" fmla="*/ 46 h 67"/>
                  <a:gd name="T68" fmla="*/ 0 w 37"/>
                  <a:gd name="T69" fmla="*/ 40 h 67"/>
                  <a:gd name="T70" fmla="*/ 0 w 37"/>
                  <a:gd name="T71" fmla="*/ 34 h 67"/>
                  <a:gd name="T72" fmla="*/ 0 w 37"/>
                  <a:gd name="T73" fmla="*/ 28 h 6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7"/>
                  <a:gd name="T112" fmla="*/ 0 h 67"/>
                  <a:gd name="T113" fmla="*/ 37 w 37"/>
                  <a:gd name="T114" fmla="*/ 67 h 6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7" h="67">
                    <a:moveTo>
                      <a:pt x="0" y="28"/>
                    </a:moveTo>
                    <a:lnTo>
                      <a:pt x="0" y="21"/>
                    </a:lnTo>
                    <a:lnTo>
                      <a:pt x="2" y="16"/>
                    </a:lnTo>
                    <a:lnTo>
                      <a:pt x="3" y="10"/>
                    </a:lnTo>
                    <a:lnTo>
                      <a:pt x="5" y="6"/>
                    </a:lnTo>
                    <a:lnTo>
                      <a:pt x="7" y="3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27" y="4"/>
                    </a:lnTo>
                    <a:lnTo>
                      <a:pt x="27" y="5"/>
                    </a:lnTo>
                    <a:lnTo>
                      <a:pt x="29" y="7"/>
                    </a:lnTo>
                    <a:lnTo>
                      <a:pt x="31" y="9"/>
                    </a:lnTo>
                    <a:lnTo>
                      <a:pt x="32" y="14"/>
                    </a:lnTo>
                    <a:lnTo>
                      <a:pt x="33" y="18"/>
                    </a:lnTo>
                    <a:lnTo>
                      <a:pt x="34" y="22"/>
                    </a:lnTo>
                    <a:lnTo>
                      <a:pt x="36" y="27"/>
                    </a:lnTo>
                    <a:lnTo>
                      <a:pt x="36" y="32"/>
                    </a:lnTo>
                    <a:lnTo>
                      <a:pt x="36" y="37"/>
                    </a:lnTo>
                    <a:lnTo>
                      <a:pt x="34" y="44"/>
                    </a:lnTo>
                    <a:lnTo>
                      <a:pt x="33" y="50"/>
                    </a:lnTo>
                    <a:lnTo>
                      <a:pt x="31" y="55"/>
                    </a:lnTo>
                    <a:lnTo>
                      <a:pt x="30" y="59"/>
                    </a:lnTo>
                    <a:lnTo>
                      <a:pt x="27" y="62"/>
                    </a:lnTo>
                    <a:lnTo>
                      <a:pt x="25" y="64"/>
                    </a:lnTo>
                    <a:lnTo>
                      <a:pt x="23" y="66"/>
                    </a:lnTo>
                    <a:lnTo>
                      <a:pt x="20" y="66"/>
                    </a:lnTo>
                    <a:lnTo>
                      <a:pt x="19" y="66"/>
                    </a:lnTo>
                    <a:lnTo>
                      <a:pt x="10" y="62"/>
                    </a:lnTo>
                    <a:lnTo>
                      <a:pt x="8" y="61"/>
                    </a:lnTo>
                    <a:lnTo>
                      <a:pt x="6" y="58"/>
                    </a:lnTo>
                    <a:lnTo>
                      <a:pt x="4" y="55"/>
                    </a:lnTo>
                    <a:lnTo>
                      <a:pt x="2" y="50"/>
                    </a:lnTo>
                    <a:lnTo>
                      <a:pt x="1" y="46"/>
                    </a:lnTo>
                    <a:lnTo>
                      <a:pt x="0" y="40"/>
                    </a:lnTo>
                    <a:lnTo>
                      <a:pt x="0" y="34"/>
                    </a:lnTo>
                    <a:lnTo>
                      <a:pt x="0" y="28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2" name="Freeform 138">
                <a:extLst>
                  <a:ext uri="{FF2B5EF4-FFF2-40B4-BE49-F238E27FC236}">
                    <a16:creationId xmlns:a16="http://schemas.microsoft.com/office/drawing/2014/main" id="{38A58C05-89CB-4E74-8D28-77F055A98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" y="140"/>
                <a:ext cx="109" cy="76"/>
              </a:xfrm>
              <a:custGeom>
                <a:avLst/>
                <a:gdLst>
                  <a:gd name="T0" fmla="*/ 0 w 109"/>
                  <a:gd name="T1" fmla="*/ 75 h 76"/>
                  <a:gd name="T2" fmla="*/ 99 w 109"/>
                  <a:gd name="T3" fmla="*/ 21 h 76"/>
                  <a:gd name="T4" fmla="*/ 100 w 109"/>
                  <a:gd name="T5" fmla="*/ 20 h 76"/>
                  <a:gd name="T6" fmla="*/ 102 w 109"/>
                  <a:gd name="T7" fmla="*/ 16 h 76"/>
                  <a:gd name="T8" fmla="*/ 104 w 109"/>
                  <a:gd name="T9" fmla="*/ 11 h 76"/>
                  <a:gd name="T10" fmla="*/ 106 w 109"/>
                  <a:gd name="T11" fmla="*/ 6 h 76"/>
                  <a:gd name="T12" fmla="*/ 108 w 109"/>
                  <a:gd name="T13" fmla="*/ 2 h 76"/>
                  <a:gd name="T14" fmla="*/ 106 w 109"/>
                  <a:gd name="T15" fmla="*/ 0 h 76"/>
                  <a:gd name="T16" fmla="*/ 101 w 109"/>
                  <a:gd name="T17" fmla="*/ 2 h 76"/>
                  <a:gd name="T18" fmla="*/ 93 w 109"/>
                  <a:gd name="T19" fmla="*/ 7 h 76"/>
                  <a:gd name="T20" fmla="*/ 87 w 109"/>
                  <a:gd name="T21" fmla="*/ 10 h 76"/>
                  <a:gd name="T22" fmla="*/ 76 w 109"/>
                  <a:gd name="T23" fmla="*/ 17 h 76"/>
                  <a:gd name="T24" fmla="*/ 61 w 109"/>
                  <a:gd name="T25" fmla="*/ 26 h 76"/>
                  <a:gd name="T26" fmla="*/ 44 w 109"/>
                  <a:gd name="T27" fmla="*/ 35 h 76"/>
                  <a:gd name="T28" fmla="*/ 28 w 109"/>
                  <a:gd name="T29" fmla="*/ 45 h 76"/>
                  <a:gd name="T30" fmla="*/ 14 w 109"/>
                  <a:gd name="T31" fmla="*/ 53 h 76"/>
                  <a:gd name="T32" fmla="*/ 4 w 109"/>
                  <a:gd name="T33" fmla="*/ 59 h 76"/>
                  <a:gd name="T34" fmla="*/ 1 w 109"/>
                  <a:gd name="T35" fmla="*/ 60 h 76"/>
                  <a:gd name="T36" fmla="*/ 0 w 109"/>
                  <a:gd name="T37" fmla="*/ 75 h 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9"/>
                  <a:gd name="T58" fmla="*/ 0 h 76"/>
                  <a:gd name="T59" fmla="*/ 109 w 109"/>
                  <a:gd name="T60" fmla="*/ 76 h 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9" h="76">
                    <a:moveTo>
                      <a:pt x="0" y="75"/>
                    </a:moveTo>
                    <a:lnTo>
                      <a:pt x="99" y="21"/>
                    </a:lnTo>
                    <a:lnTo>
                      <a:pt x="100" y="20"/>
                    </a:lnTo>
                    <a:lnTo>
                      <a:pt x="102" y="16"/>
                    </a:lnTo>
                    <a:lnTo>
                      <a:pt x="104" y="11"/>
                    </a:lnTo>
                    <a:lnTo>
                      <a:pt x="106" y="6"/>
                    </a:lnTo>
                    <a:lnTo>
                      <a:pt x="108" y="2"/>
                    </a:lnTo>
                    <a:lnTo>
                      <a:pt x="106" y="0"/>
                    </a:lnTo>
                    <a:lnTo>
                      <a:pt x="101" y="2"/>
                    </a:lnTo>
                    <a:lnTo>
                      <a:pt x="93" y="7"/>
                    </a:lnTo>
                    <a:lnTo>
                      <a:pt x="87" y="10"/>
                    </a:lnTo>
                    <a:lnTo>
                      <a:pt x="76" y="17"/>
                    </a:lnTo>
                    <a:lnTo>
                      <a:pt x="61" y="26"/>
                    </a:lnTo>
                    <a:lnTo>
                      <a:pt x="44" y="35"/>
                    </a:lnTo>
                    <a:lnTo>
                      <a:pt x="28" y="45"/>
                    </a:lnTo>
                    <a:lnTo>
                      <a:pt x="14" y="53"/>
                    </a:lnTo>
                    <a:lnTo>
                      <a:pt x="4" y="59"/>
                    </a:lnTo>
                    <a:lnTo>
                      <a:pt x="1" y="60"/>
                    </a:lnTo>
                    <a:lnTo>
                      <a:pt x="0" y="75"/>
                    </a:lnTo>
                  </a:path>
                </a:pathLst>
              </a:custGeom>
              <a:solidFill>
                <a:srgbClr val="4C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3" name="Freeform 139">
                <a:extLst>
                  <a:ext uri="{FF2B5EF4-FFF2-40B4-BE49-F238E27FC236}">
                    <a16:creationId xmlns:a16="http://schemas.microsoft.com/office/drawing/2014/main" id="{DD746E03-F3B9-47E9-B8F0-78F902B48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" y="41"/>
                <a:ext cx="160" cy="167"/>
              </a:xfrm>
              <a:custGeom>
                <a:avLst/>
                <a:gdLst>
                  <a:gd name="T0" fmla="*/ 1 w 160"/>
                  <a:gd name="T1" fmla="*/ 109 h 167"/>
                  <a:gd name="T2" fmla="*/ 1 w 160"/>
                  <a:gd name="T3" fmla="*/ 108 h 167"/>
                  <a:gd name="T4" fmla="*/ 1 w 160"/>
                  <a:gd name="T5" fmla="*/ 105 h 167"/>
                  <a:gd name="T6" fmla="*/ 0 w 160"/>
                  <a:gd name="T7" fmla="*/ 101 h 167"/>
                  <a:gd name="T8" fmla="*/ 0 w 160"/>
                  <a:gd name="T9" fmla="*/ 96 h 167"/>
                  <a:gd name="T10" fmla="*/ 0 w 160"/>
                  <a:gd name="T11" fmla="*/ 92 h 167"/>
                  <a:gd name="T12" fmla="*/ 1 w 160"/>
                  <a:gd name="T13" fmla="*/ 86 h 167"/>
                  <a:gd name="T14" fmla="*/ 1 w 160"/>
                  <a:gd name="T15" fmla="*/ 82 h 167"/>
                  <a:gd name="T16" fmla="*/ 3 w 160"/>
                  <a:gd name="T17" fmla="*/ 80 h 167"/>
                  <a:gd name="T18" fmla="*/ 5 w 160"/>
                  <a:gd name="T19" fmla="*/ 75 h 167"/>
                  <a:gd name="T20" fmla="*/ 9 w 160"/>
                  <a:gd name="T21" fmla="*/ 70 h 167"/>
                  <a:gd name="T22" fmla="*/ 14 w 160"/>
                  <a:gd name="T23" fmla="*/ 61 h 167"/>
                  <a:gd name="T24" fmla="*/ 18 w 160"/>
                  <a:gd name="T25" fmla="*/ 54 h 167"/>
                  <a:gd name="T26" fmla="*/ 22 w 160"/>
                  <a:gd name="T27" fmla="*/ 45 h 167"/>
                  <a:gd name="T28" fmla="*/ 27 w 160"/>
                  <a:gd name="T29" fmla="*/ 39 h 167"/>
                  <a:gd name="T30" fmla="*/ 29 w 160"/>
                  <a:gd name="T31" fmla="*/ 33 h 167"/>
                  <a:gd name="T32" fmla="*/ 30 w 160"/>
                  <a:gd name="T33" fmla="*/ 32 h 167"/>
                  <a:gd name="T34" fmla="*/ 38 w 160"/>
                  <a:gd name="T35" fmla="*/ 0 h 167"/>
                  <a:gd name="T36" fmla="*/ 148 w 160"/>
                  <a:gd name="T37" fmla="*/ 39 h 167"/>
                  <a:gd name="T38" fmla="*/ 159 w 160"/>
                  <a:gd name="T39" fmla="*/ 98 h 167"/>
                  <a:gd name="T40" fmla="*/ 152 w 160"/>
                  <a:gd name="T41" fmla="*/ 142 h 167"/>
                  <a:gd name="T42" fmla="*/ 129 w 160"/>
                  <a:gd name="T43" fmla="*/ 166 h 167"/>
                  <a:gd name="T44" fmla="*/ 1 w 160"/>
                  <a:gd name="T45" fmla="*/ 109 h 16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0"/>
                  <a:gd name="T70" fmla="*/ 0 h 167"/>
                  <a:gd name="T71" fmla="*/ 160 w 160"/>
                  <a:gd name="T72" fmla="*/ 167 h 16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0" h="167">
                    <a:moveTo>
                      <a:pt x="1" y="109"/>
                    </a:moveTo>
                    <a:lnTo>
                      <a:pt x="1" y="108"/>
                    </a:lnTo>
                    <a:lnTo>
                      <a:pt x="1" y="105"/>
                    </a:lnTo>
                    <a:lnTo>
                      <a:pt x="0" y="101"/>
                    </a:lnTo>
                    <a:lnTo>
                      <a:pt x="0" y="96"/>
                    </a:lnTo>
                    <a:lnTo>
                      <a:pt x="0" y="92"/>
                    </a:lnTo>
                    <a:lnTo>
                      <a:pt x="1" y="86"/>
                    </a:lnTo>
                    <a:lnTo>
                      <a:pt x="1" y="82"/>
                    </a:lnTo>
                    <a:lnTo>
                      <a:pt x="3" y="80"/>
                    </a:lnTo>
                    <a:lnTo>
                      <a:pt x="5" y="75"/>
                    </a:lnTo>
                    <a:lnTo>
                      <a:pt x="9" y="70"/>
                    </a:lnTo>
                    <a:lnTo>
                      <a:pt x="14" y="61"/>
                    </a:lnTo>
                    <a:lnTo>
                      <a:pt x="18" y="54"/>
                    </a:lnTo>
                    <a:lnTo>
                      <a:pt x="22" y="45"/>
                    </a:lnTo>
                    <a:lnTo>
                      <a:pt x="27" y="39"/>
                    </a:lnTo>
                    <a:lnTo>
                      <a:pt x="29" y="33"/>
                    </a:lnTo>
                    <a:lnTo>
                      <a:pt x="30" y="32"/>
                    </a:lnTo>
                    <a:lnTo>
                      <a:pt x="38" y="0"/>
                    </a:lnTo>
                    <a:lnTo>
                      <a:pt x="148" y="39"/>
                    </a:lnTo>
                    <a:lnTo>
                      <a:pt x="159" y="98"/>
                    </a:lnTo>
                    <a:lnTo>
                      <a:pt x="152" y="142"/>
                    </a:lnTo>
                    <a:lnTo>
                      <a:pt x="129" y="166"/>
                    </a:lnTo>
                    <a:lnTo>
                      <a:pt x="1" y="109"/>
                    </a:lnTo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4" name="Freeform 140">
                <a:extLst>
                  <a:ext uri="{FF2B5EF4-FFF2-40B4-BE49-F238E27FC236}">
                    <a16:creationId xmlns:a16="http://schemas.microsoft.com/office/drawing/2014/main" id="{9332A0E4-7F75-4717-A175-A7763A63E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" y="127"/>
                <a:ext cx="124" cy="78"/>
              </a:xfrm>
              <a:custGeom>
                <a:avLst/>
                <a:gdLst>
                  <a:gd name="T0" fmla="*/ 0 w 124"/>
                  <a:gd name="T1" fmla="*/ 0 h 78"/>
                  <a:gd name="T2" fmla="*/ 0 w 124"/>
                  <a:gd name="T3" fmla="*/ 22 h 78"/>
                  <a:gd name="T4" fmla="*/ 123 w 124"/>
                  <a:gd name="T5" fmla="*/ 77 h 78"/>
                  <a:gd name="T6" fmla="*/ 123 w 124"/>
                  <a:gd name="T7" fmla="*/ 54 h 78"/>
                  <a:gd name="T8" fmla="*/ 0 w 124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78"/>
                  <a:gd name="T17" fmla="*/ 124 w 124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78">
                    <a:moveTo>
                      <a:pt x="0" y="0"/>
                    </a:moveTo>
                    <a:lnTo>
                      <a:pt x="0" y="22"/>
                    </a:lnTo>
                    <a:lnTo>
                      <a:pt x="123" y="77"/>
                    </a:lnTo>
                    <a:lnTo>
                      <a:pt x="123" y="5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5" name="Freeform 141">
                <a:extLst>
                  <a:ext uri="{FF2B5EF4-FFF2-40B4-BE49-F238E27FC236}">
                    <a16:creationId xmlns:a16="http://schemas.microsoft.com/office/drawing/2014/main" id="{3A65877C-A0BA-4A37-A1ED-0C5A1757D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" y="34"/>
                <a:ext cx="183" cy="174"/>
              </a:xfrm>
              <a:custGeom>
                <a:avLst/>
                <a:gdLst>
                  <a:gd name="T0" fmla="*/ 2 w 183"/>
                  <a:gd name="T1" fmla="*/ 173 h 174"/>
                  <a:gd name="T2" fmla="*/ 2 w 183"/>
                  <a:gd name="T3" fmla="*/ 171 h 174"/>
                  <a:gd name="T4" fmla="*/ 2 w 183"/>
                  <a:gd name="T5" fmla="*/ 168 h 174"/>
                  <a:gd name="T6" fmla="*/ 1 w 183"/>
                  <a:gd name="T7" fmla="*/ 165 h 174"/>
                  <a:gd name="T8" fmla="*/ 1 w 183"/>
                  <a:gd name="T9" fmla="*/ 161 h 174"/>
                  <a:gd name="T10" fmla="*/ 0 w 183"/>
                  <a:gd name="T11" fmla="*/ 155 h 174"/>
                  <a:gd name="T12" fmla="*/ 0 w 183"/>
                  <a:gd name="T13" fmla="*/ 151 h 174"/>
                  <a:gd name="T14" fmla="*/ 0 w 183"/>
                  <a:gd name="T15" fmla="*/ 145 h 174"/>
                  <a:gd name="T16" fmla="*/ 1 w 183"/>
                  <a:gd name="T17" fmla="*/ 141 h 174"/>
                  <a:gd name="T18" fmla="*/ 2 w 183"/>
                  <a:gd name="T19" fmla="*/ 134 h 174"/>
                  <a:gd name="T20" fmla="*/ 4 w 183"/>
                  <a:gd name="T21" fmla="*/ 124 h 174"/>
                  <a:gd name="T22" fmla="*/ 5 w 183"/>
                  <a:gd name="T23" fmla="*/ 115 h 174"/>
                  <a:gd name="T24" fmla="*/ 7 w 183"/>
                  <a:gd name="T25" fmla="*/ 107 h 174"/>
                  <a:gd name="T26" fmla="*/ 9 w 183"/>
                  <a:gd name="T27" fmla="*/ 99 h 174"/>
                  <a:gd name="T28" fmla="*/ 10 w 183"/>
                  <a:gd name="T29" fmla="*/ 92 h 174"/>
                  <a:gd name="T30" fmla="*/ 11 w 183"/>
                  <a:gd name="T31" fmla="*/ 89 h 174"/>
                  <a:gd name="T32" fmla="*/ 13 w 183"/>
                  <a:gd name="T33" fmla="*/ 87 h 174"/>
                  <a:gd name="T34" fmla="*/ 15 w 183"/>
                  <a:gd name="T35" fmla="*/ 45 h 174"/>
                  <a:gd name="T36" fmla="*/ 156 w 183"/>
                  <a:gd name="T37" fmla="*/ 0 h 174"/>
                  <a:gd name="T38" fmla="*/ 157 w 183"/>
                  <a:gd name="T39" fmla="*/ 0 h 174"/>
                  <a:gd name="T40" fmla="*/ 160 w 183"/>
                  <a:gd name="T41" fmla="*/ 3 h 174"/>
                  <a:gd name="T42" fmla="*/ 163 w 183"/>
                  <a:gd name="T43" fmla="*/ 6 h 174"/>
                  <a:gd name="T44" fmla="*/ 167 w 183"/>
                  <a:gd name="T45" fmla="*/ 10 h 174"/>
                  <a:gd name="T46" fmla="*/ 172 w 183"/>
                  <a:gd name="T47" fmla="*/ 17 h 174"/>
                  <a:gd name="T48" fmla="*/ 176 w 183"/>
                  <a:gd name="T49" fmla="*/ 24 h 174"/>
                  <a:gd name="T50" fmla="*/ 178 w 183"/>
                  <a:gd name="T51" fmla="*/ 33 h 174"/>
                  <a:gd name="T52" fmla="*/ 180 w 183"/>
                  <a:gd name="T53" fmla="*/ 42 h 174"/>
                  <a:gd name="T54" fmla="*/ 180 w 183"/>
                  <a:gd name="T55" fmla="*/ 52 h 174"/>
                  <a:gd name="T56" fmla="*/ 180 w 183"/>
                  <a:gd name="T57" fmla="*/ 61 h 174"/>
                  <a:gd name="T58" fmla="*/ 182 w 183"/>
                  <a:gd name="T59" fmla="*/ 70 h 174"/>
                  <a:gd name="T60" fmla="*/ 182 w 183"/>
                  <a:gd name="T61" fmla="*/ 77 h 174"/>
                  <a:gd name="T62" fmla="*/ 182 w 183"/>
                  <a:gd name="T63" fmla="*/ 84 h 174"/>
                  <a:gd name="T64" fmla="*/ 182 w 183"/>
                  <a:gd name="T65" fmla="*/ 89 h 174"/>
                  <a:gd name="T66" fmla="*/ 182 w 183"/>
                  <a:gd name="T67" fmla="*/ 92 h 174"/>
                  <a:gd name="T68" fmla="*/ 182 w 183"/>
                  <a:gd name="T69" fmla="*/ 94 h 174"/>
                  <a:gd name="T70" fmla="*/ 2 w 183"/>
                  <a:gd name="T71" fmla="*/ 173 h 17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83"/>
                  <a:gd name="T109" fmla="*/ 0 h 174"/>
                  <a:gd name="T110" fmla="*/ 183 w 183"/>
                  <a:gd name="T111" fmla="*/ 174 h 17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83" h="174">
                    <a:moveTo>
                      <a:pt x="2" y="173"/>
                    </a:moveTo>
                    <a:lnTo>
                      <a:pt x="2" y="171"/>
                    </a:lnTo>
                    <a:lnTo>
                      <a:pt x="2" y="168"/>
                    </a:lnTo>
                    <a:lnTo>
                      <a:pt x="1" y="165"/>
                    </a:lnTo>
                    <a:lnTo>
                      <a:pt x="1" y="161"/>
                    </a:lnTo>
                    <a:lnTo>
                      <a:pt x="0" y="155"/>
                    </a:lnTo>
                    <a:lnTo>
                      <a:pt x="0" y="151"/>
                    </a:lnTo>
                    <a:lnTo>
                      <a:pt x="0" y="145"/>
                    </a:lnTo>
                    <a:lnTo>
                      <a:pt x="1" y="141"/>
                    </a:lnTo>
                    <a:lnTo>
                      <a:pt x="2" y="134"/>
                    </a:lnTo>
                    <a:lnTo>
                      <a:pt x="4" y="124"/>
                    </a:lnTo>
                    <a:lnTo>
                      <a:pt x="5" y="115"/>
                    </a:lnTo>
                    <a:lnTo>
                      <a:pt x="7" y="107"/>
                    </a:lnTo>
                    <a:lnTo>
                      <a:pt x="9" y="99"/>
                    </a:lnTo>
                    <a:lnTo>
                      <a:pt x="10" y="92"/>
                    </a:lnTo>
                    <a:lnTo>
                      <a:pt x="11" y="89"/>
                    </a:lnTo>
                    <a:lnTo>
                      <a:pt x="13" y="87"/>
                    </a:lnTo>
                    <a:lnTo>
                      <a:pt x="15" y="45"/>
                    </a:lnTo>
                    <a:lnTo>
                      <a:pt x="156" y="0"/>
                    </a:lnTo>
                    <a:lnTo>
                      <a:pt x="157" y="0"/>
                    </a:lnTo>
                    <a:lnTo>
                      <a:pt x="160" y="3"/>
                    </a:lnTo>
                    <a:lnTo>
                      <a:pt x="163" y="6"/>
                    </a:lnTo>
                    <a:lnTo>
                      <a:pt x="167" y="10"/>
                    </a:lnTo>
                    <a:lnTo>
                      <a:pt x="172" y="17"/>
                    </a:lnTo>
                    <a:lnTo>
                      <a:pt x="176" y="24"/>
                    </a:lnTo>
                    <a:lnTo>
                      <a:pt x="178" y="33"/>
                    </a:lnTo>
                    <a:lnTo>
                      <a:pt x="180" y="42"/>
                    </a:lnTo>
                    <a:lnTo>
                      <a:pt x="180" y="52"/>
                    </a:lnTo>
                    <a:lnTo>
                      <a:pt x="180" y="61"/>
                    </a:lnTo>
                    <a:lnTo>
                      <a:pt x="182" y="70"/>
                    </a:lnTo>
                    <a:lnTo>
                      <a:pt x="182" y="77"/>
                    </a:lnTo>
                    <a:lnTo>
                      <a:pt x="182" y="84"/>
                    </a:lnTo>
                    <a:lnTo>
                      <a:pt x="182" y="89"/>
                    </a:lnTo>
                    <a:lnTo>
                      <a:pt x="182" y="92"/>
                    </a:lnTo>
                    <a:lnTo>
                      <a:pt x="182" y="94"/>
                    </a:lnTo>
                    <a:lnTo>
                      <a:pt x="2" y="173"/>
                    </a:ln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6" name="Freeform 142">
                <a:extLst>
                  <a:ext uri="{FF2B5EF4-FFF2-40B4-BE49-F238E27FC236}">
                    <a16:creationId xmlns:a16="http://schemas.microsoft.com/office/drawing/2014/main" id="{C166B6CF-B9BB-4300-AB67-09298AFFA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" y="163"/>
                <a:ext cx="30" cy="63"/>
              </a:xfrm>
              <a:custGeom>
                <a:avLst/>
                <a:gdLst>
                  <a:gd name="T0" fmla="*/ 12 w 30"/>
                  <a:gd name="T1" fmla="*/ 62 h 63"/>
                  <a:gd name="T2" fmla="*/ 8 w 30"/>
                  <a:gd name="T3" fmla="*/ 60 h 63"/>
                  <a:gd name="T4" fmla="*/ 6 w 30"/>
                  <a:gd name="T5" fmla="*/ 57 h 63"/>
                  <a:gd name="T6" fmla="*/ 4 w 30"/>
                  <a:gd name="T7" fmla="*/ 54 h 63"/>
                  <a:gd name="T8" fmla="*/ 3 w 30"/>
                  <a:gd name="T9" fmla="*/ 50 h 63"/>
                  <a:gd name="T10" fmla="*/ 1 w 30"/>
                  <a:gd name="T11" fmla="*/ 44 h 63"/>
                  <a:gd name="T12" fmla="*/ 1 w 30"/>
                  <a:gd name="T13" fmla="*/ 39 h 63"/>
                  <a:gd name="T14" fmla="*/ 0 w 30"/>
                  <a:gd name="T15" fmla="*/ 34 h 63"/>
                  <a:gd name="T16" fmla="*/ 0 w 30"/>
                  <a:gd name="T17" fmla="*/ 27 h 63"/>
                  <a:gd name="T18" fmla="*/ 1 w 30"/>
                  <a:gd name="T19" fmla="*/ 21 h 63"/>
                  <a:gd name="T20" fmla="*/ 2 w 30"/>
                  <a:gd name="T21" fmla="*/ 16 h 63"/>
                  <a:gd name="T22" fmla="*/ 4 w 30"/>
                  <a:gd name="T23" fmla="*/ 10 h 63"/>
                  <a:gd name="T24" fmla="*/ 6 w 30"/>
                  <a:gd name="T25" fmla="*/ 6 h 63"/>
                  <a:gd name="T26" fmla="*/ 8 w 30"/>
                  <a:gd name="T27" fmla="*/ 3 h 63"/>
                  <a:gd name="T28" fmla="*/ 11 w 30"/>
                  <a:gd name="T29" fmla="*/ 1 h 63"/>
                  <a:gd name="T30" fmla="*/ 13 w 30"/>
                  <a:gd name="T31" fmla="*/ 0 h 63"/>
                  <a:gd name="T32" fmla="*/ 16 w 30"/>
                  <a:gd name="T33" fmla="*/ 0 h 63"/>
                  <a:gd name="T34" fmla="*/ 20 w 30"/>
                  <a:gd name="T35" fmla="*/ 1 h 63"/>
                  <a:gd name="T36" fmla="*/ 22 w 30"/>
                  <a:gd name="T37" fmla="*/ 3 h 63"/>
                  <a:gd name="T38" fmla="*/ 24 w 30"/>
                  <a:gd name="T39" fmla="*/ 7 h 63"/>
                  <a:gd name="T40" fmla="*/ 25 w 30"/>
                  <a:gd name="T41" fmla="*/ 10 h 63"/>
                  <a:gd name="T42" fmla="*/ 27 w 30"/>
                  <a:gd name="T43" fmla="*/ 16 h 63"/>
                  <a:gd name="T44" fmla="*/ 27 w 30"/>
                  <a:gd name="T45" fmla="*/ 21 h 63"/>
                  <a:gd name="T46" fmla="*/ 29 w 30"/>
                  <a:gd name="T47" fmla="*/ 27 h 63"/>
                  <a:gd name="T48" fmla="*/ 29 w 30"/>
                  <a:gd name="T49" fmla="*/ 34 h 63"/>
                  <a:gd name="T50" fmla="*/ 27 w 30"/>
                  <a:gd name="T51" fmla="*/ 40 h 63"/>
                  <a:gd name="T52" fmla="*/ 26 w 30"/>
                  <a:gd name="T53" fmla="*/ 45 h 63"/>
                  <a:gd name="T54" fmla="*/ 24 w 30"/>
                  <a:gd name="T55" fmla="*/ 51 h 63"/>
                  <a:gd name="T56" fmla="*/ 22 w 30"/>
                  <a:gd name="T57" fmla="*/ 54 h 63"/>
                  <a:gd name="T58" fmla="*/ 20 w 30"/>
                  <a:gd name="T59" fmla="*/ 58 h 63"/>
                  <a:gd name="T60" fmla="*/ 17 w 30"/>
                  <a:gd name="T61" fmla="*/ 60 h 63"/>
                  <a:gd name="T62" fmla="*/ 14 w 30"/>
                  <a:gd name="T63" fmla="*/ 62 h 63"/>
                  <a:gd name="T64" fmla="*/ 12 w 30"/>
                  <a:gd name="T65" fmla="*/ 62 h 6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0"/>
                  <a:gd name="T100" fmla="*/ 0 h 63"/>
                  <a:gd name="T101" fmla="*/ 30 w 30"/>
                  <a:gd name="T102" fmla="*/ 63 h 6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0" h="63">
                    <a:moveTo>
                      <a:pt x="12" y="62"/>
                    </a:moveTo>
                    <a:lnTo>
                      <a:pt x="8" y="60"/>
                    </a:lnTo>
                    <a:lnTo>
                      <a:pt x="6" y="57"/>
                    </a:lnTo>
                    <a:lnTo>
                      <a:pt x="4" y="54"/>
                    </a:lnTo>
                    <a:lnTo>
                      <a:pt x="3" y="50"/>
                    </a:lnTo>
                    <a:lnTo>
                      <a:pt x="1" y="44"/>
                    </a:lnTo>
                    <a:lnTo>
                      <a:pt x="1" y="39"/>
                    </a:lnTo>
                    <a:lnTo>
                      <a:pt x="0" y="34"/>
                    </a:lnTo>
                    <a:lnTo>
                      <a:pt x="0" y="27"/>
                    </a:lnTo>
                    <a:lnTo>
                      <a:pt x="1" y="21"/>
                    </a:lnTo>
                    <a:lnTo>
                      <a:pt x="2" y="16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8" y="3"/>
                    </a:lnTo>
                    <a:lnTo>
                      <a:pt x="11" y="1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20" y="1"/>
                    </a:lnTo>
                    <a:lnTo>
                      <a:pt x="22" y="3"/>
                    </a:lnTo>
                    <a:lnTo>
                      <a:pt x="24" y="7"/>
                    </a:lnTo>
                    <a:lnTo>
                      <a:pt x="25" y="10"/>
                    </a:lnTo>
                    <a:lnTo>
                      <a:pt x="27" y="16"/>
                    </a:lnTo>
                    <a:lnTo>
                      <a:pt x="27" y="21"/>
                    </a:lnTo>
                    <a:lnTo>
                      <a:pt x="29" y="27"/>
                    </a:lnTo>
                    <a:lnTo>
                      <a:pt x="29" y="34"/>
                    </a:lnTo>
                    <a:lnTo>
                      <a:pt x="27" y="40"/>
                    </a:lnTo>
                    <a:lnTo>
                      <a:pt x="26" y="45"/>
                    </a:lnTo>
                    <a:lnTo>
                      <a:pt x="24" y="51"/>
                    </a:lnTo>
                    <a:lnTo>
                      <a:pt x="22" y="54"/>
                    </a:lnTo>
                    <a:lnTo>
                      <a:pt x="20" y="58"/>
                    </a:lnTo>
                    <a:lnTo>
                      <a:pt x="17" y="60"/>
                    </a:lnTo>
                    <a:lnTo>
                      <a:pt x="14" y="62"/>
                    </a:lnTo>
                    <a:lnTo>
                      <a:pt x="12" y="62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7" name="Freeform 143">
                <a:extLst>
                  <a:ext uri="{FF2B5EF4-FFF2-40B4-BE49-F238E27FC236}">
                    <a16:creationId xmlns:a16="http://schemas.microsoft.com/office/drawing/2014/main" id="{706516E5-87D7-4692-9ACE-BDA16AD240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" y="173"/>
                <a:ext cx="18" cy="44"/>
              </a:xfrm>
              <a:custGeom>
                <a:avLst/>
                <a:gdLst>
                  <a:gd name="T0" fmla="*/ 7 w 18"/>
                  <a:gd name="T1" fmla="*/ 43 h 44"/>
                  <a:gd name="T2" fmla="*/ 6 w 18"/>
                  <a:gd name="T3" fmla="*/ 41 h 44"/>
                  <a:gd name="T4" fmla="*/ 3 w 18"/>
                  <a:gd name="T5" fmla="*/ 39 h 44"/>
                  <a:gd name="T6" fmla="*/ 2 w 18"/>
                  <a:gd name="T7" fmla="*/ 37 h 44"/>
                  <a:gd name="T8" fmla="*/ 1 w 18"/>
                  <a:gd name="T9" fmla="*/ 35 h 44"/>
                  <a:gd name="T10" fmla="*/ 1 w 18"/>
                  <a:gd name="T11" fmla="*/ 31 h 44"/>
                  <a:gd name="T12" fmla="*/ 0 w 18"/>
                  <a:gd name="T13" fmla="*/ 27 h 44"/>
                  <a:gd name="T14" fmla="*/ 0 w 18"/>
                  <a:gd name="T15" fmla="*/ 23 h 44"/>
                  <a:gd name="T16" fmla="*/ 0 w 18"/>
                  <a:gd name="T17" fmla="*/ 18 h 44"/>
                  <a:gd name="T18" fmla="*/ 0 w 18"/>
                  <a:gd name="T19" fmla="*/ 15 h 44"/>
                  <a:gd name="T20" fmla="*/ 1 w 18"/>
                  <a:gd name="T21" fmla="*/ 11 h 44"/>
                  <a:gd name="T22" fmla="*/ 2 w 18"/>
                  <a:gd name="T23" fmla="*/ 7 h 44"/>
                  <a:gd name="T24" fmla="*/ 3 w 18"/>
                  <a:gd name="T25" fmla="*/ 4 h 44"/>
                  <a:gd name="T26" fmla="*/ 4 w 18"/>
                  <a:gd name="T27" fmla="*/ 2 h 44"/>
                  <a:gd name="T28" fmla="*/ 7 w 18"/>
                  <a:gd name="T29" fmla="*/ 1 h 44"/>
                  <a:gd name="T30" fmla="*/ 8 w 18"/>
                  <a:gd name="T31" fmla="*/ 0 h 44"/>
                  <a:gd name="T32" fmla="*/ 9 w 18"/>
                  <a:gd name="T33" fmla="*/ 0 h 44"/>
                  <a:gd name="T34" fmla="*/ 12 w 18"/>
                  <a:gd name="T35" fmla="*/ 1 h 44"/>
                  <a:gd name="T36" fmla="*/ 13 w 18"/>
                  <a:gd name="T37" fmla="*/ 2 h 44"/>
                  <a:gd name="T38" fmla="*/ 14 w 18"/>
                  <a:gd name="T39" fmla="*/ 4 h 44"/>
                  <a:gd name="T40" fmla="*/ 15 w 18"/>
                  <a:gd name="T41" fmla="*/ 7 h 44"/>
                  <a:gd name="T42" fmla="*/ 17 w 18"/>
                  <a:gd name="T43" fmla="*/ 11 h 44"/>
                  <a:gd name="T44" fmla="*/ 17 w 18"/>
                  <a:gd name="T45" fmla="*/ 14 h 44"/>
                  <a:gd name="T46" fmla="*/ 17 w 18"/>
                  <a:gd name="T47" fmla="*/ 18 h 44"/>
                  <a:gd name="T48" fmla="*/ 17 w 18"/>
                  <a:gd name="T49" fmla="*/ 23 h 44"/>
                  <a:gd name="T50" fmla="*/ 17 w 18"/>
                  <a:gd name="T51" fmla="*/ 27 h 44"/>
                  <a:gd name="T52" fmla="*/ 15 w 18"/>
                  <a:gd name="T53" fmla="*/ 31 h 44"/>
                  <a:gd name="T54" fmla="*/ 14 w 18"/>
                  <a:gd name="T55" fmla="*/ 35 h 44"/>
                  <a:gd name="T56" fmla="*/ 13 w 18"/>
                  <a:gd name="T57" fmla="*/ 37 h 44"/>
                  <a:gd name="T58" fmla="*/ 12 w 18"/>
                  <a:gd name="T59" fmla="*/ 39 h 44"/>
                  <a:gd name="T60" fmla="*/ 10 w 18"/>
                  <a:gd name="T61" fmla="*/ 41 h 44"/>
                  <a:gd name="T62" fmla="*/ 8 w 18"/>
                  <a:gd name="T63" fmla="*/ 43 h 44"/>
                  <a:gd name="T64" fmla="*/ 7 w 18"/>
                  <a:gd name="T65" fmla="*/ 43 h 4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"/>
                  <a:gd name="T100" fmla="*/ 0 h 44"/>
                  <a:gd name="T101" fmla="*/ 18 w 18"/>
                  <a:gd name="T102" fmla="*/ 44 h 4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" h="44">
                    <a:moveTo>
                      <a:pt x="7" y="43"/>
                    </a:moveTo>
                    <a:lnTo>
                      <a:pt x="6" y="41"/>
                    </a:lnTo>
                    <a:lnTo>
                      <a:pt x="3" y="39"/>
                    </a:lnTo>
                    <a:lnTo>
                      <a:pt x="2" y="37"/>
                    </a:lnTo>
                    <a:lnTo>
                      <a:pt x="1" y="35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2" y="7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4"/>
                    </a:lnTo>
                    <a:lnTo>
                      <a:pt x="15" y="7"/>
                    </a:lnTo>
                    <a:lnTo>
                      <a:pt x="17" y="11"/>
                    </a:lnTo>
                    <a:lnTo>
                      <a:pt x="17" y="14"/>
                    </a:lnTo>
                    <a:lnTo>
                      <a:pt x="17" y="18"/>
                    </a:lnTo>
                    <a:lnTo>
                      <a:pt x="17" y="23"/>
                    </a:lnTo>
                    <a:lnTo>
                      <a:pt x="17" y="27"/>
                    </a:lnTo>
                    <a:lnTo>
                      <a:pt x="15" y="31"/>
                    </a:lnTo>
                    <a:lnTo>
                      <a:pt x="14" y="35"/>
                    </a:lnTo>
                    <a:lnTo>
                      <a:pt x="13" y="37"/>
                    </a:lnTo>
                    <a:lnTo>
                      <a:pt x="12" y="39"/>
                    </a:lnTo>
                    <a:lnTo>
                      <a:pt x="10" y="41"/>
                    </a:lnTo>
                    <a:lnTo>
                      <a:pt x="8" y="43"/>
                    </a:lnTo>
                    <a:lnTo>
                      <a:pt x="7" y="43"/>
                    </a:ln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8" name="Freeform 144">
                <a:extLst>
                  <a:ext uri="{FF2B5EF4-FFF2-40B4-BE49-F238E27FC236}">
                    <a16:creationId xmlns:a16="http://schemas.microsoft.com/office/drawing/2014/main" id="{788E6F0E-FCE6-4ABD-8D83-2CDFC0414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" y="111"/>
                <a:ext cx="25" cy="55"/>
              </a:xfrm>
              <a:custGeom>
                <a:avLst/>
                <a:gdLst>
                  <a:gd name="T0" fmla="*/ 10 w 25"/>
                  <a:gd name="T1" fmla="*/ 54 h 55"/>
                  <a:gd name="T2" fmla="*/ 7 w 25"/>
                  <a:gd name="T3" fmla="*/ 52 h 55"/>
                  <a:gd name="T4" fmla="*/ 5 w 25"/>
                  <a:gd name="T5" fmla="*/ 50 h 55"/>
                  <a:gd name="T6" fmla="*/ 4 w 25"/>
                  <a:gd name="T7" fmla="*/ 48 h 55"/>
                  <a:gd name="T8" fmla="*/ 2 w 25"/>
                  <a:gd name="T9" fmla="*/ 44 h 55"/>
                  <a:gd name="T10" fmla="*/ 1 w 25"/>
                  <a:gd name="T11" fmla="*/ 39 h 55"/>
                  <a:gd name="T12" fmla="*/ 0 w 25"/>
                  <a:gd name="T13" fmla="*/ 34 h 55"/>
                  <a:gd name="T14" fmla="*/ 0 w 25"/>
                  <a:gd name="T15" fmla="*/ 29 h 55"/>
                  <a:gd name="T16" fmla="*/ 0 w 25"/>
                  <a:gd name="T17" fmla="*/ 23 h 55"/>
                  <a:gd name="T18" fmla="*/ 1 w 25"/>
                  <a:gd name="T19" fmla="*/ 18 h 55"/>
                  <a:gd name="T20" fmla="*/ 2 w 25"/>
                  <a:gd name="T21" fmla="*/ 14 h 55"/>
                  <a:gd name="T22" fmla="*/ 3 w 25"/>
                  <a:gd name="T23" fmla="*/ 9 h 55"/>
                  <a:gd name="T24" fmla="*/ 5 w 25"/>
                  <a:gd name="T25" fmla="*/ 5 h 55"/>
                  <a:gd name="T26" fmla="*/ 7 w 25"/>
                  <a:gd name="T27" fmla="*/ 3 h 55"/>
                  <a:gd name="T28" fmla="*/ 9 w 25"/>
                  <a:gd name="T29" fmla="*/ 1 h 55"/>
                  <a:gd name="T30" fmla="*/ 12 w 25"/>
                  <a:gd name="T31" fmla="*/ 0 h 55"/>
                  <a:gd name="T32" fmla="*/ 14 w 25"/>
                  <a:gd name="T33" fmla="*/ 0 h 55"/>
                  <a:gd name="T34" fmla="*/ 16 w 25"/>
                  <a:gd name="T35" fmla="*/ 1 h 55"/>
                  <a:gd name="T36" fmla="*/ 18 w 25"/>
                  <a:gd name="T37" fmla="*/ 3 h 55"/>
                  <a:gd name="T38" fmla="*/ 20 w 25"/>
                  <a:gd name="T39" fmla="*/ 6 h 55"/>
                  <a:gd name="T40" fmla="*/ 21 w 25"/>
                  <a:gd name="T41" fmla="*/ 9 h 55"/>
                  <a:gd name="T42" fmla="*/ 22 w 25"/>
                  <a:gd name="T43" fmla="*/ 14 h 55"/>
                  <a:gd name="T44" fmla="*/ 24 w 25"/>
                  <a:gd name="T45" fmla="*/ 19 h 55"/>
                  <a:gd name="T46" fmla="*/ 24 w 25"/>
                  <a:gd name="T47" fmla="*/ 24 h 55"/>
                  <a:gd name="T48" fmla="*/ 24 w 25"/>
                  <a:gd name="T49" fmla="*/ 30 h 55"/>
                  <a:gd name="T50" fmla="*/ 24 w 25"/>
                  <a:gd name="T51" fmla="*/ 35 h 55"/>
                  <a:gd name="T52" fmla="*/ 22 w 25"/>
                  <a:gd name="T53" fmla="*/ 39 h 55"/>
                  <a:gd name="T54" fmla="*/ 20 w 25"/>
                  <a:gd name="T55" fmla="*/ 44 h 55"/>
                  <a:gd name="T56" fmla="*/ 19 w 25"/>
                  <a:gd name="T57" fmla="*/ 48 h 55"/>
                  <a:gd name="T58" fmla="*/ 17 w 25"/>
                  <a:gd name="T59" fmla="*/ 51 h 55"/>
                  <a:gd name="T60" fmla="*/ 15 w 25"/>
                  <a:gd name="T61" fmla="*/ 52 h 55"/>
                  <a:gd name="T62" fmla="*/ 13 w 25"/>
                  <a:gd name="T63" fmla="*/ 54 h 55"/>
                  <a:gd name="T64" fmla="*/ 10 w 25"/>
                  <a:gd name="T65" fmla="*/ 54 h 5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"/>
                  <a:gd name="T100" fmla="*/ 0 h 55"/>
                  <a:gd name="T101" fmla="*/ 25 w 25"/>
                  <a:gd name="T102" fmla="*/ 55 h 5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" h="55">
                    <a:moveTo>
                      <a:pt x="10" y="54"/>
                    </a:moveTo>
                    <a:lnTo>
                      <a:pt x="7" y="52"/>
                    </a:lnTo>
                    <a:lnTo>
                      <a:pt x="5" y="50"/>
                    </a:lnTo>
                    <a:lnTo>
                      <a:pt x="4" y="48"/>
                    </a:lnTo>
                    <a:lnTo>
                      <a:pt x="2" y="44"/>
                    </a:lnTo>
                    <a:lnTo>
                      <a:pt x="1" y="39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0" y="23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3" y="9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8" y="3"/>
                    </a:lnTo>
                    <a:lnTo>
                      <a:pt x="20" y="6"/>
                    </a:lnTo>
                    <a:lnTo>
                      <a:pt x="21" y="9"/>
                    </a:lnTo>
                    <a:lnTo>
                      <a:pt x="22" y="14"/>
                    </a:lnTo>
                    <a:lnTo>
                      <a:pt x="24" y="19"/>
                    </a:lnTo>
                    <a:lnTo>
                      <a:pt x="24" y="24"/>
                    </a:lnTo>
                    <a:lnTo>
                      <a:pt x="24" y="30"/>
                    </a:lnTo>
                    <a:lnTo>
                      <a:pt x="24" y="35"/>
                    </a:lnTo>
                    <a:lnTo>
                      <a:pt x="22" y="39"/>
                    </a:lnTo>
                    <a:lnTo>
                      <a:pt x="20" y="44"/>
                    </a:lnTo>
                    <a:lnTo>
                      <a:pt x="19" y="48"/>
                    </a:lnTo>
                    <a:lnTo>
                      <a:pt x="17" y="51"/>
                    </a:lnTo>
                    <a:lnTo>
                      <a:pt x="15" y="52"/>
                    </a:lnTo>
                    <a:lnTo>
                      <a:pt x="13" y="54"/>
                    </a:lnTo>
                    <a:lnTo>
                      <a:pt x="10" y="54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9" name="Freeform 145">
                <a:extLst>
                  <a:ext uri="{FF2B5EF4-FFF2-40B4-BE49-F238E27FC236}">
                    <a16:creationId xmlns:a16="http://schemas.microsoft.com/office/drawing/2014/main" id="{D6FE4E56-EE28-4BB0-8908-A2E4396D2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" y="119"/>
                <a:ext cx="19" cy="38"/>
              </a:xfrm>
              <a:custGeom>
                <a:avLst/>
                <a:gdLst>
                  <a:gd name="T0" fmla="*/ 6 w 19"/>
                  <a:gd name="T1" fmla="*/ 37 h 38"/>
                  <a:gd name="T2" fmla="*/ 5 w 19"/>
                  <a:gd name="T3" fmla="*/ 37 h 38"/>
                  <a:gd name="T4" fmla="*/ 4 w 19"/>
                  <a:gd name="T5" fmla="*/ 35 h 38"/>
                  <a:gd name="T6" fmla="*/ 2 w 19"/>
                  <a:gd name="T7" fmla="*/ 33 h 38"/>
                  <a:gd name="T8" fmla="*/ 1 w 19"/>
                  <a:gd name="T9" fmla="*/ 30 h 38"/>
                  <a:gd name="T10" fmla="*/ 1 w 19"/>
                  <a:gd name="T11" fmla="*/ 28 h 38"/>
                  <a:gd name="T12" fmla="*/ 0 w 19"/>
                  <a:gd name="T13" fmla="*/ 25 h 38"/>
                  <a:gd name="T14" fmla="*/ 0 w 19"/>
                  <a:gd name="T15" fmla="*/ 20 h 38"/>
                  <a:gd name="T16" fmla="*/ 0 w 19"/>
                  <a:gd name="T17" fmla="*/ 17 h 38"/>
                  <a:gd name="T18" fmla="*/ 1 w 19"/>
                  <a:gd name="T19" fmla="*/ 13 h 38"/>
                  <a:gd name="T20" fmla="*/ 1 w 19"/>
                  <a:gd name="T21" fmla="*/ 9 h 38"/>
                  <a:gd name="T22" fmla="*/ 2 w 19"/>
                  <a:gd name="T23" fmla="*/ 7 h 38"/>
                  <a:gd name="T24" fmla="*/ 4 w 19"/>
                  <a:gd name="T25" fmla="*/ 4 h 38"/>
                  <a:gd name="T26" fmla="*/ 5 w 19"/>
                  <a:gd name="T27" fmla="*/ 3 h 38"/>
                  <a:gd name="T28" fmla="*/ 6 w 19"/>
                  <a:gd name="T29" fmla="*/ 1 h 38"/>
                  <a:gd name="T30" fmla="*/ 8 w 19"/>
                  <a:gd name="T31" fmla="*/ 0 h 38"/>
                  <a:gd name="T32" fmla="*/ 11 w 19"/>
                  <a:gd name="T33" fmla="*/ 0 h 38"/>
                  <a:gd name="T34" fmla="*/ 12 w 19"/>
                  <a:gd name="T35" fmla="*/ 1 h 38"/>
                  <a:gd name="T36" fmla="*/ 13 w 19"/>
                  <a:gd name="T37" fmla="*/ 2 h 38"/>
                  <a:gd name="T38" fmla="*/ 15 w 19"/>
                  <a:gd name="T39" fmla="*/ 4 h 38"/>
                  <a:gd name="T40" fmla="*/ 16 w 19"/>
                  <a:gd name="T41" fmla="*/ 7 h 38"/>
                  <a:gd name="T42" fmla="*/ 16 w 19"/>
                  <a:gd name="T43" fmla="*/ 9 h 38"/>
                  <a:gd name="T44" fmla="*/ 18 w 19"/>
                  <a:gd name="T45" fmla="*/ 13 h 38"/>
                  <a:gd name="T46" fmla="*/ 18 w 19"/>
                  <a:gd name="T47" fmla="*/ 17 h 38"/>
                  <a:gd name="T48" fmla="*/ 18 w 19"/>
                  <a:gd name="T49" fmla="*/ 20 h 38"/>
                  <a:gd name="T50" fmla="*/ 16 w 19"/>
                  <a:gd name="T51" fmla="*/ 23 h 38"/>
                  <a:gd name="T52" fmla="*/ 16 w 19"/>
                  <a:gd name="T53" fmla="*/ 28 h 38"/>
                  <a:gd name="T54" fmla="*/ 15 w 19"/>
                  <a:gd name="T55" fmla="*/ 30 h 38"/>
                  <a:gd name="T56" fmla="*/ 13 w 19"/>
                  <a:gd name="T57" fmla="*/ 33 h 38"/>
                  <a:gd name="T58" fmla="*/ 12 w 19"/>
                  <a:gd name="T59" fmla="*/ 34 h 38"/>
                  <a:gd name="T60" fmla="*/ 11 w 19"/>
                  <a:gd name="T61" fmla="*/ 37 h 38"/>
                  <a:gd name="T62" fmla="*/ 9 w 19"/>
                  <a:gd name="T63" fmla="*/ 37 h 38"/>
                  <a:gd name="T64" fmla="*/ 6 w 19"/>
                  <a:gd name="T65" fmla="*/ 37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"/>
                  <a:gd name="T100" fmla="*/ 0 h 38"/>
                  <a:gd name="T101" fmla="*/ 19 w 19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" h="38">
                    <a:moveTo>
                      <a:pt x="6" y="37"/>
                    </a:moveTo>
                    <a:lnTo>
                      <a:pt x="5" y="37"/>
                    </a:lnTo>
                    <a:lnTo>
                      <a:pt x="4" y="35"/>
                    </a:lnTo>
                    <a:lnTo>
                      <a:pt x="2" y="33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5" y="3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5" y="4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8" y="13"/>
                    </a:lnTo>
                    <a:lnTo>
                      <a:pt x="18" y="17"/>
                    </a:lnTo>
                    <a:lnTo>
                      <a:pt x="18" y="20"/>
                    </a:lnTo>
                    <a:lnTo>
                      <a:pt x="16" y="23"/>
                    </a:lnTo>
                    <a:lnTo>
                      <a:pt x="16" y="28"/>
                    </a:lnTo>
                    <a:lnTo>
                      <a:pt x="15" y="30"/>
                    </a:lnTo>
                    <a:lnTo>
                      <a:pt x="13" y="33"/>
                    </a:lnTo>
                    <a:lnTo>
                      <a:pt x="12" y="34"/>
                    </a:lnTo>
                    <a:lnTo>
                      <a:pt x="11" y="37"/>
                    </a:lnTo>
                    <a:lnTo>
                      <a:pt x="9" y="37"/>
                    </a:lnTo>
                    <a:lnTo>
                      <a:pt x="6" y="37"/>
                    </a:ln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0" name="Freeform 146">
                <a:extLst>
                  <a:ext uri="{FF2B5EF4-FFF2-40B4-BE49-F238E27FC236}">
                    <a16:creationId xmlns:a16="http://schemas.microsoft.com/office/drawing/2014/main" id="{0E9D8B0E-C6F5-4FB0-90CE-7DA4599B33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44"/>
                <a:ext cx="141" cy="76"/>
              </a:xfrm>
              <a:custGeom>
                <a:avLst/>
                <a:gdLst>
                  <a:gd name="T0" fmla="*/ 140 w 141"/>
                  <a:gd name="T1" fmla="*/ 53 h 76"/>
                  <a:gd name="T2" fmla="*/ 140 w 141"/>
                  <a:gd name="T3" fmla="*/ 54 h 76"/>
                  <a:gd name="T4" fmla="*/ 138 w 141"/>
                  <a:gd name="T5" fmla="*/ 55 h 76"/>
                  <a:gd name="T6" fmla="*/ 138 w 141"/>
                  <a:gd name="T7" fmla="*/ 56 h 76"/>
                  <a:gd name="T8" fmla="*/ 137 w 141"/>
                  <a:gd name="T9" fmla="*/ 57 h 76"/>
                  <a:gd name="T10" fmla="*/ 136 w 141"/>
                  <a:gd name="T11" fmla="*/ 58 h 76"/>
                  <a:gd name="T12" fmla="*/ 135 w 141"/>
                  <a:gd name="T13" fmla="*/ 60 h 76"/>
                  <a:gd name="T14" fmla="*/ 134 w 141"/>
                  <a:gd name="T15" fmla="*/ 60 h 76"/>
                  <a:gd name="T16" fmla="*/ 133 w 141"/>
                  <a:gd name="T17" fmla="*/ 60 h 76"/>
                  <a:gd name="T18" fmla="*/ 126 w 141"/>
                  <a:gd name="T19" fmla="*/ 58 h 76"/>
                  <a:gd name="T20" fmla="*/ 111 w 141"/>
                  <a:gd name="T21" fmla="*/ 52 h 76"/>
                  <a:gd name="T22" fmla="*/ 91 w 141"/>
                  <a:gd name="T23" fmla="*/ 43 h 76"/>
                  <a:gd name="T24" fmla="*/ 68 w 141"/>
                  <a:gd name="T25" fmla="*/ 33 h 76"/>
                  <a:gd name="T26" fmla="*/ 45 w 141"/>
                  <a:gd name="T27" fmla="*/ 22 h 76"/>
                  <a:gd name="T28" fmla="*/ 26 w 141"/>
                  <a:gd name="T29" fmla="*/ 14 h 76"/>
                  <a:gd name="T30" fmla="*/ 11 w 141"/>
                  <a:gd name="T31" fmla="*/ 8 h 76"/>
                  <a:gd name="T32" fmla="*/ 6 w 141"/>
                  <a:gd name="T33" fmla="*/ 6 h 76"/>
                  <a:gd name="T34" fmla="*/ 3 w 141"/>
                  <a:gd name="T35" fmla="*/ 0 h 76"/>
                  <a:gd name="T36" fmla="*/ 2 w 141"/>
                  <a:gd name="T37" fmla="*/ 0 h 76"/>
                  <a:gd name="T38" fmla="*/ 1 w 141"/>
                  <a:gd name="T39" fmla="*/ 0 h 76"/>
                  <a:gd name="T40" fmla="*/ 1 w 141"/>
                  <a:gd name="T41" fmla="*/ 1 h 76"/>
                  <a:gd name="T42" fmla="*/ 0 w 141"/>
                  <a:gd name="T43" fmla="*/ 2 h 76"/>
                  <a:gd name="T44" fmla="*/ 0 w 141"/>
                  <a:gd name="T45" fmla="*/ 3 h 76"/>
                  <a:gd name="T46" fmla="*/ 0 w 141"/>
                  <a:gd name="T47" fmla="*/ 5 h 76"/>
                  <a:gd name="T48" fmla="*/ 1 w 141"/>
                  <a:gd name="T49" fmla="*/ 7 h 76"/>
                  <a:gd name="T50" fmla="*/ 1 w 141"/>
                  <a:gd name="T51" fmla="*/ 9 h 76"/>
                  <a:gd name="T52" fmla="*/ 2 w 141"/>
                  <a:gd name="T53" fmla="*/ 13 h 76"/>
                  <a:gd name="T54" fmla="*/ 3 w 141"/>
                  <a:gd name="T55" fmla="*/ 14 h 76"/>
                  <a:gd name="T56" fmla="*/ 3 w 141"/>
                  <a:gd name="T57" fmla="*/ 16 h 76"/>
                  <a:gd name="T58" fmla="*/ 4 w 141"/>
                  <a:gd name="T59" fmla="*/ 17 h 76"/>
                  <a:gd name="T60" fmla="*/ 4 w 141"/>
                  <a:gd name="T61" fmla="*/ 18 h 76"/>
                  <a:gd name="T62" fmla="*/ 9 w 141"/>
                  <a:gd name="T63" fmla="*/ 20 h 76"/>
                  <a:gd name="T64" fmla="*/ 23 w 141"/>
                  <a:gd name="T65" fmla="*/ 27 h 76"/>
                  <a:gd name="T66" fmla="*/ 44 w 141"/>
                  <a:gd name="T67" fmla="*/ 35 h 76"/>
                  <a:gd name="T68" fmla="*/ 68 w 141"/>
                  <a:gd name="T69" fmla="*/ 46 h 76"/>
                  <a:gd name="T70" fmla="*/ 91 w 141"/>
                  <a:gd name="T71" fmla="*/ 57 h 76"/>
                  <a:gd name="T72" fmla="*/ 111 w 141"/>
                  <a:gd name="T73" fmla="*/ 66 h 76"/>
                  <a:gd name="T74" fmla="*/ 126 w 141"/>
                  <a:gd name="T75" fmla="*/ 72 h 76"/>
                  <a:gd name="T76" fmla="*/ 133 w 141"/>
                  <a:gd name="T77" fmla="*/ 75 h 76"/>
                  <a:gd name="T78" fmla="*/ 134 w 141"/>
                  <a:gd name="T79" fmla="*/ 73 h 76"/>
                  <a:gd name="T80" fmla="*/ 135 w 141"/>
                  <a:gd name="T81" fmla="*/ 72 h 76"/>
                  <a:gd name="T82" fmla="*/ 136 w 141"/>
                  <a:gd name="T83" fmla="*/ 71 h 76"/>
                  <a:gd name="T84" fmla="*/ 136 w 141"/>
                  <a:gd name="T85" fmla="*/ 70 h 76"/>
                  <a:gd name="T86" fmla="*/ 137 w 141"/>
                  <a:gd name="T87" fmla="*/ 68 h 76"/>
                  <a:gd name="T88" fmla="*/ 138 w 141"/>
                  <a:gd name="T89" fmla="*/ 67 h 76"/>
                  <a:gd name="T90" fmla="*/ 138 w 141"/>
                  <a:gd name="T91" fmla="*/ 66 h 76"/>
                  <a:gd name="T92" fmla="*/ 140 w 141"/>
                  <a:gd name="T93" fmla="*/ 53 h 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41"/>
                  <a:gd name="T142" fmla="*/ 0 h 76"/>
                  <a:gd name="T143" fmla="*/ 141 w 141"/>
                  <a:gd name="T144" fmla="*/ 76 h 7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41" h="76">
                    <a:moveTo>
                      <a:pt x="140" y="53"/>
                    </a:moveTo>
                    <a:lnTo>
                      <a:pt x="140" y="54"/>
                    </a:lnTo>
                    <a:lnTo>
                      <a:pt x="138" y="55"/>
                    </a:lnTo>
                    <a:lnTo>
                      <a:pt x="138" y="56"/>
                    </a:lnTo>
                    <a:lnTo>
                      <a:pt x="137" y="57"/>
                    </a:lnTo>
                    <a:lnTo>
                      <a:pt x="136" y="58"/>
                    </a:lnTo>
                    <a:lnTo>
                      <a:pt x="135" y="60"/>
                    </a:lnTo>
                    <a:lnTo>
                      <a:pt x="134" y="60"/>
                    </a:lnTo>
                    <a:lnTo>
                      <a:pt x="133" y="60"/>
                    </a:lnTo>
                    <a:lnTo>
                      <a:pt x="126" y="58"/>
                    </a:lnTo>
                    <a:lnTo>
                      <a:pt x="111" y="52"/>
                    </a:lnTo>
                    <a:lnTo>
                      <a:pt x="91" y="43"/>
                    </a:lnTo>
                    <a:lnTo>
                      <a:pt x="68" y="33"/>
                    </a:lnTo>
                    <a:lnTo>
                      <a:pt x="45" y="22"/>
                    </a:lnTo>
                    <a:lnTo>
                      <a:pt x="26" y="14"/>
                    </a:lnTo>
                    <a:lnTo>
                      <a:pt x="11" y="8"/>
                    </a:lnTo>
                    <a:lnTo>
                      <a:pt x="6" y="6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2" y="13"/>
                    </a:lnTo>
                    <a:lnTo>
                      <a:pt x="3" y="14"/>
                    </a:lnTo>
                    <a:lnTo>
                      <a:pt x="3" y="16"/>
                    </a:lnTo>
                    <a:lnTo>
                      <a:pt x="4" y="17"/>
                    </a:lnTo>
                    <a:lnTo>
                      <a:pt x="4" y="18"/>
                    </a:lnTo>
                    <a:lnTo>
                      <a:pt x="9" y="20"/>
                    </a:lnTo>
                    <a:lnTo>
                      <a:pt x="23" y="27"/>
                    </a:lnTo>
                    <a:lnTo>
                      <a:pt x="44" y="35"/>
                    </a:lnTo>
                    <a:lnTo>
                      <a:pt x="68" y="46"/>
                    </a:lnTo>
                    <a:lnTo>
                      <a:pt x="91" y="57"/>
                    </a:lnTo>
                    <a:lnTo>
                      <a:pt x="111" y="66"/>
                    </a:lnTo>
                    <a:lnTo>
                      <a:pt x="126" y="72"/>
                    </a:lnTo>
                    <a:lnTo>
                      <a:pt x="133" y="75"/>
                    </a:lnTo>
                    <a:lnTo>
                      <a:pt x="134" y="73"/>
                    </a:lnTo>
                    <a:lnTo>
                      <a:pt x="135" y="72"/>
                    </a:lnTo>
                    <a:lnTo>
                      <a:pt x="136" y="71"/>
                    </a:lnTo>
                    <a:lnTo>
                      <a:pt x="136" y="70"/>
                    </a:lnTo>
                    <a:lnTo>
                      <a:pt x="137" y="68"/>
                    </a:lnTo>
                    <a:lnTo>
                      <a:pt x="138" y="67"/>
                    </a:lnTo>
                    <a:lnTo>
                      <a:pt x="138" y="66"/>
                    </a:lnTo>
                    <a:lnTo>
                      <a:pt x="140" y="53"/>
                    </a:ln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1" name="Freeform 147">
                <a:extLst>
                  <a:ext uri="{FF2B5EF4-FFF2-40B4-BE49-F238E27FC236}">
                    <a16:creationId xmlns:a16="http://schemas.microsoft.com/office/drawing/2014/main" id="{F04D3FD9-D054-489F-B331-1657CA6FB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" y="48"/>
                <a:ext cx="157" cy="68"/>
              </a:xfrm>
              <a:custGeom>
                <a:avLst/>
                <a:gdLst>
                  <a:gd name="T0" fmla="*/ 152 w 157"/>
                  <a:gd name="T1" fmla="*/ 47 h 68"/>
                  <a:gd name="T2" fmla="*/ 154 w 157"/>
                  <a:gd name="T3" fmla="*/ 44 h 68"/>
                  <a:gd name="T4" fmla="*/ 156 w 157"/>
                  <a:gd name="T5" fmla="*/ 39 h 68"/>
                  <a:gd name="T6" fmla="*/ 154 w 157"/>
                  <a:gd name="T7" fmla="*/ 35 h 68"/>
                  <a:gd name="T8" fmla="*/ 154 w 157"/>
                  <a:gd name="T9" fmla="*/ 31 h 68"/>
                  <a:gd name="T10" fmla="*/ 153 w 157"/>
                  <a:gd name="T11" fmla="*/ 25 h 68"/>
                  <a:gd name="T12" fmla="*/ 152 w 157"/>
                  <a:gd name="T13" fmla="*/ 22 h 68"/>
                  <a:gd name="T14" fmla="*/ 151 w 157"/>
                  <a:gd name="T15" fmla="*/ 19 h 68"/>
                  <a:gd name="T16" fmla="*/ 150 w 157"/>
                  <a:gd name="T17" fmla="*/ 19 h 68"/>
                  <a:gd name="T18" fmla="*/ 149 w 157"/>
                  <a:gd name="T19" fmla="*/ 19 h 68"/>
                  <a:gd name="T20" fmla="*/ 144 w 157"/>
                  <a:gd name="T21" fmla="*/ 21 h 68"/>
                  <a:gd name="T22" fmla="*/ 137 w 157"/>
                  <a:gd name="T23" fmla="*/ 24 h 68"/>
                  <a:gd name="T24" fmla="*/ 128 w 157"/>
                  <a:gd name="T25" fmla="*/ 28 h 68"/>
                  <a:gd name="T26" fmla="*/ 120 w 157"/>
                  <a:gd name="T27" fmla="*/ 31 h 68"/>
                  <a:gd name="T28" fmla="*/ 112 w 157"/>
                  <a:gd name="T29" fmla="*/ 33 h 68"/>
                  <a:gd name="T30" fmla="*/ 107 w 157"/>
                  <a:gd name="T31" fmla="*/ 35 h 68"/>
                  <a:gd name="T32" fmla="*/ 104 w 157"/>
                  <a:gd name="T33" fmla="*/ 36 h 68"/>
                  <a:gd name="T34" fmla="*/ 97 w 157"/>
                  <a:gd name="T35" fmla="*/ 34 h 68"/>
                  <a:gd name="T36" fmla="*/ 84 w 157"/>
                  <a:gd name="T37" fmla="*/ 30 h 68"/>
                  <a:gd name="T38" fmla="*/ 69 w 157"/>
                  <a:gd name="T39" fmla="*/ 23 h 68"/>
                  <a:gd name="T40" fmla="*/ 52 w 157"/>
                  <a:gd name="T41" fmla="*/ 17 h 68"/>
                  <a:gd name="T42" fmla="*/ 35 w 157"/>
                  <a:gd name="T43" fmla="*/ 11 h 68"/>
                  <a:gd name="T44" fmla="*/ 21 w 157"/>
                  <a:gd name="T45" fmla="*/ 5 h 68"/>
                  <a:gd name="T46" fmla="*/ 11 w 157"/>
                  <a:gd name="T47" fmla="*/ 2 h 68"/>
                  <a:gd name="T48" fmla="*/ 8 w 157"/>
                  <a:gd name="T49" fmla="*/ 0 h 68"/>
                  <a:gd name="T50" fmla="*/ 0 w 157"/>
                  <a:gd name="T51" fmla="*/ 25 h 68"/>
                  <a:gd name="T52" fmla="*/ 1 w 157"/>
                  <a:gd name="T53" fmla="*/ 25 h 68"/>
                  <a:gd name="T54" fmla="*/ 3 w 157"/>
                  <a:gd name="T55" fmla="*/ 27 h 68"/>
                  <a:gd name="T56" fmla="*/ 6 w 157"/>
                  <a:gd name="T57" fmla="*/ 29 h 68"/>
                  <a:gd name="T58" fmla="*/ 10 w 157"/>
                  <a:gd name="T59" fmla="*/ 32 h 68"/>
                  <a:gd name="T60" fmla="*/ 16 w 157"/>
                  <a:gd name="T61" fmla="*/ 35 h 68"/>
                  <a:gd name="T62" fmla="*/ 23 w 157"/>
                  <a:gd name="T63" fmla="*/ 38 h 68"/>
                  <a:gd name="T64" fmla="*/ 32 w 157"/>
                  <a:gd name="T65" fmla="*/ 43 h 68"/>
                  <a:gd name="T66" fmla="*/ 42 w 157"/>
                  <a:gd name="T67" fmla="*/ 47 h 68"/>
                  <a:gd name="T68" fmla="*/ 53 w 157"/>
                  <a:gd name="T69" fmla="*/ 50 h 68"/>
                  <a:gd name="T70" fmla="*/ 63 w 157"/>
                  <a:gd name="T71" fmla="*/ 55 h 68"/>
                  <a:gd name="T72" fmla="*/ 74 w 157"/>
                  <a:gd name="T73" fmla="*/ 58 h 68"/>
                  <a:gd name="T74" fmla="*/ 84 w 157"/>
                  <a:gd name="T75" fmla="*/ 61 h 68"/>
                  <a:gd name="T76" fmla="*/ 93 w 157"/>
                  <a:gd name="T77" fmla="*/ 63 h 68"/>
                  <a:gd name="T78" fmla="*/ 99 w 157"/>
                  <a:gd name="T79" fmla="*/ 65 h 68"/>
                  <a:gd name="T80" fmla="*/ 104 w 157"/>
                  <a:gd name="T81" fmla="*/ 67 h 68"/>
                  <a:gd name="T82" fmla="*/ 105 w 157"/>
                  <a:gd name="T83" fmla="*/ 67 h 68"/>
                  <a:gd name="T84" fmla="*/ 107 w 157"/>
                  <a:gd name="T85" fmla="*/ 67 h 68"/>
                  <a:gd name="T86" fmla="*/ 111 w 157"/>
                  <a:gd name="T87" fmla="*/ 64 h 68"/>
                  <a:gd name="T88" fmla="*/ 118 w 157"/>
                  <a:gd name="T89" fmla="*/ 62 h 68"/>
                  <a:gd name="T90" fmla="*/ 126 w 157"/>
                  <a:gd name="T91" fmla="*/ 59 h 68"/>
                  <a:gd name="T92" fmla="*/ 134 w 157"/>
                  <a:gd name="T93" fmla="*/ 57 h 68"/>
                  <a:gd name="T94" fmla="*/ 141 w 157"/>
                  <a:gd name="T95" fmla="*/ 52 h 68"/>
                  <a:gd name="T96" fmla="*/ 148 w 157"/>
                  <a:gd name="T97" fmla="*/ 50 h 68"/>
                  <a:gd name="T98" fmla="*/ 152 w 157"/>
                  <a:gd name="T99" fmla="*/ 47 h 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57"/>
                  <a:gd name="T151" fmla="*/ 0 h 68"/>
                  <a:gd name="T152" fmla="*/ 157 w 157"/>
                  <a:gd name="T153" fmla="*/ 68 h 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57" h="68">
                    <a:moveTo>
                      <a:pt x="152" y="47"/>
                    </a:moveTo>
                    <a:lnTo>
                      <a:pt x="154" y="44"/>
                    </a:lnTo>
                    <a:lnTo>
                      <a:pt x="156" y="39"/>
                    </a:lnTo>
                    <a:lnTo>
                      <a:pt x="154" y="35"/>
                    </a:lnTo>
                    <a:lnTo>
                      <a:pt x="154" y="31"/>
                    </a:lnTo>
                    <a:lnTo>
                      <a:pt x="153" y="25"/>
                    </a:lnTo>
                    <a:lnTo>
                      <a:pt x="152" y="22"/>
                    </a:lnTo>
                    <a:lnTo>
                      <a:pt x="151" y="19"/>
                    </a:lnTo>
                    <a:lnTo>
                      <a:pt x="150" y="19"/>
                    </a:lnTo>
                    <a:lnTo>
                      <a:pt x="149" y="19"/>
                    </a:lnTo>
                    <a:lnTo>
                      <a:pt x="144" y="21"/>
                    </a:lnTo>
                    <a:lnTo>
                      <a:pt x="137" y="24"/>
                    </a:lnTo>
                    <a:lnTo>
                      <a:pt x="128" y="28"/>
                    </a:lnTo>
                    <a:lnTo>
                      <a:pt x="120" y="31"/>
                    </a:lnTo>
                    <a:lnTo>
                      <a:pt x="112" y="33"/>
                    </a:lnTo>
                    <a:lnTo>
                      <a:pt x="107" y="35"/>
                    </a:lnTo>
                    <a:lnTo>
                      <a:pt x="104" y="36"/>
                    </a:lnTo>
                    <a:lnTo>
                      <a:pt x="97" y="34"/>
                    </a:lnTo>
                    <a:lnTo>
                      <a:pt x="84" y="30"/>
                    </a:lnTo>
                    <a:lnTo>
                      <a:pt x="69" y="23"/>
                    </a:lnTo>
                    <a:lnTo>
                      <a:pt x="52" y="17"/>
                    </a:lnTo>
                    <a:lnTo>
                      <a:pt x="35" y="11"/>
                    </a:lnTo>
                    <a:lnTo>
                      <a:pt x="21" y="5"/>
                    </a:lnTo>
                    <a:lnTo>
                      <a:pt x="11" y="2"/>
                    </a:lnTo>
                    <a:lnTo>
                      <a:pt x="8" y="0"/>
                    </a:lnTo>
                    <a:lnTo>
                      <a:pt x="0" y="25"/>
                    </a:lnTo>
                    <a:lnTo>
                      <a:pt x="1" y="25"/>
                    </a:lnTo>
                    <a:lnTo>
                      <a:pt x="3" y="27"/>
                    </a:lnTo>
                    <a:lnTo>
                      <a:pt x="6" y="29"/>
                    </a:lnTo>
                    <a:lnTo>
                      <a:pt x="10" y="32"/>
                    </a:lnTo>
                    <a:lnTo>
                      <a:pt x="16" y="35"/>
                    </a:lnTo>
                    <a:lnTo>
                      <a:pt x="23" y="38"/>
                    </a:lnTo>
                    <a:lnTo>
                      <a:pt x="32" y="43"/>
                    </a:lnTo>
                    <a:lnTo>
                      <a:pt x="42" y="47"/>
                    </a:lnTo>
                    <a:lnTo>
                      <a:pt x="53" y="50"/>
                    </a:lnTo>
                    <a:lnTo>
                      <a:pt x="63" y="55"/>
                    </a:lnTo>
                    <a:lnTo>
                      <a:pt x="74" y="58"/>
                    </a:lnTo>
                    <a:lnTo>
                      <a:pt x="84" y="61"/>
                    </a:lnTo>
                    <a:lnTo>
                      <a:pt x="93" y="63"/>
                    </a:lnTo>
                    <a:lnTo>
                      <a:pt x="99" y="65"/>
                    </a:lnTo>
                    <a:lnTo>
                      <a:pt x="104" y="67"/>
                    </a:lnTo>
                    <a:lnTo>
                      <a:pt x="105" y="67"/>
                    </a:lnTo>
                    <a:lnTo>
                      <a:pt x="107" y="67"/>
                    </a:lnTo>
                    <a:lnTo>
                      <a:pt x="111" y="64"/>
                    </a:lnTo>
                    <a:lnTo>
                      <a:pt x="118" y="62"/>
                    </a:lnTo>
                    <a:lnTo>
                      <a:pt x="126" y="59"/>
                    </a:lnTo>
                    <a:lnTo>
                      <a:pt x="134" y="57"/>
                    </a:lnTo>
                    <a:lnTo>
                      <a:pt x="141" y="52"/>
                    </a:lnTo>
                    <a:lnTo>
                      <a:pt x="148" y="50"/>
                    </a:lnTo>
                    <a:lnTo>
                      <a:pt x="152" y="47"/>
                    </a:lnTo>
                  </a:path>
                </a:pathLst>
              </a:custGeom>
              <a:solidFill>
                <a:srgbClr val="FF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2" name="Freeform 148">
                <a:extLst>
                  <a:ext uri="{FF2B5EF4-FFF2-40B4-BE49-F238E27FC236}">
                    <a16:creationId xmlns:a16="http://schemas.microsoft.com/office/drawing/2014/main" id="{599CCCA0-730D-465D-BC08-9A6ED0DB2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" y="53"/>
                <a:ext cx="85" cy="55"/>
              </a:xfrm>
              <a:custGeom>
                <a:avLst/>
                <a:gdLst>
                  <a:gd name="T0" fmla="*/ 65 w 85"/>
                  <a:gd name="T1" fmla="*/ 49 h 55"/>
                  <a:gd name="T2" fmla="*/ 55 w 85"/>
                  <a:gd name="T3" fmla="*/ 46 h 55"/>
                  <a:gd name="T4" fmla="*/ 42 w 85"/>
                  <a:gd name="T5" fmla="*/ 41 h 55"/>
                  <a:gd name="T6" fmla="*/ 31 w 85"/>
                  <a:gd name="T7" fmla="*/ 36 h 55"/>
                  <a:gd name="T8" fmla="*/ 25 w 85"/>
                  <a:gd name="T9" fmla="*/ 33 h 55"/>
                  <a:gd name="T10" fmla="*/ 16 w 85"/>
                  <a:gd name="T11" fmla="*/ 30 h 55"/>
                  <a:gd name="T12" fmla="*/ 6 w 85"/>
                  <a:gd name="T13" fmla="*/ 24 h 55"/>
                  <a:gd name="T14" fmla="*/ 1 w 85"/>
                  <a:gd name="T15" fmla="*/ 21 h 55"/>
                  <a:gd name="T16" fmla="*/ 1 w 85"/>
                  <a:gd name="T17" fmla="*/ 17 h 55"/>
                  <a:gd name="T18" fmla="*/ 2 w 85"/>
                  <a:gd name="T19" fmla="*/ 11 h 55"/>
                  <a:gd name="T20" fmla="*/ 5 w 85"/>
                  <a:gd name="T21" fmla="*/ 5 h 55"/>
                  <a:gd name="T22" fmla="*/ 6 w 85"/>
                  <a:gd name="T23" fmla="*/ 1 h 55"/>
                  <a:gd name="T24" fmla="*/ 7 w 85"/>
                  <a:gd name="T25" fmla="*/ 1 h 55"/>
                  <a:gd name="T26" fmla="*/ 13 w 85"/>
                  <a:gd name="T27" fmla="*/ 2 h 55"/>
                  <a:gd name="T28" fmla="*/ 20 w 85"/>
                  <a:gd name="T29" fmla="*/ 5 h 55"/>
                  <a:gd name="T30" fmla="*/ 28 w 85"/>
                  <a:gd name="T31" fmla="*/ 7 h 55"/>
                  <a:gd name="T32" fmla="*/ 33 w 85"/>
                  <a:gd name="T33" fmla="*/ 10 h 55"/>
                  <a:gd name="T34" fmla="*/ 39 w 85"/>
                  <a:gd name="T35" fmla="*/ 15 h 55"/>
                  <a:gd name="T36" fmla="*/ 43 w 85"/>
                  <a:gd name="T37" fmla="*/ 18 h 55"/>
                  <a:gd name="T38" fmla="*/ 42 w 85"/>
                  <a:gd name="T39" fmla="*/ 20 h 55"/>
                  <a:gd name="T40" fmla="*/ 32 w 85"/>
                  <a:gd name="T41" fmla="*/ 20 h 55"/>
                  <a:gd name="T42" fmla="*/ 27 w 85"/>
                  <a:gd name="T43" fmla="*/ 22 h 55"/>
                  <a:gd name="T44" fmla="*/ 30 w 85"/>
                  <a:gd name="T45" fmla="*/ 27 h 55"/>
                  <a:gd name="T46" fmla="*/ 38 w 85"/>
                  <a:gd name="T47" fmla="*/ 32 h 55"/>
                  <a:gd name="T48" fmla="*/ 45 w 85"/>
                  <a:gd name="T49" fmla="*/ 37 h 55"/>
                  <a:gd name="T50" fmla="*/ 55 w 85"/>
                  <a:gd name="T51" fmla="*/ 43 h 55"/>
                  <a:gd name="T52" fmla="*/ 66 w 85"/>
                  <a:gd name="T53" fmla="*/ 47 h 55"/>
                  <a:gd name="T54" fmla="*/ 77 w 85"/>
                  <a:gd name="T55" fmla="*/ 50 h 55"/>
                  <a:gd name="T56" fmla="*/ 84 w 85"/>
                  <a:gd name="T57" fmla="*/ 54 h 55"/>
                  <a:gd name="T58" fmla="*/ 78 w 85"/>
                  <a:gd name="T59" fmla="*/ 52 h 55"/>
                  <a:gd name="T60" fmla="*/ 70 w 85"/>
                  <a:gd name="T61" fmla="*/ 51 h 55"/>
                  <a:gd name="T62" fmla="*/ 66 w 85"/>
                  <a:gd name="T63" fmla="*/ 50 h 5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5"/>
                  <a:gd name="T97" fmla="*/ 0 h 55"/>
                  <a:gd name="T98" fmla="*/ 85 w 85"/>
                  <a:gd name="T99" fmla="*/ 55 h 5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5" h="55">
                    <a:moveTo>
                      <a:pt x="66" y="50"/>
                    </a:moveTo>
                    <a:lnTo>
                      <a:pt x="65" y="49"/>
                    </a:lnTo>
                    <a:lnTo>
                      <a:pt x="61" y="48"/>
                    </a:lnTo>
                    <a:lnTo>
                      <a:pt x="55" y="46"/>
                    </a:lnTo>
                    <a:lnTo>
                      <a:pt x="49" y="44"/>
                    </a:lnTo>
                    <a:lnTo>
                      <a:pt x="42" y="41"/>
                    </a:lnTo>
                    <a:lnTo>
                      <a:pt x="37" y="38"/>
                    </a:lnTo>
                    <a:lnTo>
                      <a:pt x="31" y="36"/>
                    </a:lnTo>
                    <a:lnTo>
                      <a:pt x="28" y="34"/>
                    </a:lnTo>
                    <a:lnTo>
                      <a:pt x="25" y="33"/>
                    </a:lnTo>
                    <a:lnTo>
                      <a:pt x="20" y="31"/>
                    </a:lnTo>
                    <a:lnTo>
                      <a:pt x="16" y="30"/>
                    </a:lnTo>
                    <a:lnTo>
                      <a:pt x="10" y="27"/>
                    </a:lnTo>
                    <a:lnTo>
                      <a:pt x="6" y="24"/>
                    </a:lnTo>
                    <a:lnTo>
                      <a:pt x="3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2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13" y="2"/>
                    </a:lnTo>
                    <a:lnTo>
                      <a:pt x="16" y="3"/>
                    </a:lnTo>
                    <a:lnTo>
                      <a:pt x="20" y="5"/>
                    </a:lnTo>
                    <a:lnTo>
                      <a:pt x="24" y="6"/>
                    </a:lnTo>
                    <a:lnTo>
                      <a:pt x="28" y="7"/>
                    </a:lnTo>
                    <a:lnTo>
                      <a:pt x="31" y="9"/>
                    </a:lnTo>
                    <a:lnTo>
                      <a:pt x="33" y="10"/>
                    </a:lnTo>
                    <a:lnTo>
                      <a:pt x="37" y="12"/>
                    </a:lnTo>
                    <a:lnTo>
                      <a:pt x="39" y="15"/>
                    </a:lnTo>
                    <a:lnTo>
                      <a:pt x="41" y="16"/>
                    </a:lnTo>
                    <a:lnTo>
                      <a:pt x="43" y="18"/>
                    </a:lnTo>
                    <a:lnTo>
                      <a:pt x="43" y="19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2" y="20"/>
                    </a:lnTo>
                    <a:lnTo>
                      <a:pt x="28" y="21"/>
                    </a:lnTo>
                    <a:lnTo>
                      <a:pt x="27" y="22"/>
                    </a:lnTo>
                    <a:lnTo>
                      <a:pt x="28" y="24"/>
                    </a:lnTo>
                    <a:lnTo>
                      <a:pt x="30" y="27"/>
                    </a:lnTo>
                    <a:lnTo>
                      <a:pt x="33" y="30"/>
                    </a:lnTo>
                    <a:lnTo>
                      <a:pt x="38" y="32"/>
                    </a:lnTo>
                    <a:lnTo>
                      <a:pt x="42" y="35"/>
                    </a:lnTo>
                    <a:lnTo>
                      <a:pt x="45" y="37"/>
                    </a:lnTo>
                    <a:lnTo>
                      <a:pt x="51" y="41"/>
                    </a:lnTo>
                    <a:lnTo>
                      <a:pt x="55" y="43"/>
                    </a:lnTo>
                    <a:lnTo>
                      <a:pt x="61" y="45"/>
                    </a:lnTo>
                    <a:lnTo>
                      <a:pt x="66" y="47"/>
                    </a:lnTo>
                    <a:lnTo>
                      <a:pt x="72" y="48"/>
                    </a:lnTo>
                    <a:lnTo>
                      <a:pt x="77" y="50"/>
                    </a:lnTo>
                    <a:lnTo>
                      <a:pt x="81" y="52"/>
                    </a:lnTo>
                    <a:lnTo>
                      <a:pt x="84" y="54"/>
                    </a:lnTo>
                    <a:lnTo>
                      <a:pt x="81" y="54"/>
                    </a:lnTo>
                    <a:lnTo>
                      <a:pt x="78" y="52"/>
                    </a:lnTo>
                    <a:lnTo>
                      <a:pt x="74" y="51"/>
                    </a:lnTo>
                    <a:lnTo>
                      <a:pt x="70" y="51"/>
                    </a:lnTo>
                    <a:lnTo>
                      <a:pt x="67" y="50"/>
                    </a:lnTo>
                    <a:lnTo>
                      <a:pt x="66" y="5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3" name="Freeform 149">
                <a:extLst>
                  <a:ext uri="{FF2B5EF4-FFF2-40B4-BE49-F238E27FC236}">
                    <a16:creationId xmlns:a16="http://schemas.microsoft.com/office/drawing/2014/main" id="{A5AA637C-9334-4569-9ADE-9F4DFF7ED1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" y="173"/>
                <a:ext cx="21" cy="27"/>
              </a:xfrm>
              <a:custGeom>
                <a:avLst/>
                <a:gdLst>
                  <a:gd name="T0" fmla="*/ 20 w 21"/>
                  <a:gd name="T1" fmla="*/ 8 h 27"/>
                  <a:gd name="T2" fmla="*/ 0 w 21"/>
                  <a:gd name="T3" fmla="*/ 0 h 27"/>
                  <a:gd name="T4" fmla="*/ 0 w 21"/>
                  <a:gd name="T5" fmla="*/ 17 h 27"/>
                  <a:gd name="T6" fmla="*/ 20 w 21"/>
                  <a:gd name="T7" fmla="*/ 26 h 27"/>
                  <a:gd name="T8" fmla="*/ 20 w 21"/>
                  <a:gd name="T9" fmla="*/ 8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7"/>
                  <a:gd name="T17" fmla="*/ 21 w 21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7">
                    <a:moveTo>
                      <a:pt x="20" y="8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20" y="26"/>
                    </a:lnTo>
                    <a:lnTo>
                      <a:pt x="20" y="8"/>
                    </a:lnTo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4" name="Freeform 150">
                <a:extLst>
                  <a:ext uri="{FF2B5EF4-FFF2-40B4-BE49-F238E27FC236}">
                    <a16:creationId xmlns:a16="http://schemas.microsoft.com/office/drawing/2014/main" id="{836AC8F2-E87A-4545-9556-644ECBCA2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" y="130"/>
                <a:ext cx="20" cy="27"/>
              </a:xfrm>
              <a:custGeom>
                <a:avLst/>
                <a:gdLst>
                  <a:gd name="T0" fmla="*/ 19 w 20"/>
                  <a:gd name="T1" fmla="*/ 9 h 27"/>
                  <a:gd name="T2" fmla="*/ 0 w 20"/>
                  <a:gd name="T3" fmla="*/ 0 h 27"/>
                  <a:gd name="T4" fmla="*/ 0 w 20"/>
                  <a:gd name="T5" fmla="*/ 17 h 27"/>
                  <a:gd name="T6" fmla="*/ 19 w 20"/>
                  <a:gd name="T7" fmla="*/ 26 h 27"/>
                  <a:gd name="T8" fmla="*/ 19 w 20"/>
                  <a:gd name="T9" fmla="*/ 9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7"/>
                  <a:gd name="T17" fmla="*/ 20 w 20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7">
                    <a:moveTo>
                      <a:pt x="19" y="9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19" y="26"/>
                    </a:lnTo>
                    <a:lnTo>
                      <a:pt x="19" y="9"/>
                    </a:lnTo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5" name="Freeform 151">
                <a:extLst>
                  <a:ext uri="{FF2B5EF4-FFF2-40B4-BE49-F238E27FC236}">
                    <a16:creationId xmlns:a16="http://schemas.microsoft.com/office/drawing/2014/main" id="{555786F8-07E6-4992-829D-197E31341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" y="0"/>
                <a:ext cx="246" cy="82"/>
              </a:xfrm>
              <a:custGeom>
                <a:avLst/>
                <a:gdLst>
                  <a:gd name="T0" fmla="*/ 245 w 246"/>
                  <a:gd name="T1" fmla="*/ 33 h 82"/>
                  <a:gd name="T2" fmla="*/ 156 w 246"/>
                  <a:gd name="T3" fmla="*/ 0 h 82"/>
                  <a:gd name="T4" fmla="*/ 149 w 246"/>
                  <a:gd name="T5" fmla="*/ 1 h 82"/>
                  <a:gd name="T6" fmla="*/ 131 w 246"/>
                  <a:gd name="T7" fmla="*/ 4 h 82"/>
                  <a:gd name="T8" fmla="*/ 106 w 246"/>
                  <a:gd name="T9" fmla="*/ 10 h 82"/>
                  <a:gd name="T10" fmla="*/ 78 w 246"/>
                  <a:gd name="T11" fmla="*/ 17 h 82"/>
                  <a:gd name="T12" fmla="*/ 48 w 246"/>
                  <a:gd name="T13" fmla="*/ 24 h 82"/>
                  <a:gd name="T14" fmla="*/ 23 w 246"/>
                  <a:gd name="T15" fmla="*/ 31 h 82"/>
                  <a:gd name="T16" fmla="*/ 6 w 246"/>
                  <a:gd name="T17" fmla="*/ 37 h 82"/>
                  <a:gd name="T18" fmla="*/ 0 w 246"/>
                  <a:gd name="T19" fmla="*/ 42 h 82"/>
                  <a:gd name="T20" fmla="*/ 4 w 246"/>
                  <a:gd name="T21" fmla="*/ 45 h 82"/>
                  <a:gd name="T22" fmla="*/ 15 w 246"/>
                  <a:gd name="T23" fmla="*/ 49 h 82"/>
                  <a:gd name="T24" fmla="*/ 31 w 246"/>
                  <a:gd name="T25" fmla="*/ 56 h 82"/>
                  <a:gd name="T26" fmla="*/ 49 w 246"/>
                  <a:gd name="T27" fmla="*/ 63 h 82"/>
                  <a:gd name="T28" fmla="*/ 68 w 246"/>
                  <a:gd name="T29" fmla="*/ 70 h 82"/>
                  <a:gd name="T30" fmla="*/ 84 w 246"/>
                  <a:gd name="T31" fmla="*/ 76 h 82"/>
                  <a:gd name="T32" fmla="*/ 97 w 246"/>
                  <a:gd name="T33" fmla="*/ 79 h 82"/>
                  <a:gd name="T34" fmla="*/ 104 w 246"/>
                  <a:gd name="T35" fmla="*/ 81 h 82"/>
                  <a:gd name="T36" fmla="*/ 112 w 246"/>
                  <a:gd name="T37" fmla="*/ 77 h 82"/>
                  <a:gd name="T38" fmla="*/ 131 w 246"/>
                  <a:gd name="T39" fmla="*/ 71 h 82"/>
                  <a:gd name="T40" fmla="*/ 153 w 246"/>
                  <a:gd name="T41" fmla="*/ 63 h 82"/>
                  <a:gd name="T42" fmla="*/ 178 w 246"/>
                  <a:gd name="T43" fmla="*/ 55 h 82"/>
                  <a:gd name="T44" fmla="*/ 203 w 246"/>
                  <a:gd name="T45" fmla="*/ 47 h 82"/>
                  <a:gd name="T46" fmla="*/ 224 w 246"/>
                  <a:gd name="T47" fmla="*/ 39 h 82"/>
                  <a:gd name="T48" fmla="*/ 239 w 246"/>
                  <a:gd name="T49" fmla="*/ 35 h 82"/>
                  <a:gd name="T50" fmla="*/ 245 w 246"/>
                  <a:gd name="T51" fmla="*/ 33 h 8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46"/>
                  <a:gd name="T79" fmla="*/ 0 h 82"/>
                  <a:gd name="T80" fmla="*/ 246 w 246"/>
                  <a:gd name="T81" fmla="*/ 82 h 8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46" h="82">
                    <a:moveTo>
                      <a:pt x="245" y="33"/>
                    </a:moveTo>
                    <a:lnTo>
                      <a:pt x="156" y="0"/>
                    </a:lnTo>
                    <a:lnTo>
                      <a:pt x="149" y="1"/>
                    </a:lnTo>
                    <a:lnTo>
                      <a:pt x="131" y="4"/>
                    </a:lnTo>
                    <a:lnTo>
                      <a:pt x="106" y="10"/>
                    </a:lnTo>
                    <a:lnTo>
                      <a:pt x="78" y="17"/>
                    </a:lnTo>
                    <a:lnTo>
                      <a:pt x="48" y="24"/>
                    </a:lnTo>
                    <a:lnTo>
                      <a:pt x="23" y="31"/>
                    </a:lnTo>
                    <a:lnTo>
                      <a:pt x="6" y="37"/>
                    </a:lnTo>
                    <a:lnTo>
                      <a:pt x="0" y="42"/>
                    </a:lnTo>
                    <a:lnTo>
                      <a:pt x="4" y="45"/>
                    </a:lnTo>
                    <a:lnTo>
                      <a:pt x="15" y="49"/>
                    </a:lnTo>
                    <a:lnTo>
                      <a:pt x="31" y="56"/>
                    </a:lnTo>
                    <a:lnTo>
                      <a:pt x="49" y="63"/>
                    </a:lnTo>
                    <a:lnTo>
                      <a:pt x="68" y="70"/>
                    </a:lnTo>
                    <a:lnTo>
                      <a:pt x="84" y="76"/>
                    </a:lnTo>
                    <a:lnTo>
                      <a:pt x="97" y="79"/>
                    </a:lnTo>
                    <a:lnTo>
                      <a:pt x="104" y="81"/>
                    </a:lnTo>
                    <a:lnTo>
                      <a:pt x="112" y="77"/>
                    </a:lnTo>
                    <a:lnTo>
                      <a:pt x="131" y="71"/>
                    </a:lnTo>
                    <a:lnTo>
                      <a:pt x="153" y="63"/>
                    </a:lnTo>
                    <a:lnTo>
                      <a:pt x="178" y="55"/>
                    </a:lnTo>
                    <a:lnTo>
                      <a:pt x="203" y="47"/>
                    </a:lnTo>
                    <a:lnTo>
                      <a:pt x="224" y="39"/>
                    </a:lnTo>
                    <a:lnTo>
                      <a:pt x="239" y="35"/>
                    </a:lnTo>
                    <a:lnTo>
                      <a:pt x="245" y="33"/>
                    </a:ln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6" name="Freeform 152">
                <a:extLst>
                  <a:ext uri="{FF2B5EF4-FFF2-40B4-BE49-F238E27FC236}">
                    <a16:creationId xmlns:a16="http://schemas.microsoft.com/office/drawing/2014/main" id="{5A578914-D778-4C45-B17D-2BF3F037B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" y="60"/>
                <a:ext cx="35" cy="69"/>
              </a:xfrm>
              <a:custGeom>
                <a:avLst/>
                <a:gdLst>
                  <a:gd name="T0" fmla="*/ 34 w 35"/>
                  <a:gd name="T1" fmla="*/ 0 h 69"/>
                  <a:gd name="T2" fmla="*/ 0 w 35"/>
                  <a:gd name="T3" fmla="*/ 15 h 69"/>
                  <a:gd name="T4" fmla="*/ 0 w 35"/>
                  <a:gd name="T5" fmla="*/ 68 h 69"/>
                  <a:gd name="T6" fmla="*/ 34 w 35"/>
                  <a:gd name="T7" fmla="*/ 49 h 69"/>
                  <a:gd name="T8" fmla="*/ 34 w 35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69"/>
                  <a:gd name="T17" fmla="*/ 35 w 35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69">
                    <a:moveTo>
                      <a:pt x="34" y="0"/>
                    </a:moveTo>
                    <a:lnTo>
                      <a:pt x="0" y="15"/>
                    </a:lnTo>
                    <a:lnTo>
                      <a:pt x="0" y="68"/>
                    </a:lnTo>
                    <a:lnTo>
                      <a:pt x="34" y="49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7" name="Freeform 153">
                <a:extLst>
                  <a:ext uri="{FF2B5EF4-FFF2-40B4-BE49-F238E27FC236}">
                    <a16:creationId xmlns:a16="http://schemas.microsoft.com/office/drawing/2014/main" id="{BBC2C4D8-62D5-403E-9463-F9B5EB164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62"/>
                <a:ext cx="36" cy="68"/>
              </a:xfrm>
              <a:custGeom>
                <a:avLst/>
                <a:gdLst>
                  <a:gd name="T0" fmla="*/ 35 w 36"/>
                  <a:gd name="T1" fmla="*/ 0 h 68"/>
                  <a:gd name="T2" fmla="*/ 0 w 36"/>
                  <a:gd name="T3" fmla="*/ 15 h 68"/>
                  <a:gd name="T4" fmla="*/ 0 w 36"/>
                  <a:gd name="T5" fmla="*/ 67 h 68"/>
                  <a:gd name="T6" fmla="*/ 35 w 36"/>
                  <a:gd name="T7" fmla="*/ 48 h 68"/>
                  <a:gd name="T8" fmla="*/ 35 w 3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68"/>
                  <a:gd name="T17" fmla="*/ 36 w 3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68">
                    <a:moveTo>
                      <a:pt x="35" y="0"/>
                    </a:moveTo>
                    <a:lnTo>
                      <a:pt x="0" y="15"/>
                    </a:lnTo>
                    <a:lnTo>
                      <a:pt x="0" y="67"/>
                    </a:lnTo>
                    <a:lnTo>
                      <a:pt x="35" y="48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8" name="Freeform 154">
                <a:extLst>
                  <a:ext uri="{FF2B5EF4-FFF2-40B4-BE49-F238E27FC236}">
                    <a16:creationId xmlns:a16="http://schemas.microsoft.com/office/drawing/2014/main" id="{F8C2374E-654D-4BC3-B122-9E50FD93C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25"/>
                <a:ext cx="91" cy="51"/>
              </a:xfrm>
              <a:custGeom>
                <a:avLst/>
                <a:gdLst>
                  <a:gd name="T0" fmla="*/ 0 w 91"/>
                  <a:gd name="T1" fmla="*/ 0 h 51"/>
                  <a:gd name="T2" fmla="*/ 0 w 91"/>
                  <a:gd name="T3" fmla="*/ 14 h 51"/>
                  <a:gd name="T4" fmla="*/ 90 w 91"/>
                  <a:gd name="T5" fmla="*/ 50 h 51"/>
                  <a:gd name="T6" fmla="*/ 90 w 91"/>
                  <a:gd name="T7" fmla="*/ 33 h 51"/>
                  <a:gd name="T8" fmla="*/ 0 w 91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51"/>
                  <a:gd name="T17" fmla="*/ 91 w 91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51">
                    <a:moveTo>
                      <a:pt x="0" y="0"/>
                    </a:moveTo>
                    <a:lnTo>
                      <a:pt x="0" y="14"/>
                    </a:lnTo>
                    <a:lnTo>
                      <a:pt x="90" y="50"/>
                    </a:lnTo>
                    <a:lnTo>
                      <a:pt x="90" y="33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9" name="Freeform 155">
                <a:extLst>
                  <a:ext uri="{FF2B5EF4-FFF2-40B4-BE49-F238E27FC236}">
                    <a16:creationId xmlns:a16="http://schemas.microsoft.com/office/drawing/2014/main" id="{03DD9F54-C372-4D08-BBAB-88C427739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21"/>
                <a:ext cx="103" cy="39"/>
              </a:xfrm>
              <a:custGeom>
                <a:avLst/>
                <a:gdLst>
                  <a:gd name="T0" fmla="*/ 11 w 103"/>
                  <a:gd name="T1" fmla="*/ 0 h 39"/>
                  <a:gd name="T2" fmla="*/ 0 w 103"/>
                  <a:gd name="T3" fmla="*/ 4 h 39"/>
                  <a:gd name="T4" fmla="*/ 90 w 103"/>
                  <a:gd name="T5" fmla="*/ 38 h 39"/>
                  <a:gd name="T6" fmla="*/ 102 w 103"/>
                  <a:gd name="T7" fmla="*/ 33 h 39"/>
                  <a:gd name="T8" fmla="*/ 11 w 103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9"/>
                  <a:gd name="T17" fmla="*/ 103 w 103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9">
                    <a:moveTo>
                      <a:pt x="11" y="0"/>
                    </a:moveTo>
                    <a:lnTo>
                      <a:pt x="0" y="4"/>
                    </a:lnTo>
                    <a:lnTo>
                      <a:pt x="90" y="38"/>
                    </a:lnTo>
                    <a:lnTo>
                      <a:pt x="102" y="33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0" name="Freeform 156">
                <a:extLst>
                  <a:ext uri="{FF2B5EF4-FFF2-40B4-BE49-F238E27FC236}">
                    <a16:creationId xmlns:a16="http://schemas.microsoft.com/office/drawing/2014/main" id="{FA95B1DB-A7D4-4C29-BD5A-1A1C96C078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" y="54"/>
                <a:ext cx="18" cy="22"/>
              </a:xfrm>
              <a:custGeom>
                <a:avLst/>
                <a:gdLst>
                  <a:gd name="T0" fmla="*/ 17 w 18"/>
                  <a:gd name="T1" fmla="*/ 0 h 22"/>
                  <a:gd name="T2" fmla="*/ 17 w 18"/>
                  <a:gd name="T3" fmla="*/ 15 h 22"/>
                  <a:gd name="T4" fmla="*/ 0 w 18"/>
                  <a:gd name="T5" fmla="*/ 21 h 22"/>
                  <a:gd name="T6" fmla="*/ 0 w 18"/>
                  <a:gd name="T7" fmla="*/ 4 h 22"/>
                  <a:gd name="T8" fmla="*/ 17 w 18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0"/>
                    </a:moveTo>
                    <a:lnTo>
                      <a:pt x="17" y="15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1" name="Freeform 157">
                <a:extLst>
                  <a:ext uri="{FF2B5EF4-FFF2-40B4-BE49-F238E27FC236}">
                    <a16:creationId xmlns:a16="http://schemas.microsoft.com/office/drawing/2014/main" id="{167AFAFE-4849-44FE-A807-06309EB34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25"/>
                <a:ext cx="91" cy="51"/>
              </a:xfrm>
              <a:custGeom>
                <a:avLst/>
                <a:gdLst>
                  <a:gd name="T0" fmla="*/ 0 w 91"/>
                  <a:gd name="T1" fmla="*/ 0 h 51"/>
                  <a:gd name="T2" fmla="*/ 0 w 91"/>
                  <a:gd name="T3" fmla="*/ 14 h 51"/>
                  <a:gd name="T4" fmla="*/ 90 w 91"/>
                  <a:gd name="T5" fmla="*/ 50 h 51"/>
                  <a:gd name="T6" fmla="*/ 90 w 91"/>
                  <a:gd name="T7" fmla="*/ 33 h 51"/>
                  <a:gd name="T8" fmla="*/ 0 w 91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51"/>
                  <a:gd name="T17" fmla="*/ 91 w 91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51">
                    <a:moveTo>
                      <a:pt x="0" y="0"/>
                    </a:moveTo>
                    <a:lnTo>
                      <a:pt x="0" y="14"/>
                    </a:lnTo>
                    <a:lnTo>
                      <a:pt x="90" y="50"/>
                    </a:lnTo>
                    <a:lnTo>
                      <a:pt x="90" y="33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2" name="Freeform 158">
                <a:extLst>
                  <a:ext uri="{FF2B5EF4-FFF2-40B4-BE49-F238E27FC236}">
                    <a16:creationId xmlns:a16="http://schemas.microsoft.com/office/drawing/2014/main" id="{DA2075BD-FD6A-40CD-BC84-202E6EE73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21"/>
                <a:ext cx="103" cy="39"/>
              </a:xfrm>
              <a:custGeom>
                <a:avLst/>
                <a:gdLst>
                  <a:gd name="T0" fmla="*/ 11 w 103"/>
                  <a:gd name="T1" fmla="*/ 0 h 39"/>
                  <a:gd name="T2" fmla="*/ 0 w 103"/>
                  <a:gd name="T3" fmla="*/ 4 h 39"/>
                  <a:gd name="T4" fmla="*/ 90 w 103"/>
                  <a:gd name="T5" fmla="*/ 38 h 39"/>
                  <a:gd name="T6" fmla="*/ 102 w 103"/>
                  <a:gd name="T7" fmla="*/ 33 h 39"/>
                  <a:gd name="T8" fmla="*/ 11 w 103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39"/>
                  <a:gd name="T17" fmla="*/ 103 w 103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39">
                    <a:moveTo>
                      <a:pt x="11" y="0"/>
                    </a:moveTo>
                    <a:lnTo>
                      <a:pt x="0" y="4"/>
                    </a:lnTo>
                    <a:lnTo>
                      <a:pt x="90" y="38"/>
                    </a:lnTo>
                    <a:lnTo>
                      <a:pt x="102" y="33"/>
                    </a:lnTo>
                    <a:lnTo>
                      <a:pt x="11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3" name="Freeform 159">
                <a:extLst>
                  <a:ext uri="{FF2B5EF4-FFF2-40B4-BE49-F238E27FC236}">
                    <a16:creationId xmlns:a16="http://schemas.microsoft.com/office/drawing/2014/main" id="{64842A65-DA5F-4A3D-806A-FB6F7F6A3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" y="54"/>
                <a:ext cx="18" cy="22"/>
              </a:xfrm>
              <a:custGeom>
                <a:avLst/>
                <a:gdLst>
                  <a:gd name="T0" fmla="*/ 17 w 18"/>
                  <a:gd name="T1" fmla="*/ 0 h 22"/>
                  <a:gd name="T2" fmla="*/ 17 w 18"/>
                  <a:gd name="T3" fmla="*/ 15 h 22"/>
                  <a:gd name="T4" fmla="*/ 0 w 18"/>
                  <a:gd name="T5" fmla="*/ 21 h 22"/>
                  <a:gd name="T6" fmla="*/ 0 w 18"/>
                  <a:gd name="T7" fmla="*/ 4 h 22"/>
                  <a:gd name="T8" fmla="*/ 17 w 18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0"/>
                    </a:moveTo>
                    <a:lnTo>
                      <a:pt x="17" y="15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4" name="Freeform 160">
                <a:extLst>
                  <a:ext uri="{FF2B5EF4-FFF2-40B4-BE49-F238E27FC236}">
                    <a16:creationId xmlns:a16="http://schemas.microsoft.com/office/drawing/2014/main" id="{7AF1E4A6-3DF2-489D-8BC0-A3C482F65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50"/>
                <a:ext cx="23" cy="26"/>
              </a:xfrm>
              <a:custGeom>
                <a:avLst/>
                <a:gdLst>
                  <a:gd name="T0" fmla="*/ 0 w 23"/>
                  <a:gd name="T1" fmla="*/ 0 h 26"/>
                  <a:gd name="T2" fmla="*/ 0 w 23"/>
                  <a:gd name="T3" fmla="*/ 16 h 26"/>
                  <a:gd name="T4" fmla="*/ 22 w 23"/>
                  <a:gd name="T5" fmla="*/ 25 h 26"/>
                  <a:gd name="T6" fmla="*/ 22 w 23"/>
                  <a:gd name="T7" fmla="*/ 8 h 26"/>
                  <a:gd name="T8" fmla="*/ 0 w 23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6"/>
                  <a:gd name="T17" fmla="*/ 23 w 23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6">
                    <a:moveTo>
                      <a:pt x="0" y="0"/>
                    </a:moveTo>
                    <a:lnTo>
                      <a:pt x="0" y="16"/>
                    </a:lnTo>
                    <a:lnTo>
                      <a:pt x="22" y="25"/>
                    </a:lnTo>
                    <a:lnTo>
                      <a:pt x="22" y="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6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5" name="Freeform 161">
                <a:extLst>
                  <a:ext uri="{FF2B5EF4-FFF2-40B4-BE49-F238E27FC236}">
                    <a16:creationId xmlns:a16="http://schemas.microsoft.com/office/drawing/2014/main" id="{05C5756F-AF98-40CA-A824-B04629736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46"/>
                <a:ext cx="35" cy="18"/>
              </a:xfrm>
              <a:custGeom>
                <a:avLst/>
                <a:gdLst>
                  <a:gd name="T0" fmla="*/ 12 w 35"/>
                  <a:gd name="T1" fmla="*/ 0 h 18"/>
                  <a:gd name="T2" fmla="*/ 0 w 35"/>
                  <a:gd name="T3" fmla="*/ 5 h 18"/>
                  <a:gd name="T4" fmla="*/ 21 w 35"/>
                  <a:gd name="T5" fmla="*/ 17 h 18"/>
                  <a:gd name="T6" fmla="*/ 34 w 35"/>
                  <a:gd name="T7" fmla="*/ 11 h 18"/>
                  <a:gd name="T8" fmla="*/ 12 w 35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18"/>
                  <a:gd name="T17" fmla="*/ 35 w 35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18">
                    <a:moveTo>
                      <a:pt x="12" y="0"/>
                    </a:moveTo>
                    <a:lnTo>
                      <a:pt x="0" y="5"/>
                    </a:lnTo>
                    <a:lnTo>
                      <a:pt x="21" y="17"/>
                    </a:lnTo>
                    <a:lnTo>
                      <a:pt x="34" y="11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FF66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6" name="Freeform 162">
                <a:extLst>
                  <a:ext uri="{FF2B5EF4-FFF2-40B4-BE49-F238E27FC236}">
                    <a16:creationId xmlns:a16="http://schemas.microsoft.com/office/drawing/2014/main" id="{9E0986AD-A3F8-4EF7-B003-5D3521367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25"/>
                <a:ext cx="22" cy="24"/>
              </a:xfrm>
              <a:custGeom>
                <a:avLst/>
                <a:gdLst>
                  <a:gd name="T0" fmla="*/ 0 w 22"/>
                  <a:gd name="T1" fmla="*/ 0 h 24"/>
                  <a:gd name="T2" fmla="*/ 0 w 22"/>
                  <a:gd name="T3" fmla="*/ 14 h 24"/>
                  <a:gd name="T4" fmla="*/ 21 w 22"/>
                  <a:gd name="T5" fmla="*/ 23 h 24"/>
                  <a:gd name="T6" fmla="*/ 21 w 22"/>
                  <a:gd name="T7" fmla="*/ 8 h 24"/>
                  <a:gd name="T8" fmla="*/ 0 w 22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24"/>
                  <a:gd name="T17" fmla="*/ 22 w 22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24">
                    <a:moveTo>
                      <a:pt x="0" y="0"/>
                    </a:moveTo>
                    <a:lnTo>
                      <a:pt x="0" y="14"/>
                    </a:lnTo>
                    <a:lnTo>
                      <a:pt x="21" y="23"/>
                    </a:lnTo>
                    <a:lnTo>
                      <a:pt x="21" y="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7" name="Freeform 163">
                <a:extLst>
                  <a:ext uri="{FF2B5EF4-FFF2-40B4-BE49-F238E27FC236}">
                    <a16:creationId xmlns:a16="http://schemas.microsoft.com/office/drawing/2014/main" id="{8A4C8F8F-AEBF-4BE9-90BA-ECF3796D7F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" y="21"/>
                <a:ext cx="34" cy="18"/>
              </a:xfrm>
              <a:custGeom>
                <a:avLst/>
                <a:gdLst>
                  <a:gd name="T0" fmla="*/ 10 w 34"/>
                  <a:gd name="T1" fmla="*/ 0 h 18"/>
                  <a:gd name="T2" fmla="*/ 0 w 34"/>
                  <a:gd name="T3" fmla="*/ 5 h 18"/>
                  <a:gd name="T4" fmla="*/ 21 w 34"/>
                  <a:gd name="T5" fmla="*/ 17 h 18"/>
                  <a:gd name="T6" fmla="*/ 33 w 34"/>
                  <a:gd name="T7" fmla="*/ 9 h 18"/>
                  <a:gd name="T8" fmla="*/ 10 w 34"/>
                  <a:gd name="T9" fmla="*/ 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18"/>
                  <a:gd name="T17" fmla="*/ 34 w 34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18">
                    <a:moveTo>
                      <a:pt x="10" y="0"/>
                    </a:moveTo>
                    <a:lnTo>
                      <a:pt x="0" y="5"/>
                    </a:lnTo>
                    <a:lnTo>
                      <a:pt x="21" y="17"/>
                    </a:lnTo>
                    <a:lnTo>
                      <a:pt x="33" y="9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00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8" name="Freeform 164">
                <a:extLst>
                  <a:ext uri="{FF2B5EF4-FFF2-40B4-BE49-F238E27FC236}">
                    <a16:creationId xmlns:a16="http://schemas.microsoft.com/office/drawing/2014/main" id="{51C1A97F-4BF5-48EF-926E-BD5CA5283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" y="54"/>
                <a:ext cx="18" cy="22"/>
              </a:xfrm>
              <a:custGeom>
                <a:avLst/>
                <a:gdLst>
                  <a:gd name="T0" fmla="*/ 17 w 18"/>
                  <a:gd name="T1" fmla="*/ 0 h 22"/>
                  <a:gd name="T2" fmla="*/ 17 w 18"/>
                  <a:gd name="T3" fmla="*/ 15 h 22"/>
                  <a:gd name="T4" fmla="*/ 0 w 18"/>
                  <a:gd name="T5" fmla="*/ 21 h 22"/>
                  <a:gd name="T6" fmla="*/ 0 w 18"/>
                  <a:gd name="T7" fmla="*/ 4 h 22"/>
                  <a:gd name="T8" fmla="*/ 17 w 18"/>
                  <a:gd name="T9" fmla="*/ 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0"/>
                    </a:moveTo>
                    <a:lnTo>
                      <a:pt x="17" y="15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7" y="0"/>
                    </a:ln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0799" name="Group 78">
                <a:extLst>
                  <a:ext uri="{FF2B5EF4-FFF2-40B4-BE49-F238E27FC236}">
                    <a16:creationId xmlns:a16="http://schemas.microsoft.com/office/drawing/2014/main" id="{A6913C01-60E8-4DFA-A311-FBCF91DBFB6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1" y="77"/>
                <a:ext cx="28" cy="35"/>
                <a:chOff x="0" y="0"/>
                <a:chExt cx="28" cy="35"/>
              </a:xfrm>
            </p:grpSpPr>
            <p:sp>
              <p:nvSpPr>
                <p:cNvPr id="30800" name="Line 165">
                  <a:extLst>
                    <a:ext uri="{FF2B5EF4-FFF2-40B4-BE49-F238E27FC236}">
                      <a16:creationId xmlns:a16="http://schemas.microsoft.com/office/drawing/2014/main" id="{2626B8F4-B615-4D75-B39C-8426D918B7E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" y="0"/>
                  <a:ext cx="0" cy="35"/>
                </a:xfrm>
                <a:prstGeom prst="line">
                  <a:avLst/>
                </a:prstGeom>
                <a:noFill/>
                <a:ln w="12700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1" name="Line 166">
                  <a:extLst>
                    <a:ext uri="{FF2B5EF4-FFF2-40B4-BE49-F238E27FC236}">
                      <a16:creationId xmlns:a16="http://schemas.microsoft.com/office/drawing/2014/main" id="{710FFBC9-F9EC-414E-B2F5-CB01DB07C8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0" y="12"/>
                  <a:ext cx="28" cy="10"/>
                </a:xfrm>
                <a:prstGeom prst="line">
                  <a:avLst/>
                </a:prstGeom>
                <a:noFill/>
                <a:ln w="12700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30739" name="图片 4">
            <a:extLst>
              <a:ext uri="{FF2B5EF4-FFF2-40B4-BE49-F238E27FC236}">
                <a16:creationId xmlns:a16="http://schemas.microsoft.com/office/drawing/2014/main" id="{358AFD24-40AB-4B9D-BD80-BDE45042F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838" y="4505325"/>
            <a:ext cx="20796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4">
            <a:extLst>
              <a:ext uri="{FF2B5EF4-FFF2-40B4-BE49-F238E27FC236}">
                <a16:creationId xmlns:a16="http://schemas.microsoft.com/office/drawing/2014/main" id="{7C868486-B667-4ED8-9C91-24B2AC84C9E5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1701800"/>
            <a:ext cx="2147888" cy="2870200"/>
            <a:chOff x="2848131" y="1860029"/>
            <a:chExt cx="3807502" cy="380750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FCCBBAD-B2F5-46BD-922C-786A251B7602}"/>
                </a:ext>
              </a:extLst>
            </p:cNvPr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A062A78-1707-4B17-A99B-FC65738ED5CB}"/>
                </a:ext>
              </a:extLst>
            </p:cNvPr>
            <p:cNvSpPr/>
            <p:nvPr/>
          </p:nvSpPr>
          <p:spPr>
            <a:xfrm>
              <a:off x="2938183" y="1950584"/>
              <a:ext cx="3627398" cy="362639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grpSp>
        <p:nvGrpSpPr>
          <p:cNvPr id="5123" name="组合 71">
            <a:extLst>
              <a:ext uri="{FF2B5EF4-FFF2-40B4-BE49-F238E27FC236}">
                <a16:creationId xmlns:a16="http://schemas.microsoft.com/office/drawing/2014/main" id="{2B0897E3-ACE6-4A5B-9874-0D0770F1B175}"/>
              </a:ext>
            </a:extLst>
          </p:cNvPr>
          <p:cNvGrpSpPr>
            <a:grpSpLocks/>
          </p:cNvGrpSpPr>
          <p:nvPr/>
        </p:nvGrpSpPr>
        <p:grpSpPr bwMode="auto">
          <a:xfrm>
            <a:off x="2286000" y="1092200"/>
            <a:ext cx="863600" cy="1111250"/>
            <a:chOff x="2848131" y="1860029"/>
            <a:chExt cx="3807502" cy="380750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E99ADA4-CE00-4BAF-9989-FC0F8D50061A}"/>
                </a:ext>
              </a:extLst>
            </p:cNvPr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EE9DFB0D-C08A-4E16-8457-9DCA6CA93EEB}"/>
                </a:ext>
              </a:extLst>
            </p:cNvPr>
            <p:cNvSpPr/>
            <p:nvPr/>
          </p:nvSpPr>
          <p:spPr>
            <a:xfrm>
              <a:off x="2939121" y="1947058"/>
              <a:ext cx="3625526" cy="363344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sp>
        <p:nvSpPr>
          <p:cNvPr id="5124" name="文本框 18">
            <a:extLst>
              <a:ext uri="{FF2B5EF4-FFF2-40B4-BE49-F238E27FC236}">
                <a16:creationId xmlns:a16="http://schemas.microsoft.com/office/drawing/2014/main" id="{BE78632D-5787-422D-A6FE-D1C65D0CDD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209800"/>
            <a:ext cx="14414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8800" b="1">
                <a:solidFill>
                  <a:schemeClr val="bg2"/>
                </a:solidFill>
              </a:rPr>
              <a:t>01</a:t>
            </a:r>
            <a:endParaRPr lang="zh-CN" altLang="en-US" sz="8800" b="1">
              <a:solidFill>
                <a:schemeClr val="bg2"/>
              </a:solidFill>
            </a:endParaRPr>
          </a:p>
        </p:txBody>
      </p:sp>
      <p:sp>
        <p:nvSpPr>
          <p:cNvPr id="5125" name="矩形 13">
            <a:extLst>
              <a:ext uri="{FF2B5EF4-FFF2-40B4-BE49-F238E27FC236}">
                <a16:creationId xmlns:a16="http://schemas.microsoft.com/office/drawing/2014/main" id="{7542A15C-A79C-4783-B71E-41DDB90D0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2733675"/>
            <a:ext cx="5791200" cy="165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云南省基层心脑血管救治站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建设情况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2">
            <a:extLst>
              <a:ext uri="{FF2B5EF4-FFF2-40B4-BE49-F238E27FC236}">
                <a16:creationId xmlns:a16="http://schemas.microsoft.com/office/drawing/2014/main" id="{1EC07CB5-3931-449D-966D-65A5FF569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52400"/>
            <a:ext cx="80930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培训与教育</a:t>
            </a:r>
          </a:p>
        </p:txBody>
      </p:sp>
      <p:grpSp>
        <p:nvGrpSpPr>
          <p:cNvPr id="31747" name="Group 3">
            <a:extLst>
              <a:ext uri="{FF2B5EF4-FFF2-40B4-BE49-F238E27FC236}">
                <a16:creationId xmlns:a16="http://schemas.microsoft.com/office/drawing/2014/main" id="{322FEA1D-1CF6-4F65-BC82-109F72FF8F8D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743200"/>
            <a:ext cx="7632700" cy="933450"/>
            <a:chOff x="0" y="0"/>
            <a:chExt cx="4808" cy="588"/>
          </a:xfrm>
        </p:grpSpPr>
        <p:pic>
          <p:nvPicPr>
            <p:cNvPr id="31752" name="Rectangle 2">
              <a:extLst>
                <a:ext uri="{FF2B5EF4-FFF2-40B4-BE49-F238E27FC236}">
                  <a16:creationId xmlns:a16="http://schemas.microsoft.com/office/drawing/2014/main" id="{A68C1DD1-B8B9-45B6-A1D3-216918EB16BA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08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3" name="Text Box 5">
              <a:extLst>
                <a:ext uri="{FF2B5EF4-FFF2-40B4-BE49-F238E27FC236}">
                  <a16:creationId xmlns:a16="http://schemas.microsoft.com/office/drawing/2014/main" id="{AE3FE32A-0EBF-4F2A-A558-72EB688CA3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" y="11"/>
              <a:ext cx="4788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zh-CN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48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endParaRPr lang="en-US" altLang="zh-CN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zh-CN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749" name="TextBox 8">
            <a:extLst>
              <a:ext uri="{FF2B5EF4-FFF2-40B4-BE49-F238E27FC236}">
                <a16:creationId xmlns:a16="http://schemas.microsoft.com/office/drawing/2014/main" id="{0CB8D31F-6593-4C9B-8C5E-7DBC6823C2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13" y="1233488"/>
            <a:ext cx="21431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D62900"/>
                </a:solidFill>
              </a:rPr>
              <a:t>院内</a:t>
            </a:r>
          </a:p>
        </p:txBody>
      </p:sp>
      <p:sp>
        <p:nvSpPr>
          <p:cNvPr id="31750" name="TextBox 11">
            <a:extLst>
              <a:ext uri="{FF2B5EF4-FFF2-40B4-BE49-F238E27FC236}">
                <a16:creationId xmlns:a16="http://schemas.microsoft.com/office/drawing/2014/main" id="{B697E84A-2B32-4889-A532-063520807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1075" y="1262063"/>
            <a:ext cx="21431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rgbClr val="D62900"/>
                </a:solidFill>
              </a:rPr>
              <a:t>   院前</a:t>
            </a:r>
          </a:p>
        </p:txBody>
      </p:sp>
      <p:sp>
        <p:nvSpPr>
          <p:cNvPr id="31751" name="TextBox 12">
            <a:extLst>
              <a:ext uri="{FF2B5EF4-FFF2-40B4-BE49-F238E27FC236}">
                <a16:creationId xmlns:a16="http://schemas.microsoft.com/office/drawing/2014/main" id="{FC364DFC-179A-4AE5-91F3-518906ECE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2638" y="1306513"/>
            <a:ext cx="16462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 b="1">
                <a:solidFill>
                  <a:srgbClr val="D62900"/>
                </a:solidFill>
              </a:rPr>
              <a:t>院外</a:t>
            </a:r>
          </a:p>
        </p:txBody>
      </p:sp>
      <p:graphicFrame>
        <p:nvGraphicFramePr>
          <p:cNvPr id="2" name="資料庫圖表 1">
            <a:extLst>
              <a:ext uri="{FF2B5EF4-FFF2-40B4-BE49-F238E27FC236}">
                <a16:creationId xmlns:a16="http://schemas.microsoft.com/office/drawing/2014/main" id="{F262CBF9-6275-4E46-8414-2402DBB43D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7311425"/>
              </p:ext>
            </p:extLst>
          </p:nvPr>
        </p:nvGraphicFramePr>
        <p:xfrm>
          <a:off x="365125" y="2075954"/>
          <a:ext cx="8321675" cy="4624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标题 2">
            <a:extLst>
              <a:ext uri="{FF2B5EF4-FFF2-40B4-BE49-F238E27FC236}">
                <a16:creationId xmlns:a16="http://schemas.microsoft.com/office/drawing/2014/main" id="{5089B94B-3349-434C-A6A3-E1E7C7F9F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138" y="165100"/>
            <a:ext cx="812958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硬指标七、</a:t>
            </a:r>
            <a:r>
              <a:rPr lang="zh-CN" altLang="en-US" sz="36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持续改进</a:t>
            </a:r>
          </a:p>
        </p:txBody>
      </p:sp>
      <p:sp>
        <p:nvSpPr>
          <p:cNvPr id="32771" name="矩形 6">
            <a:extLst>
              <a:ext uri="{FF2B5EF4-FFF2-40B4-BE49-F238E27FC236}">
                <a16:creationId xmlns:a16="http://schemas.microsoft.com/office/drawing/2014/main" id="{CEF18EBD-F570-48C1-8AC0-7F4E7DA56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35675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* </a:t>
            </a:r>
            <a:r>
              <a:rPr lang="zh-CN" altLang="en-US" sz="2000" b="1" dirty="0">
                <a:solidFill>
                  <a:srgbClr val="FF0000"/>
                </a:solidFill>
              </a:rPr>
              <a:t>参加人员：管理层、心脑血管救治站临床医护、影像人员和检验人员、后勤人员、急救系统人员、甚至协作卫生所</a:t>
            </a:r>
          </a:p>
        </p:txBody>
      </p:sp>
      <p:sp>
        <p:nvSpPr>
          <p:cNvPr id="32773" name="Line 6">
            <a:extLst>
              <a:ext uri="{FF2B5EF4-FFF2-40B4-BE49-F238E27FC236}">
                <a16:creationId xmlns:a16="http://schemas.microsoft.com/office/drawing/2014/main" id="{BB7A4DF7-A534-441C-97AE-9F8C0529C1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92925" y="4516438"/>
            <a:ext cx="0" cy="196850"/>
          </a:xfrm>
          <a:prstGeom prst="line">
            <a:avLst/>
          </a:prstGeom>
          <a:noFill/>
          <a:ln w="25400">
            <a:solidFill>
              <a:srgbClr val="99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" name="資料庫圖表 1">
            <a:extLst>
              <a:ext uri="{FF2B5EF4-FFF2-40B4-BE49-F238E27FC236}">
                <a16:creationId xmlns:a16="http://schemas.microsoft.com/office/drawing/2014/main" id="{3046F62C-DE37-47ED-AC4C-F50D9444AD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7025958"/>
              </p:ext>
            </p:extLst>
          </p:nvPr>
        </p:nvGraphicFramePr>
        <p:xfrm>
          <a:off x="465137" y="884239"/>
          <a:ext cx="8129587" cy="5151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标题 2">
            <a:extLst>
              <a:ext uri="{FF2B5EF4-FFF2-40B4-BE49-F238E27FC236}">
                <a16:creationId xmlns:a16="http://schemas.microsoft.com/office/drawing/2014/main" id="{5089B94B-3349-434C-A6A3-E1E7C7F9F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206" y="152400"/>
            <a:ext cx="812958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持续改进</a:t>
            </a:r>
          </a:p>
        </p:txBody>
      </p:sp>
      <p:sp>
        <p:nvSpPr>
          <p:cNvPr id="32771" name="矩形 6">
            <a:extLst>
              <a:ext uri="{FF2B5EF4-FFF2-40B4-BE49-F238E27FC236}">
                <a16:creationId xmlns:a16="http://schemas.microsoft.com/office/drawing/2014/main" id="{CEF18EBD-F570-48C1-8AC0-7F4E7DA56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168" y="1219200"/>
            <a:ext cx="7459662" cy="51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建立卫生院的质控管理团队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严格管理相关病历，核心指标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定期召开质控会和典型病例分析会（以病例为导向）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定期考核相关知识和技能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上级医院定期参与联合例会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是否通过网络上报病历？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Tx/>
              <a:buNone/>
            </a:pP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32773" name="Line 6">
            <a:extLst>
              <a:ext uri="{FF2B5EF4-FFF2-40B4-BE49-F238E27FC236}">
                <a16:creationId xmlns:a16="http://schemas.microsoft.com/office/drawing/2014/main" id="{BB7A4DF7-A534-441C-97AE-9F8C0529C1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92925" y="4516438"/>
            <a:ext cx="0" cy="196850"/>
          </a:xfrm>
          <a:prstGeom prst="line">
            <a:avLst/>
          </a:prstGeom>
          <a:noFill/>
          <a:ln w="25400">
            <a:solidFill>
              <a:srgbClr val="99CC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4">
            <a:extLst>
              <a:ext uri="{FF2B5EF4-FFF2-40B4-BE49-F238E27FC236}">
                <a16:creationId xmlns:a16="http://schemas.microsoft.com/office/drawing/2014/main" id="{518D2C9A-05F4-404F-9658-88DA89EFAB4C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1701800"/>
            <a:ext cx="2147888" cy="2870200"/>
            <a:chOff x="2848131" y="1860029"/>
            <a:chExt cx="3807502" cy="380750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1E94114-5823-444F-8571-0368FE333505}"/>
                </a:ext>
              </a:extLst>
            </p:cNvPr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7BA5CC4-44DD-44C4-A323-4858CAF23A63}"/>
                </a:ext>
              </a:extLst>
            </p:cNvPr>
            <p:cNvSpPr/>
            <p:nvPr/>
          </p:nvSpPr>
          <p:spPr>
            <a:xfrm>
              <a:off x="2938183" y="1950584"/>
              <a:ext cx="3627398" cy="362639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grpSp>
        <p:nvGrpSpPr>
          <p:cNvPr id="13315" name="组合 71">
            <a:extLst>
              <a:ext uri="{FF2B5EF4-FFF2-40B4-BE49-F238E27FC236}">
                <a16:creationId xmlns:a16="http://schemas.microsoft.com/office/drawing/2014/main" id="{67B5CCF0-561F-4A38-8513-06D0E571F9A6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3835400"/>
            <a:ext cx="863600" cy="1111250"/>
            <a:chOff x="2848131" y="1860029"/>
            <a:chExt cx="3807502" cy="380750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046CCE1-C000-453F-8A94-6DEC2EF14205}"/>
                </a:ext>
              </a:extLst>
            </p:cNvPr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A2FEA8D-9506-4B73-A2FD-FB11B0118ED4}"/>
                </a:ext>
              </a:extLst>
            </p:cNvPr>
            <p:cNvSpPr/>
            <p:nvPr/>
          </p:nvSpPr>
          <p:spPr>
            <a:xfrm>
              <a:off x="2939121" y="1947058"/>
              <a:ext cx="3625526" cy="363344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sp>
        <p:nvSpPr>
          <p:cNvPr id="13316" name="文本框 18">
            <a:extLst>
              <a:ext uri="{FF2B5EF4-FFF2-40B4-BE49-F238E27FC236}">
                <a16:creationId xmlns:a16="http://schemas.microsoft.com/office/drawing/2014/main" id="{A9B17491-DDB1-46A1-9B26-39A207049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209800"/>
            <a:ext cx="144142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8800" b="1" dirty="0">
                <a:solidFill>
                  <a:schemeClr val="bg2"/>
                </a:solidFill>
              </a:rPr>
              <a:t>03</a:t>
            </a:r>
            <a:endParaRPr lang="zh-CN" altLang="en-US" sz="8800" b="1" dirty="0">
              <a:solidFill>
                <a:schemeClr val="bg2"/>
              </a:solidFill>
            </a:endParaRPr>
          </a:p>
        </p:txBody>
      </p:sp>
      <p:sp>
        <p:nvSpPr>
          <p:cNvPr id="13317" name="矩形 13">
            <a:extLst>
              <a:ext uri="{FF2B5EF4-FFF2-40B4-BE49-F238E27FC236}">
                <a16:creationId xmlns:a16="http://schemas.microsoft.com/office/drawing/2014/main" id="{C7BA3082-E99D-4863-8567-D2CF36A16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2308225"/>
            <a:ext cx="6383338" cy="121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基层心脑血管救治站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验收标准解读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21878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>
            <a:extLst>
              <a:ext uri="{FF2B5EF4-FFF2-40B4-BE49-F238E27FC236}">
                <a16:creationId xmlns:a16="http://schemas.microsoft.com/office/drawing/2014/main" id="{B5A8F678-D1C8-4DE7-BE09-19C64C463C0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383506" y="0"/>
            <a:ext cx="6376987" cy="1020763"/>
          </a:xfrm>
        </p:spPr>
        <p:txBody>
          <a:bodyPr/>
          <a:lstStyle/>
          <a:p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云南基层心脑血管救治站验收标准内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涵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資料庫圖表 2">
            <a:extLst>
              <a:ext uri="{FF2B5EF4-FFF2-40B4-BE49-F238E27FC236}">
                <a16:creationId xmlns:a16="http://schemas.microsoft.com/office/drawing/2014/main" id="{7A21C27B-FCF2-47B8-B3A5-79E288015FE5}"/>
              </a:ext>
            </a:extLst>
          </p:cNvPr>
          <p:cNvGraphicFramePr/>
          <p:nvPr/>
        </p:nvGraphicFramePr>
        <p:xfrm>
          <a:off x="1524000" y="1397000"/>
          <a:ext cx="6172200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8162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C5A926-FE7C-46B8-8B89-50B066638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3678"/>
            <a:ext cx="8229600" cy="62452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主要内容</a:t>
            </a:r>
          </a:p>
        </p:txBody>
      </p:sp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E0A7F6EF-B81F-4818-9195-2E0B625E82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33" y="1524000"/>
            <a:ext cx="8475134" cy="3962400"/>
          </a:xfrm>
        </p:spPr>
      </p:pic>
    </p:spTree>
    <p:extLst>
      <p:ext uri="{BB962C8B-B14F-4D97-AF65-F5344CB8AC3E}">
        <p14:creationId xmlns:p14="http://schemas.microsoft.com/office/powerpoint/2010/main" val="30694335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一、卫生院规模与设置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卫生院基本功能和主要任务（规章制度结合实地考察）</a:t>
            </a:r>
            <a:endParaRPr lang="en-US" altLang="zh-CN" dirty="0">
              <a:latin typeface="+mn-ea"/>
            </a:endParaRPr>
          </a:p>
          <a:p>
            <a:pPr lvl="1"/>
            <a:endParaRPr lang="en-US" altLang="zh-CN" dirty="0">
              <a:latin typeface="+mn-ea"/>
              <a:ea typeface="+mn-ea"/>
            </a:endParaRPr>
          </a:p>
          <a:p>
            <a:pPr lvl="1"/>
            <a:r>
              <a:rPr lang="zh-CN" altLang="en-US" dirty="0">
                <a:latin typeface="+mn-ea"/>
                <a:ea typeface="+mn-ea"/>
              </a:rPr>
              <a:t>能提供足够的医疗服务条件</a:t>
            </a:r>
            <a:endParaRPr lang="en-US" altLang="zh-CN" dirty="0">
              <a:latin typeface="+mn-ea"/>
              <a:ea typeface="+mn-ea"/>
            </a:endParaRPr>
          </a:p>
          <a:p>
            <a:pPr lvl="1"/>
            <a:endParaRPr lang="en-US" altLang="zh-CN" dirty="0">
              <a:latin typeface="+mn-ea"/>
              <a:ea typeface="+mn-ea"/>
            </a:endParaRPr>
          </a:p>
          <a:p>
            <a:pPr lvl="1"/>
            <a:r>
              <a:rPr lang="zh-CN" altLang="en-US" dirty="0">
                <a:latin typeface="+mn-ea"/>
                <a:ea typeface="+mn-ea"/>
              </a:rPr>
              <a:t>强调临床诊疗能力，尤其急诊急救服务能力</a:t>
            </a:r>
            <a:endParaRPr lang="en-US" altLang="zh-CN" dirty="0">
              <a:latin typeface="+mn-ea"/>
              <a:ea typeface="+mn-ea"/>
            </a:endParaRPr>
          </a:p>
          <a:p>
            <a:pPr lvl="1"/>
            <a:endParaRPr lang="en-US" altLang="zh-CN" dirty="0">
              <a:latin typeface="+mn-ea"/>
              <a:ea typeface="+mn-ea"/>
            </a:endParaRPr>
          </a:p>
          <a:p>
            <a:pPr lvl="1"/>
            <a:r>
              <a:rPr lang="zh-CN" altLang="en-US" dirty="0">
                <a:latin typeface="+mn-ea"/>
                <a:ea typeface="+mn-ea"/>
              </a:rPr>
              <a:t>有转诊能力</a:t>
            </a:r>
            <a:endParaRPr lang="en-US" altLang="zh-CN" dirty="0">
              <a:latin typeface="+mn-ea"/>
              <a:ea typeface="+mn-ea"/>
            </a:endParaRPr>
          </a:p>
          <a:p>
            <a:pPr lvl="1"/>
            <a:endParaRPr lang="en-US" altLang="zh-CN" dirty="0">
              <a:latin typeface="+mn-ea"/>
              <a:ea typeface="+mn-ea"/>
            </a:endParaRPr>
          </a:p>
          <a:p>
            <a:pPr lvl="1"/>
            <a:r>
              <a:rPr lang="zh-CN" altLang="en-US" dirty="0">
                <a:latin typeface="+mn-ea"/>
                <a:ea typeface="+mn-ea"/>
              </a:rPr>
              <a:t>最好兼顾慢病管理</a:t>
            </a:r>
          </a:p>
        </p:txBody>
      </p:sp>
    </p:spTree>
    <p:extLst>
      <p:ext uri="{BB962C8B-B14F-4D97-AF65-F5344CB8AC3E}">
        <p14:creationId xmlns:p14="http://schemas.microsoft.com/office/powerpoint/2010/main" val="30663638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一、卫生院规模与设置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规模与设置</a:t>
            </a:r>
            <a:r>
              <a:rPr lang="en-US" altLang="zh-CN" dirty="0"/>
              <a:t>——</a:t>
            </a:r>
            <a:r>
              <a:rPr lang="zh-CN" altLang="en-US" dirty="0"/>
              <a:t>急救站（实地考察）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强调急救站面积和功能建设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布局和配置合理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配备相应急救设备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1749C8C-4441-4CE7-8AAC-24F9E052B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3408680"/>
            <a:ext cx="4570261" cy="289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266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一、卫生院规模与设置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规模与设置</a:t>
            </a:r>
            <a:r>
              <a:rPr lang="en-US" altLang="zh-CN" dirty="0"/>
              <a:t>——</a:t>
            </a:r>
            <a:r>
              <a:rPr lang="zh-CN" altLang="en-US" dirty="0"/>
              <a:t>配套设置（实地考察）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强调设置相应功能区域</a:t>
            </a:r>
            <a:endParaRPr lang="en-US" altLang="zh-CN" dirty="0"/>
          </a:p>
          <a:p>
            <a:pPr lvl="1"/>
            <a:r>
              <a:rPr lang="zh-CN" altLang="en-US" dirty="0"/>
              <a:t>有功能完善的分诊区域</a:t>
            </a:r>
            <a:endParaRPr lang="en-US" altLang="zh-CN" dirty="0"/>
          </a:p>
          <a:p>
            <a:pPr lvl="1"/>
            <a:r>
              <a:rPr lang="zh-CN" altLang="en-US" dirty="0"/>
              <a:t>诊室设置</a:t>
            </a:r>
            <a:endParaRPr lang="en-US" altLang="zh-CN" dirty="0"/>
          </a:p>
          <a:p>
            <a:pPr lvl="1"/>
            <a:r>
              <a:rPr lang="zh-CN" altLang="en-US" dirty="0"/>
              <a:t>与相应功能区域呼应好</a:t>
            </a:r>
            <a:endParaRPr lang="en-US" altLang="zh-CN" dirty="0"/>
          </a:p>
          <a:p>
            <a:pPr lvl="1"/>
            <a:r>
              <a:rPr lang="zh-CN" altLang="en-US" dirty="0"/>
              <a:t>标识路引清晰</a:t>
            </a:r>
          </a:p>
        </p:txBody>
      </p:sp>
      <p:pic>
        <p:nvPicPr>
          <p:cNvPr id="6" name="图片 32">
            <a:extLst>
              <a:ext uri="{FF2B5EF4-FFF2-40B4-BE49-F238E27FC236}">
                <a16:creationId xmlns:a16="http://schemas.microsoft.com/office/drawing/2014/main" id="{7D717C9A-3C4C-4D75-BE2D-CAF17292806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12586"/>
          <a:stretch>
            <a:fillRect/>
          </a:stretch>
        </p:blipFill>
        <p:spPr>
          <a:xfrm>
            <a:off x="5120615" y="2865438"/>
            <a:ext cx="3581425" cy="2387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3182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一、卫生院规模与设置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支撑条件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与上级医院签订协议（支撑材料）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上级医院胸痛</a:t>
            </a:r>
            <a:r>
              <a:rPr lang="en-US" altLang="zh-CN" dirty="0"/>
              <a:t>/</a:t>
            </a:r>
            <a:r>
              <a:rPr lang="zh-CN" altLang="en-US" dirty="0"/>
              <a:t>卒中中心等建设情况</a:t>
            </a:r>
            <a:endParaRPr lang="en-US" altLang="zh-CN" dirty="0"/>
          </a:p>
          <a:p>
            <a:pPr marL="457200" lvl="1" indent="0">
              <a:buNone/>
            </a:pPr>
            <a:r>
              <a:rPr lang="zh-CN" altLang="en-US" dirty="0"/>
              <a:t>（支撑材料）</a:t>
            </a:r>
          </a:p>
        </p:txBody>
      </p:sp>
    </p:spTree>
    <p:extLst>
      <p:ext uri="{BB962C8B-B14F-4D97-AF65-F5344CB8AC3E}">
        <p14:creationId xmlns:p14="http://schemas.microsoft.com/office/powerpoint/2010/main" val="3030122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>
            <a:extLst>
              <a:ext uri="{FF2B5EF4-FFF2-40B4-BE49-F238E27FC236}">
                <a16:creationId xmlns:a16="http://schemas.microsoft.com/office/drawing/2014/main" id="{F429A1BA-B74B-450B-B12B-FE52088D7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59367"/>
          </a:xfrm>
        </p:spPr>
        <p:txBody>
          <a:bodyPr/>
          <a:lstStyle/>
          <a:p>
            <a:pPr algn="l"/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云南省卫计委正式下文</a:t>
            </a:r>
            <a:endParaRPr lang="zh-CN" altLang="en-US" dirty="0"/>
          </a:p>
        </p:txBody>
      </p:sp>
      <p:pic>
        <p:nvPicPr>
          <p:cNvPr id="6" name="內容版面配置區 5" descr="一張含有 螢幕擷取畫面 的圖片&#10;&#10;自動產生的描述">
            <a:extLst>
              <a:ext uri="{FF2B5EF4-FFF2-40B4-BE49-F238E27FC236}">
                <a16:creationId xmlns:a16="http://schemas.microsoft.com/office/drawing/2014/main" id="{122C5AD9-61AE-44CA-AF09-E8B3D5F3CAF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524000"/>
            <a:ext cx="3811391" cy="4214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C1661C8C-F820-47E3-9B29-2ECEE4938D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5320" y="1447800"/>
            <a:ext cx="3886200" cy="3263504"/>
          </a:xfrm>
        </p:spPr>
        <p:txBody>
          <a:bodyPr/>
          <a:lstStyle/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云南省卫生和计划生育委员会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开展基层医疗机构心脑血管救治站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配置标准的通知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dirty="0"/>
          </a:p>
        </p:txBody>
      </p:sp>
      <p:sp>
        <p:nvSpPr>
          <p:cNvPr id="5" name="内容占位符 1049430">
            <a:extLst>
              <a:ext uri="{FF2B5EF4-FFF2-40B4-BE49-F238E27FC236}">
                <a16:creationId xmlns:a16="http://schemas.microsoft.com/office/drawing/2014/main" id="{3392B3A4-1C4E-42D8-B41E-26C101607A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" y="2603897"/>
            <a:ext cx="4359275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latin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en-US" altLang="zh-CN" sz="1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1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1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1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1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1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日下发文件</a:t>
            </a:r>
          </a:p>
          <a:p>
            <a:pPr eaLnBrk="1" latin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18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确定配置标准、诊疗规范和流程</a:t>
            </a:r>
            <a:endParaRPr lang="en-US" altLang="zh-CN" sz="18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1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提高认识、加强领导</a:t>
            </a:r>
            <a:endParaRPr lang="en-US" altLang="zh-CN" sz="18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1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明确职责、有序推进</a:t>
            </a:r>
            <a:endParaRPr lang="en-US" altLang="zh-CN" sz="18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1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规范建设、专款专用</a:t>
            </a:r>
            <a:endParaRPr lang="en-US" altLang="zh-CN" sz="18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3"/>
              </a:buBlip>
            </a:pPr>
            <a:r>
              <a:rPr lang="zh-CN" altLang="en-US" sz="18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加强督导、确保实效（半年）</a:t>
            </a:r>
            <a:endParaRPr lang="en-US" altLang="zh-CN" b="1" kern="0" dirty="0">
              <a:solidFill>
                <a:srgbClr val="000000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2485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一、卫生院规模与设置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卫生院管理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发展规划和方案水平（支撑材料）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遵守诊疗流程和操作规范</a:t>
            </a:r>
            <a:r>
              <a:rPr lang="zh-CN" altLang="en-US" dirty="0"/>
              <a:t>（支撑材料）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质量管理和质控（支撑材料）</a:t>
            </a:r>
          </a:p>
        </p:txBody>
      </p:sp>
    </p:spTree>
    <p:extLst>
      <p:ext uri="{BB962C8B-B14F-4D97-AF65-F5344CB8AC3E}">
        <p14:creationId xmlns:p14="http://schemas.microsoft.com/office/powerpoint/2010/main" val="15692348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二、医疗技术队伍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人员配置</a:t>
            </a:r>
            <a:r>
              <a:rPr lang="zh-CN" altLang="zh-CN" kern="1200" dirty="0"/>
              <a:t>（查卫生院固定编制）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卫生技术人员数不低于单位职工总数的</a:t>
            </a:r>
            <a:r>
              <a:rPr lang="en-US" altLang="zh-CN" dirty="0"/>
              <a:t>80%</a:t>
            </a:r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至少配备</a:t>
            </a:r>
            <a:r>
              <a:rPr lang="en-US" altLang="zh-CN" dirty="0"/>
              <a:t>2</a:t>
            </a:r>
            <a:r>
              <a:rPr lang="zh-CN" altLang="zh-CN" dirty="0"/>
              <a:t>名中职及以上或者</a:t>
            </a:r>
            <a:r>
              <a:rPr lang="en-US" altLang="zh-CN" dirty="0"/>
              <a:t>3</a:t>
            </a:r>
            <a:r>
              <a:rPr lang="zh-CN" altLang="zh-CN" dirty="0"/>
              <a:t>年以上住院医师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55168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二、医疗技术队伍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（护理）技术团队配置（人事支撑材料）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护士配备要满足工作和发展需要，就诊区护士与患者比例</a:t>
            </a:r>
            <a:r>
              <a:rPr lang="en-US" altLang="zh-CN" dirty="0"/>
              <a:t>1:10</a:t>
            </a:r>
            <a:r>
              <a:rPr lang="zh-CN" altLang="zh-CN" dirty="0"/>
              <a:t>；抢救室床护比例</a:t>
            </a:r>
            <a:r>
              <a:rPr lang="en-US" altLang="zh-CN" dirty="0"/>
              <a:t>1:2.0</a:t>
            </a:r>
            <a:r>
              <a:rPr lang="zh-CN" altLang="zh-CN" dirty="0"/>
              <a:t>，并有</a:t>
            </a:r>
            <a:r>
              <a:rPr lang="en-US" altLang="zh-CN" dirty="0"/>
              <a:t>1</a:t>
            </a:r>
            <a:r>
              <a:rPr lang="zh-CN" altLang="zh-CN" dirty="0"/>
              <a:t>名中级及以上执业护士。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7482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二、医疗技术队伍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医师队伍（人事支撑材料）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年龄结构</a:t>
            </a:r>
            <a:r>
              <a:rPr lang="zh-CN" altLang="en-US" dirty="0"/>
              <a:t>：保障中青年医师占主力（</a:t>
            </a:r>
            <a:r>
              <a:rPr lang="en-US" altLang="zh-CN" dirty="0"/>
              <a:t>&gt;60%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学历结构</a:t>
            </a:r>
            <a:r>
              <a:rPr lang="zh-CN" altLang="en-US" dirty="0"/>
              <a:t>：保障大专以上学历为主（</a:t>
            </a:r>
            <a:r>
              <a:rPr lang="en-US" altLang="zh-CN" dirty="0"/>
              <a:t>&gt;70%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执业结构</a:t>
            </a:r>
            <a:r>
              <a:rPr lang="zh-CN" altLang="en-US" dirty="0"/>
              <a:t>：保障执业医师不低于</a:t>
            </a:r>
            <a:r>
              <a:rPr lang="en-US" altLang="zh-CN" dirty="0"/>
              <a:t>40%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72629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二、医疗技术队伍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护士队伍（人事支撑材料）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护士长：执业时间和职称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学历结构</a:t>
            </a:r>
            <a:r>
              <a:rPr lang="zh-CN" altLang="en-US" dirty="0"/>
              <a:t>：保障护理大专以上学历为主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职称结构：保障</a:t>
            </a:r>
            <a:r>
              <a:rPr lang="zh-CN" altLang="zh-CN" dirty="0"/>
              <a:t>护师以上人员</a:t>
            </a:r>
            <a:r>
              <a:rPr lang="zh-CN" altLang="en-US" dirty="0"/>
              <a:t>占多数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34695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二、医疗技术队伍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医师要求（人事支撑材料）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骨干医师数量足够，以</a:t>
            </a:r>
            <a:r>
              <a:rPr lang="zh-CN" altLang="en-US" b="1" dirty="0"/>
              <a:t>全科医师</a:t>
            </a:r>
            <a:r>
              <a:rPr lang="zh-CN" altLang="en-US" dirty="0"/>
              <a:t>专业为主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临床能力</a:t>
            </a:r>
            <a:r>
              <a:rPr lang="zh-CN" altLang="en-US" dirty="0"/>
              <a:t>：培训方案、相关知识和技能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426725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二、医疗技术队伍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/>
          <a:lstStyle/>
          <a:p>
            <a:r>
              <a:rPr lang="zh-CN" altLang="en-US" dirty="0"/>
              <a:t>人才培养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>
                <a:solidFill>
                  <a:srgbClr val="FF0000"/>
                </a:solidFill>
              </a:rPr>
              <a:t>人员培训</a:t>
            </a:r>
            <a:r>
              <a:rPr lang="zh-CN" altLang="en-US" dirty="0">
                <a:solidFill>
                  <a:srgbClr val="FF0000"/>
                </a:solidFill>
              </a:rPr>
              <a:t>有</a:t>
            </a:r>
            <a:r>
              <a:rPr lang="zh-CN" altLang="zh-CN" dirty="0">
                <a:solidFill>
                  <a:srgbClr val="FF0000"/>
                </a:solidFill>
              </a:rPr>
              <a:t>计划并保证落实</a:t>
            </a:r>
            <a:r>
              <a:rPr lang="zh-CN" altLang="en-US" dirty="0"/>
              <a:t>（痕迹管理）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进修学习相关专业（人事管理记录）</a:t>
            </a:r>
            <a:endParaRPr lang="en-US" altLang="zh-CN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22E0C7A-460C-4A20-85BA-B51BC5665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561" y="3956052"/>
            <a:ext cx="4322439" cy="29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5793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三、医疗服务能力与水平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28700"/>
            <a:ext cx="8229600" cy="5295900"/>
          </a:xfrm>
        </p:spPr>
        <p:txBody>
          <a:bodyPr/>
          <a:lstStyle/>
          <a:p>
            <a:r>
              <a:rPr lang="zh-CN" altLang="zh-CN" dirty="0"/>
              <a:t>心脑血管救治站服务能力及水平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医师团队由有经验和资质的医师带领（人事）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上级医师负责制（痕迹材料）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疾病诊疗过程合理的规章、制度和流程（支撑材料）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危重病例讨论制度（支撑材料）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267236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三、医疗服务能力与水平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7750" y="876300"/>
            <a:ext cx="7048500" cy="5600700"/>
          </a:xfrm>
        </p:spPr>
        <p:txBody>
          <a:bodyPr/>
          <a:lstStyle/>
          <a:p>
            <a:r>
              <a:rPr lang="zh-CN" altLang="zh-CN" b="1" dirty="0"/>
              <a:t>绿色通道</a:t>
            </a:r>
            <a:endParaRPr lang="en-US" altLang="zh-CN" b="1" dirty="0"/>
          </a:p>
          <a:p>
            <a:pPr lvl="1"/>
            <a:endParaRPr lang="en-US" altLang="zh-CN" dirty="0"/>
          </a:p>
          <a:p>
            <a:pPr lvl="1"/>
            <a:r>
              <a:rPr lang="zh-CN" altLang="en-US" b="1" dirty="0">
                <a:solidFill>
                  <a:srgbClr val="FF0000"/>
                </a:solidFill>
              </a:rPr>
              <a:t>分诊能力</a:t>
            </a:r>
            <a:r>
              <a:rPr lang="zh-CN" altLang="en-US" dirty="0"/>
              <a:t>（实地考察加支撑材料）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相关部门的应急和辅助能力（实地考察加模拟演练）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五类疾病的单病种绿色通道（实地考察加支撑材料）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科室部门间的协同机制（支撑材料）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443038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四、辐射能力与上下联动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4800600"/>
          </a:xfrm>
        </p:spPr>
        <p:txBody>
          <a:bodyPr/>
          <a:lstStyle/>
          <a:p>
            <a:r>
              <a:rPr lang="zh-CN" altLang="zh-CN" dirty="0"/>
              <a:t>辐射能力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zh-CN" dirty="0"/>
              <a:t>患者来源</a:t>
            </a:r>
            <a:r>
              <a:rPr lang="zh-CN" altLang="en-US" dirty="0"/>
              <a:t>（检查分诊记录、病历）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zh-CN" dirty="0"/>
              <a:t>技术指导和推广</a:t>
            </a:r>
            <a:r>
              <a:rPr lang="zh-CN" altLang="en-US" dirty="0"/>
              <a:t>：乡村医生培训（痕迹管理）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相关知识普及</a:t>
            </a:r>
            <a:r>
              <a:rPr lang="en-US" altLang="zh-CN" dirty="0"/>
              <a:t>(</a:t>
            </a:r>
            <a:r>
              <a:rPr lang="zh-CN" altLang="zh-CN" dirty="0"/>
              <a:t>以通知、宣传资料和宣传通讯为准</a:t>
            </a:r>
            <a:r>
              <a:rPr lang="en-US" altLang="zh-CN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09378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1049430">
            <a:extLst>
              <a:ext uri="{FF2B5EF4-FFF2-40B4-BE49-F238E27FC236}">
                <a16:creationId xmlns:a16="http://schemas.microsoft.com/office/drawing/2014/main" id="{364436EF-2229-46E4-B156-DDF443AF3FB7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838200" y="2643187"/>
            <a:ext cx="4359275" cy="4214813"/>
          </a:xfrm>
        </p:spPr>
        <p:txBody>
          <a:bodyPr/>
          <a:lstStyle/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11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14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日下发文件</a:t>
            </a: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加强资金使用监管和进度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县级卒中中心（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17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家，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100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万）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Blip>
                <a:blip r:embed="rId2"/>
              </a:buBlip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县级胸痛中心（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16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家，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100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万）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乡镇卫生院（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33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家，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50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万）</a:t>
            </a:r>
            <a:endParaRPr lang="en-US" altLang="zh-CN" sz="1800" b="1" dirty="0">
              <a:solidFill>
                <a:srgbClr val="000000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71" name="TextBox 1049432">
            <a:extLst>
              <a:ext uri="{FF2B5EF4-FFF2-40B4-BE49-F238E27FC236}">
                <a16:creationId xmlns:a16="http://schemas.microsoft.com/office/drawing/2014/main" id="{17C56A93-11A0-479B-8E76-6E6C50D42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224282"/>
            <a:ext cx="4267200" cy="122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云南省卫生健康委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和云南省财政厅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年省级补助资金的通知</a:t>
            </a:r>
          </a:p>
        </p:txBody>
      </p:sp>
      <p:sp>
        <p:nvSpPr>
          <p:cNvPr id="7172" name="Text Box 7">
            <a:extLst>
              <a:ext uri="{FF2B5EF4-FFF2-40B4-BE49-F238E27FC236}">
                <a16:creationId xmlns:a16="http://schemas.microsoft.com/office/drawing/2014/main" id="{8AF64795-9B77-4E5E-BF53-9E6D6813D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28600"/>
            <a:ext cx="6784975" cy="519113"/>
          </a:xfrm>
          <a:prstGeom prst="rect">
            <a:avLst/>
          </a:prstGeom>
          <a:noFill/>
          <a:ln>
            <a:noFill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云南省卫健委正式下文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36533056-27E0-4798-A253-61CCF332FA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7938" y="1257301"/>
            <a:ext cx="3642662" cy="5105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四、辐射能力与上下联动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" y="1371600"/>
            <a:ext cx="7543800" cy="4800600"/>
          </a:xfrm>
        </p:spPr>
        <p:txBody>
          <a:bodyPr/>
          <a:lstStyle/>
          <a:p>
            <a:r>
              <a:rPr lang="zh-CN" altLang="zh-CN" dirty="0"/>
              <a:t>上下联动</a:t>
            </a:r>
            <a:endParaRPr lang="en-US" altLang="zh-CN" dirty="0"/>
          </a:p>
          <a:p>
            <a:endParaRPr lang="en-US" altLang="zh-CN" dirty="0"/>
          </a:p>
          <a:p>
            <a:pPr lvl="1"/>
            <a:r>
              <a:rPr lang="zh-CN" altLang="en-US" dirty="0"/>
              <a:t>心脑血管病患者转诊上级医院的协议（支撑材料）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建立双向转诊关系（支撑材料）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r>
              <a:rPr lang="zh-CN" altLang="en-US" dirty="0"/>
              <a:t>上级专家指导（支撑材料）</a:t>
            </a:r>
            <a:endParaRPr lang="en-US" altLang="zh-CN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6625314-C4EF-4718-9505-6A90598B1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028" y="3429000"/>
            <a:ext cx="328564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388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2">
            <a:extLst>
              <a:ext uri="{FF2B5EF4-FFF2-40B4-BE49-F238E27FC236}">
                <a16:creationId xmlns:a16="http://schemas.microsoft.com/office/drawing/2014/main" id="{1EC07CB5-3931-449D-966D-65A5FF569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462" y="231635"/>
            <a:ext cx="80930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未来展望</a:t>
            </a:r>
          </a:p>
        </p:txBody>
      </p:sp>
      <p:grpSp>
        <p:nvGrpSpPr>
          <p:cNvPr id="31747" name="Group 3">
            <a:extLst>
              <a:ext uri="{FF2B5EF4-FFF2-40B4-BE49-F238E27FC236}">
                <a16:creationId xmlns:a16="http://schemas.microsoft.com/office/drawing/2014/main" id="{322FEA1D-1CF6-4F65-BC82-109F72FF8F8D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743200"/>
            <a:ext cx="7632700" cy="933450"/>
            <a:chOff x="0" y="0"/>
            <a:chExt cx="4808" cy="588"/>
          </a:xfrm>
        </p:grpSpPr>
        <p:pic>
          <p:nvPicPr>
            <p:cNvPr id="31752" name="Rectangle 2">
              <a:extLst>
                <a:ext uri="{FF2B5EF4-FFF2-40B4-BE49-F238E27FC236}">
                  <a16:creationId xmlns:a16="http://schemas.microsoft.com/office/drawing/2014/main" id="{A68C1DD1-B8B9-45B6-A1D3-216918EB16BA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08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3" name="Text Box 5">
              <a:extLst>
                <a:ext uri="{FF2B5EF4-FFF2-40B4-BE49-F238E27FC236}">
                  <a16:creationId xmlns:a16="http://schemas.microsoft.com/office/drawing/2014/main" id="{AE3FE32A-0EBF-4F2A-A558-72EB688CA3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" y="11"/>
              <a:ext cx="4788" cy="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zh-CN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48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endParaRPr lang="en-US" altLang="zh-CN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zh-CN" sz="4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749" name="TextBox 8">
            <a:extLst>
              <a:ext uri="{FF2B5EF4-FFF2-40B4-BE49-F238E27FC236}">
                <a16:creationId xmlns:a16="http://schemas.microsoft.com/office/drawing/2014/main" id="{0CB8D31F-6593-4C9B-8C5E-7DBC6823C2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1184244"/>
            <a:ext cx="7632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None/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云南省基层心脑血管救治站拟授课程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45FEAA6-FD10-4D3C-B880-1A158DCAAE6C}"/>
              </a:ext>
            </a:extLst>
          </p:cNvPr>
          <p:cNvGraphicFramePr>
            <a:graphicFrameLocks noGrp="1"/>
          </p:cNvGraphicFramePr>
          <p:nvPr/>
        </p:nvGraphicFramePr>
        <p:xfrm>
          <a:off x="1111249" y="2300504"/>
          <a:ext cx="6934201" cy="3047998"/>
        </p:xfrm>
        <a:graphic>
          <a:graphicData uri="http://schemas.openxmlformats.org/drawingml/2006/table">
            <a:tbl>
              <a:tblPr firstRow="1" firstCol="1" bandRow="1"/>
              <a:tblGrid>
                <a:gridCol w="3232151">
                  <a:extLst>
                    <a:ext uri="{9D8B030D-6E8A-4147-A177-3AD203B41FA5}">
                      <a16:colId xmlns:a16="http://schemas.microsoft.com/office/drawing/2014/main" val="6105793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590626128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2938792881"/>
                    </a:ext>
                  </a:extLst>
                </a:gridCol>
              </a:tblGrid>
              <a:tr h="3585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课程名称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编写医院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联系电话</a:t>
                      </a:r>
                      <a:endParaRPr lang="zh-CN" sz="18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400983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心脑血管救治站建设的重要意义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昆医大附一院急诊科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523540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病情严重度判断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昆医大附一院急诊科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072746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高危胸痛患者的识别和初始治疗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昆医大附一院心内科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10391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致死性心律失常的诊断和初始治疗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昆明延安医院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8082509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高血压急症的诊断和初始治疗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昆医大附一院急诊科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340365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急性心力衰竭的诊断和初始治疗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昆明市第一人民医院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9399463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急性卒中患者的诊断和初始治疗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昆医大附二院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761999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心肺复苏（含电除颤）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920</a:t>
                      </a: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医院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5027139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急重患者转运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云南省第一人民医院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705066"/>
                  </a:ext>
                </a:extLst>
              </a:tr>
              <a:tr h="268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相关急救设备的使用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云南省第二人民医院</a:t>
                      </a:r>
                      <a:r>
                        <a:rPr lang="en-US" sz="16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79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63380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60551CF-D401-4170-B852-8EE5DB294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6198"/>
            <a:ext cx="8229600" cy="705802"/>
          </a:xfrm>
        </p:spPr>
        <p:txBody>
          <a:bodyPr/>
          <a:lstStyle/>
          <a:p>
            <a:b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未来展望</a:t>
            </a:r>
            <a:br>
              <a:rPr lang="zh-CN" alt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8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C3F61A-A7B7-47D5-871A-B7B88F336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295400"/>
            <a:ext cx="6629400" cy="4800600"/>
          </a:xfrm>
        </p:spPr>
        <p:txBody>
          <a:bodyPr/>
          <a:lstStyle/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培训的方式：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线上培训结合线下培训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培训教材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规章、制度和流程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培训（省内、地州）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25255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8BABA0-A634-46E7-A00B-568558A6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8435"/>
            <a:ext cx="8229600" cy="563562"/>
          </a:xfrm>
        </p:spPr>
        <p:txBody>
          <a:bodyPr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未来展望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E6F1F68-A2D6-4CD3-B6B6-C45C04AF8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4800600"/>
          </a:xfrm>
        </p:spPr>
        <p:txBody>
          <a:bodyPr/>
          <a:lstStyle/>
          <a:p>
            <a:r>
              <a:rPr lang="zh-CN" altLang="en-US" sz="2800" dirty="0"/>
              <a:t>以病例真实上报为抓手的远程</a:t>
            </a:r>
            <a:r>
              <a:rPr lang="en-US" altLang="zh-CN" sz="2800" dirty="0"/>
              <a:t>/</a:t>
            </a:r>
            <a:r>
              <a:rPr lang="zh-CN" altLang="en-US" sz="2800" dirty="0"/>
              <a:t>大平台质控</a:t>
            </a:r>
            <a:endParaRPr lang="en-US" altLang="zh-CN" sz="2800" dirty="0"/>
          </a:p>
          <a:p>
            <a:endParaRPr lang="en-US" altLang="zh-CN" sz="2800" dirty="0"/>
          </a:p>
          <a:p>
            <a:r>
              <a:rPr lang="zh-CN" altLang="en-US" sz="2800" dirty="0"/>
              <a:t>以评促建，提升基层卫生院对心脑血管病诊疗的整体水平</a:t>
            </a:r>
            <a:endParaRPr lang="en-US" altLang="zh-CN" sz="2800" dirty="0"/>
          </a:p>
          <a:p>
            <a:endParaRPr lang="en-US" altLang="zh-CN" sz="2800" dirty="0"/>
          </a:p>
          <a:p>
            <a:r>
              <a:rPr lang="zh-CN" altLang="en-US" sz="2800" dirty="0"/>
              <a:t>预计</a:t>
            </a:r>
            <a:r>
              <a:rPr lang="en-US" altLang="zh-CN" sz="2800" dirty="0"/>
              <a:t>3</a:t>
            </a:r>
            <a:r>
              <a:rPr lang="zh-CN" altLang="en-US" sz="2800" dirty="0"/>
              <a:t>年建设后基于能力提升水平的验收</a:t>
            </a:r>
            <a:endParaRPr lang="en-US" altLang="zh-CN" sz="2800" dirty="0"/>
          </a:p>
          <a:p>
            <a:endParaRPr lang="en-US" altLang="zh-CN" sz="2800" dirty="0"/>
          </a:p>
          <a:p>
            <a:r>
              <a:rPr lang="zh-CN" altLang="en-US" sz="2800" dirty="0"/>
              <a:t>推广基层适宜的新技术、新药物和新理念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770396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>
            <a:extLst>
              <a:ext uri="{FF2B5EF4-FFF2-40B4-BE49-F238E27FC236}">
                <a16:creationId xmlns:a16="http://schemas.microsoft.com/office/drawing/2014/main" id="{27D54880-EAEE-4228-A6F7-BC25AB28D3FD}"/>
              </a:ext>
            </a:extLst>
          </p:cNvPr>
          <p:cNvSpPr txBox="1"/>
          <p:nvPr/>
        </p:nvSpPr>
        <p:spPr>
          <a:xfrm>
            <a:off x="4918986" y="2362200"/>
            <a:ext cx="3739239" cy="923330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谢谢聆听！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9A721FA-DBC8-437F-BA18-D771E61230D6}"/>
              </a:ext>
            </a:extLst>
          </p:cNvPr>
          <p:cNvCxnSpPr/>
          <p:nvPr/>
        </p:nvCxnSpPr>
        <p:spPr>
          <a:xfrm flipV="1">
            <a:off x="5257800" y="4648200"/>
            <a:ext cx="2303463" cy="1746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07" name="组合 31">
            <a:extLst>
              <a:ext uri="{FF2B5EF4-FFF2-40B4-BE49-F238E27FC236}">
                <a16:creationId xmlns:a16="http://schemas.microsoft.com/office/drawing/2014/main" id="{E88F2E9B-C5CC-4AEA-A985-2870F09E9B3D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889000"/>
            <a:ext cx="3814763" cy="4503738"/>
            <a:chOff x="604838" y="476250"/>
            <a:chExt cx="3987800" cy="3563526"/>
          </a:xfrm>
        </p:grpSpPr>
        <p:grpSp>
          <p:nvGrpSpPr>
            <p:cNvPr id="51209" name="组合 1">
              <a:extLst>
                <a:ext uri="{FF2B5EF4-FFF2-40B4-BE49-F238E27FC236}">
                  <a16:creationId xmlns:a16="http://schemas.microsoft.com/office/drawing/2014/main" id="{C379BCD9-D7C2-4D25-A7D7-66FFC019D3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13075" y="476250"/>
              <a:ext cx="1579563" cy="1579563"/>
              <a:chOff x="5258235" y="1153582"/>
              <a:chExt cx="1014647" cy="1014647"/>
            </a:xfrm>
          </p:grpSpPr>
          <p:grpSp>
            <p:nvGrpSpPr>
              <p:cNvPr id="51227" name="组合 2">
                <a:extLst>
                  <a:ext uri="{FF2B5EF4-FFF2-40B4-BE49-F238E27FC236}">
                    <a16:creationId xmlns:a16="http://schemas.microsoft.com/office/drawing/2014/main" id="{1B0677E6-63E5-40B9-9BD8-6A80B530827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58235" y="1153582"/>
                <a:ext cx="1014647" cy="1014647"/>
                <a:chOff x="2848131" y="1860029"/>
                <a:chExt cx="3807502" cy="3807502"/>
              </a:xfrm>
            </p:grpSpPr>
            <p:sp>
              <p:nvSpPr>
                <p:cNvPr id="5" name="椭圆 4">
                  <a:extLst>
                    <a:ext uri="{FF2B5EF4-FFF2-40B4-BE49-F238E27FC236}">
                      <a16:creationId xmlns:a16="http://schemas.microsoft.com/office/drawing/2014/main" id="{AA5F5DCB-4D4E-42E8-A2EA-443A0DE97F79}"/>
                    </a:ext>
                  </a:extLst>
                </p:cNvPr>
                <p:cNvSpPr/>
                <p:nvPr/>
              </p:nvSpPr>
              <p:spPr>
                <a:xfrm>
                  <a:off x="2847433" y="1860029"/>
                  <a:ext cx="3808200" cy="380894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6" name="椭圆 5">
                  <a:extLst>
                    <a:ext uri="{FF2B5EF4-FFF2-40B4-BE49-F238E27FC236}">
                      <a16:creationId xmlns:a16="http://schemas.microsoft.com/office/drawing/2014/main" id="{939CE67D-F9D0-4078-8EC4-5BF2CFEEF169}"/>
                    </a:ext>
                  </a:extLst>
                </p:cNvPr>
                <p:cNvSpPr/>
                <p:nvPr/>
              </p:nvSpPr>
              <p:spPr>
                <a:xfrm>
                  <a:off x="2935438" y="1947835"/>
                  <a:ext cx="3632191" cy="36303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</p:grpSp>
          <p:sp>
            <p:nvSpPr>
              <p:cNvPr id="51228" name="文本框 3">
                <a:extLst>
                  <a:ext uri="{FF2B5EF4-FFF2-40B4-BE49-F238E27FC236}">
                    <a16:creationId xmlns:a16="http://schemas.microsoft.com/office/drawing/2014/main" id="{5C54454B-BA03-4291-8D54-23D70B73D6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79520" y="1403420"/>
                <a:ext cx="124046" cy="242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zh-CN" altLang="en-US" sz="2500" b="1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51210" name="组合 17">
              <a:extLst>
                <a:ext uri="{FF2B5EF4-FFF2-40B4-BE49-F238E27FC236}">
                  <a16:creationId xmlns:a16="http://schemas.microsoft.com/office/drawing/2014/main" id="{277E6699-0189-4E0C-A598-801F0FD59E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58938" y="3544888"/>
              <a:ext cx="476250" cy="494888"/>
              <a:chOff x="5258235" y="1153582"/>
              <a:chExt cx="1014647" cy="1050856"/>
            </a:xfrm>
          </p:grpSpPr>
          <p:grpSp>
            <p:nvGrpSpPr>
              <p:cNvPr id="51223" name="组合 18">
                <a:extLst>
                  <a:ext uri="{FF2B5EF4-FFF2-40B4-BE49-F238E27FC236}">
                    <a16:creationId xmlns:a16="http://schemas.microsoft.com/office/drawing/2014/main" id="{D7D020D1-3D62-4039-94BC-01C843173C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58235" y="1153582"/>
                <a:ext cx="1014647" cy="1014647"/>
                <a:chOff x="2848131" y="1860029"/>
                <a:chExt cx="3807502" cy="3807502"/>
              </a:xfrm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B6AC9CB6-7871-4C6D-8358-DB11F987EE4F}"/>
                    </a:ext>
                  </a:extLst>
                </p:cNvPr>
                <p:cNvSpPr/>
                <p:nvPr/>
              </p:nvSpPr>
              <p:spPr>
                <a:xfrm>
                  <a:off x="2845640" y="1849929"/>
                  <a:ext cx="3807728" cy="381335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3F5E5645-6036-42C9-8380-89FEB3A9BFC5}"/>
                    </a:ext>
                  </a:extLst>
                </p:cNvPr>
                <p:cNvSpPr/>
                <p:nvPr/>
              </p:nvSpPr>
              <p:spPr>
                <a:xfrm>
                  <a:off x="2938508" y="1950017"/>
                  <a:ext cx="3621993" cy="36231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</p:grpSp>
          <p:sp>
            <p:nvSpPr>
              <p:cNvPr id="51224" name="文本框 19">
                <a:extLst>
                  <a:ext uri="{FF2B5EF4-FFF2-40B4-BE49-F238E27FC236}">
                    <a16:creationId xmlns:a16="http://schemas.microsoft.com/office/drawing/2014/main" id="{29933D31-8BB3-466E-9AF7-59DABEF0FFA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78075" y="1403030"/>
                <a:ext cx="411420" cy="801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zh-CN" altLang="en-US" sz="2500" b="1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51211" name="组合 30">
              <a:extLst>
                <a:ext uri="{FF2B5EF4-FFF2-40B4-BE49-F238E27FC236}">
                  <a16:creationId xmlns:a16="http://schemas.microsoft.com/office/drawing/2014/main" id="{621D66B0-DB76-4DC5-885D-336B4E82AC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6488" y="727075"/>
              <a:ext cx="2855912" cy="2855913"/>
              <a:chOff x="1106488" y="727075"/>
              <a:chExt cx="2855912" cy="2855913"/>
            </a:xfrm>
          </p:grpSpPr>
          <p:grpSp>
            <p:nvGrpSpPr>
              <p:cNvPr id="51217" name="组合 10">
                <a:extLst>
                  <a:ext uri="{FF2B5EF4-FFF2-40B4-BE49-F238E27FC236}">
                    <a16:creationId xmlns:a16="http://schemas.microsoft.com/office/drawing/2014/main" id="{8D5C1D55-9FC5-4071-AAD9-5F9D28F100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06488" y="727075"/>
                <a:ext cx="2855912" cy="2855913"/>
                <a:chOff x="3177031" y="1165408"/>
                <a:chExt cx="2855627" cy="2855627"/>
              </a:xfrm>
            </p:grpSpPr>
            <p:grpSp>
              <p:nvGrpSpPr>
                <p:cNvPr id="51219" name="组合 11">
                  <a:extLst>
                    <a:ext uri="{FF2B5EF4-FFF2-40B4-BE49-F238E27FC236}">
                      <a16:creationId xmlns:a16="http://schemas.microsoft.com/office/drawing/2014/main" id="{3B802B49-B74E-4817-91E8-163F97336E6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77031" y="1165408"/>
                  <a:ext cx="2855627" cy="2855627"/>
                  <a:chOff x="2848131" y="1860029"/>
                  <a:chExt cx="3807502" cy="3807502"/>
                </a:xfrm>
              </p:grpSpPr>
              <p:sp>
                <p:nvSpPr>
                  <p:cNvPr id="16" name="椭圆 15">
                    <a:extLst>
                      <a:ext uri="{FF2B5EF4-FFF2-40B4-BE49-F238E27FC236}">
                        <a16:creationId xmlns:a16="http://schemas.microsoft.com/office/drawing/2014/main" id="{1BDF4DE0-DE20-49E9-872A-A4CA61BF7785}"/>
                      </a:ext>
                    </a:extLst>
                  </p:cNvPr>
                  <p:cNvSpPr/>
                  <p:nvPr/>
                </p:nvSpPr>
                <p:spPr>
                  <a:xfrm>
                    <a:off x="2847493" y="1860553"/>
                    <a:ext cx="3807640" cy="3806407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E0E0E0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  <a:effectLst>
                    <a:outerShdw blurRad="279400" dist="2540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hangingPunct="0">
                      <a:defRPr/>
                    </a:pPr>
                    <a:endParaRPr lang="zh-CN" altLang="en-US">
                      <a:solidFill>
                        <a:srgbClr val="FFFFFF"/>
                      </a:solidFill>
                      <a:ea typeface="宋体" pitchFamily="2" charset="-122"/>
                    </a:endParaRPr>
                  </a:p>
                </p:txBody>
              </p:sp>
              <p:sp>
                <p:nvSpPr>
                  <p:cNvPr id="17" name="椭圆 16">
                    <a:extLst>
                      <a:ext uri="{FF2B5EF4-FFF2-40B4-BE49-F238E27FC236}">
                        <a16:creationId xmlns:a16="http://schemas.microsoft.com/office/drawing/2014/main" id="{C8DC89FA-2C44-402F-8CAF-E9926B8D3B9A}"/>
                      </a:ext>
                    </a:extLst>
                  </p:cNvPr>
                  <p:cNvSpPr/>
                  <p:nvPr/>
                </p:nvSpPr>
                <p:spPr>
                  <a:xfrm>
                    <a:off x="2935991" y="1950983"/>
                    <a:ext cx="3630643" cy="3625548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DDDEDD"/>
                      </a:gs>
                    </a:gsLst>
                    <a:lin ang="189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0" hangingPunct="0">
                      <a:defRPr/>
                    </a:pPr>
                    <a:endParaRPr lang="zh-CN" altLang="en-US">
                      <a:solidFill>
                        <a:srgbClr val="FFFFFF"/>
                      </a:solidFill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51220" name="文本框 14">
                  <a:extLst>
                    <a:ext uri="{FF2B5EF4-FFF2-40B4-BE49-F238E27FC236}">
                      <a16:creationId xmlns:a16="http://schemas.microsoft.com/office/drawing/2014/main" id="{502E7F33-8216-4C02-8C52-A8797E0324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513856" y="2616238"/>
                  <a:ext cx="193091" cy="4625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b="1">
                    <a:solidFill>
                      <a:schemeClr val="tx2"/>
                    </a:solidFill>
                  </a:endParaRPr>
                </a:p>
              </p:txBody>
            </p:sp>
          </p:grpSp>
          <p:pic>
            <p:nvPicPr>
              <p:cNvPr id="28" name="图片 27" descr="timg (1).jpg">
                <a:extLst>
                  <a:ext uri="{FF2B5EF4-FFF2-40B4-BE49-F238E27FC236}">
                    <a16:creationId xmlns:a16="http://schemas.microsoft.com/office/drawing/2014/main" id="{CDB5FDF7-5C00-4095-946E-DD7CD1190A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143000" y="742950"/>
                <a:ext cx="2743200" cy="2743200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  <p:grpSp>
          <p:nvGrpSpPr>
            <p:cNvPr id="51212" name="组合 22">
              <a:extLst>
                <a:ext uri="{FF2B5EF4-FFF2-40B4-BE49-F238E27FC236}">
                  <a16:creationId xmlns:a16="http://schemas.microsoft.com/office/drawing/2014/main" id="{CCCD3752-EE99-4C6C-85BB-B442B0B8FB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4838" y="2506663"/>
              <a:ext cx="1262062" cy="1262062"/>
              <a:chOff x="5258235" y="1153582"/>
              <a:chExt cx="1014647" cy="1014647"/>
            </a:xfrm>
          </p:grpSpPr>
          <p:grpSp>
            <p:nvGrpSpPr>
              <p:cNvPr id="51213" name="组合 23">
                <a:extLst>
                  <a:ext uri="{FF2B5EF4-FFF2-40B4-BE49-F238E27FC236}">
                    <a16:creationId xmlns:a16="http://schemas.microsoft.com/office/drawing/2014/main" id="{A77912E5-F73C-493F-9A05-550A95DB46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58235" y="1153582"/>
                <a:ext cx="1014647" cy="1014647"/>
                <a:chOff x="2848131" y="1860029"/>
                <a:chExt cx="3807502" cy="3807502"/>
              </a:xfrm>
            </p:grpSpPr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F6143A18-0B7D-47A8-84EE-4E7DA85013C5}"/>
                    </a:ext>
                  </a:extLst>
                </p:cNvPr>
                <p:cNvSpPr/>
                <p:nvPr/>
              </p:nvSpPr>
              <p:spPr>
                <a:xfrm>
                  <a:off x="2848131" y="1862091"/>
                  <a:ext cx="3809990" cy="380464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E0E0E0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79400" dist="2540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40E83EEA-8F41-48CB-8BE4-03048DDCD4AB}"/>
                    </a:ext>
                  </a:extLst>
                </p:cNvPr>
                <p:cNvSpPr/>
                <p:nvPr/>
              </p:nvSpPr>
              <p:spPr>
                <a:xfrm>
                  <a:off x="2938249" y="1953039"/>
                  <a:ext cx="3629754" cy="362274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DDDEDD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>
                    <a:solidFill>
                      <a:srgbClr val="FFFFFF"/>
                    </a:solidFill>
                    <a:ea typeface="宋体" pitchFamily="2" charset="-122"/>
                  </a:endParaRPr>
                </a:p>
              </p:txBody>
            </p:sp>
          </p:grpSp>
          <p:sp>
            <p:nvSpPr>
              <p:cNvPr id="51214" name="文本框 24">
                <a:extLst>
                  <a:ext uri="{FF2B5EF4-FFF2-40B4-BE49-F238E27FC236}">
                    <a16:creationId xmlns:a16="http://schemas.microsoft.com/office/drawing/2014/main" id="{AF834E73-927F-4EF1-8E4B-F730E62A81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79032" y="1402457"/>
                <a:ext cx="155253" cy="30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zh-CN" altLang="en-US" sz="2500" b="1">
                  <a:solidFill>
                    <a:schemeClr val="bg2"/>
                  </a:solidFill>
                </a:endParaRPr>
              </a:p>
            </p:txBody>
          </p:sp>
        </p:grpSp>
      </p:grpSp>
      <p:sp>
        <p:nvSpPr>
          <p:cNvPr id="51208" name="TextBox 29">
            <a:extLst>
              <a:ext uri="{FF2B5EF4-FFF2-40B4-BE49-F238E27FC236}">
                <a16:creationId xmlns:a16="http://schemas.microsoft.com/office/drawing/2014/main" id="{144D48BD-8C3F-48B8-B42D-F77678990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7587" y="4749800"/>
            <a:ext cx="42883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云南省卫生健康委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方正小标宋简体" pitchFamily="65" charset="-122"/>
                <a:ea typeface="方正小标宋简体" pitchFamily="65" charset="-122"/>
              </a:rPr>
              <a:t>云南省基层心脑血管救治省级专家组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7">
            <a:extLst>
              <a:ext uri="{FF2B5EF4-FFF2-40B4-BE49-F238E27FC236}">
                <a16:creationId xmlns:a16="http://schemas.microsoft.com/office/drawing/2014/main" id="{94D732B4-6A3B-4CBD-BC30-9CD040028D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04800"/>
            <a:ext cx="6324600" cy="519113"/>
          </a:xfrm>
          <a:prstGeom prst="rect">
            <a:avLst/>
          </a:prstGeom>
          <a:noFill/>
          <a:ln>
            <a:noFill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云南省人民政府下文</a:t>
            </a:r>
            <a:endParaRPr lang="en-US" altLang="zh-CN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19" name="TextBox 1049432">
            <a:extLst>
              <a:ext uri="{FF2B5EF4-FFF2-40B4-BE49-F238E27FC236}">
                <a16:creationId xmlns:a16="http://schemas.microsoft.com/office/drawing/2014/main" id="{32F26C1B-06C6-4989-8CF0-D3BA9B20C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6200" y="1408113"/>
            <a:ext cx="4854575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云南省人民政府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印发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件惠民实事的通知</a:t>
            </a:r>
          </a:p>
        </p:txBody>
      </p:sp>
      <p:sp>
        <p:nvSpPr>
          <p:cNvPr id="9220" name="内容占位符 1049430">
            <a:extLst>
              <a:ext uri="{FF2B5EF4-FFF2-40B4-BE49-F238E27FC236}">
                <a16:creationId xmlns:a16="http://schemas.microsoft.com/office/drawing/2014/main" id="{0B80B887-5BFD-4822-80EE-A59954D071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179638"/>
            <a:ext cx="4103688" cy="459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endParaRPr lang="en-US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日下发文件，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“基层医疗机构服务能力提升行动”作为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件惠民实事之一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目标任务：在乡镇卫生院建设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个基层心脑血管救治站，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400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个乡镇卫生院和社区卫生服务中心设备配置达标。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5059" name="Picture 3">
            <a:extLst>
              <a:ext uri="{FF2B5EF4-FFF2-40B4-BE49-F238E27FC236}">
                <a16:creationId xmlns:a16="http://schemas.microsoft.com/office/drawing/2014/main" id="{A55FF6D1-34AB-461C-89AF-A1BD2ECBB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663" y="1241655"/>
            <a:ext cx="4157322" cy="5224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42" name="直接连接符 5">
            <a:extLst>
              <a:ext uri="{FF2B5EF4-FFF2-40B4-BE49-F238E27FC236}">
                <a16:creationId xmlns:a16="http://schemas.microsoft.com/office/drawing/2014/main" id="{64C87E29-CBB5-4C7A-9FA0-DD1B3D10BF1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-14288" y="838200"/>
            <a:ext cx="9158288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3" name="Text Box 7">
            <a:extLst>
              <a:ext uri="{FF2B5EF4-FFF2-40B4-BE49-F238E27FC236}">
                <a16:creationId xmlns:a16="http://schemas.microsoft.com/office/drawing/2014/main" id="{3792A1A8-EBC3-4712-A4D0-E7933A320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25" y="112395"/>
            <a:ext cx="6784975" cy="523875"/>
          </a:xfrm>
          <a:prstGeom prst="rect">
            <a:avLst/>
          </a:prstGeom>
          <a:noFill/>
          <a:ln>
            <a:noFill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云南省卫健委再次下文</a:t>
            </a:r>
            <a:endParaRPr lang="en-US" altLang="zh-CN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5" name="TextBox 1049432">
            <a:extLst>
              <a:ext uri="{FF2B5EF4-FFF2-40B4-BE49-F238E27FC236}">
                <a16:creationId xmlns:a16="http://schemas.microsoft.com/office/drawing/2014/main" id="{026AFF1F-41F5-4EFA-AABE-9CA60BBC9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839" y="978908"/>
            <a:ext cx="4038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云南省卫生健康委员会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关于成立基层心脑血管救治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省级专家组的通知</a:t>
            </a:r>
          </a:p>
        </p:txBody>
      </p:sp>
      <p:sp>
        <p:nvSpPr>
          <p:cNvPr id="10246" name="内容占位符 1049430">
            <a:extLst>
              <a:ext uri="{FF2B5EF4-FFF2-40B4-BE49-F238E27FC236}">
                <a16:creationId xmlns:a16="http://schemas.microsoft.com/office/drawing/2014/main" id="{491640B3-6B6D-4566-BC9C-B58404B08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947" y="1905000"/>
            <a:ext cx="4259263" cy="459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29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日下发文件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成立云南省昆明市具有实力三等甲级医院急诊科为主导的专家组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明确省级专家组职责：建章建制、技术指导、规范培训，验收结题等工作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圖片 2" descr="一張含有 文字, 螢幕擷取畫面 的圖片&#10;&#10;自動產生的描述">
            <a:extLst>
              <a:ext uri="{FF2B5EF4-FFF2-40B4-BE49-F238E27FC236}">
                <a16:creationId xmlns:a16="http://schemas.microsoft.com/office/drawing/2014/main" id="{7223DECE-B8F7-4641-AC80-015222708A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551" y="1244340"/>
            <a:ext cx="4392624" cy="4775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>
            <a:extLst>
              <a:ext uri="{FF2B5EF4-FFF2-40B4-BE49-F238E27FC236}">
                <a16:creationId xmlns:a16="http://schemas.microsoft.com/office/drawing/2014/main" id="{E08BDA69-04C5-44AC-BF7B-0F0A0534B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304800"/>
            <a:ext cx="647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云南省基层心脑血管救治站省级专家组名单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C9FDC8BC-5035-49CA-A8DF-6DB638AC7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909" y="1143000"/>
            <a:ext cx="4502381" cy="5150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42" name="直接连接符 5">
            <a:extLst>
              <a:ext uri="{FF2B5EF4-FFF2-40B4-BE49-F238E27FC236}">
                <a16:creationId xmlns:a16="http://schemas.microsoft.com/office/drawing/2014/main" id="{64C87E29-CBB5-4C7A-9FA0-DD1B3D10BF1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-14288" y="838200"/>
            <a:ext cx="9158288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3" name="Text Box 7">
            <a:extLst>
              <a:ext uri="{FF2B5EF4-FFF2-40B4-BE49-F238E27FC236}">
                <a16:creationId xmlns:a16="http://schemas.microsoft.com/office/drawing/2014/main" id="{3792A1A8-EBC3-4712-A4D0-E7933A320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25" y="112395"/>
            <a:ext cx="6784975" cy="523875"/>
          </a:xfrm>
          <a:prstGeom prst="rect">
            <a:avLst/>
          </a:prstGeom>
          <a:noFill/>
          <a:ln>
            <a:noFill/>
          </a:ln>
          <a:effectLst>
            <a:prstShdw prst="shdw11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云南省卫健委再次下文</a:t>
            </a:r>
            <a:endParaRPr lang="en-US" altLang="zh-CN" sz="28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5" name="TextBox 1049432">
            <a:extLst>
              <a:ext uri="{FF2B5EF4-FFF2-40B4-BE49-F238E27FC236}">
                <a16:creationId xmlns:a16="http://schemas.microsoft.com/office/drawing/2014/main" id="{026AFF1F-41F5-4EFA-AABE-9CA60BBC9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839" y="978908"/>
            <a:ext cx="4038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云南省卫生健康委员会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关于印发基层心脑血管救治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站验收标准（试行）的通知</a:t>
            </a:r>
          </a:p>
        </p:txBody>
      </p:sp>
      <p:sp>
        <p:nvSpPr>
          <p:cNvPr id="10246" name="内容占位符 1049430">
            <a:extLst>
              <a:ext uri="{FF2B5EF4-FFF2-40B4-BE49-F238E27FC236}">
                <a16:creationId xmlns:a16="http://schemas.microsoft.com/office/drawing/2014/main" id="{491640B3-6B6D-4566-BC9C-B58404B08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2" y="1905000"/>
            <a:ext cx="4477698" cy="459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日下发文件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让各地州扎实推进心脑血管救治站建设</a:t>
            </a:r>
            <a:endParaRPr lang="en-US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明确标准，严格验收（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900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分制，达到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630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分以上）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月底前，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401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家乡镇中心卫生院通过县级，州市级复核</a:t>
            </a:r>
            <a:endParaRPr lang="en-US" altLang="zh-CN" sz="1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latinLnBrk="1" hangingPunct="1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11</a:t>
            </a:r>
            <a:r>
              <a:rPr lang="zh-CN" alt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月底前，完成抽查验收（专家组）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圖片 3" descr="一張含有 螢幕擷取畫面 的圖片&#10;&#10;自動產生的描述">
            <a:extLst>
              <a:ext uri="{FF2B5EF4-FFF2-40B4-BE49-F238E27FC236}">
                <a16:creationId xmlns:a16="http://schemas.microsoft.com/office/drawing/2014/main" id="{EF19B05D-24FF-482B-B9AB-63BCF9A57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219200"/>
            <a:ext cx="4553154" cy="4904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81051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4">
            <a:extLst>
              <a:ext uri="{FF2B5EF4-FFF2-40B4-BE49-F238E27FC236}">
                <a16:creationId xmlns:a16="http://schemas.microsoft.com/office/drawing/2014/main" id="{518D2C9A-05F4-404F-9658-88DA89EFAB4C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1701800"/>
            <a:ext cx="2147888" cy="2870200"/>
            <a:chOff x="2848131" y="1860029"/>
            <a:chExt cx="3807502" cy="380750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1E94114-5823-444F-8571-0368FE333505}"/>
                </a:ext>
              </a:extLst>
            </p:cNvPr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7BA5CC4-44DD-44C4-A323-4858CAF23A63}"/>
                </a:ext>
              </a:extLst>
            </p:cNvPr>
            <p:cNvSpPr/>
            <p:nvPr/>
          </p:nvSpPr>
          <p:spPr>
            <a:xfrm>
              <a:off x="2938183" y="1950584"/>
              <a:ext cx="3627398" cy="362639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grpSp>
        <p:nvGrpSpPr>
          <p:cNvPr id="13315" name="组合 71">
            <a:extLst>
              <a:ext uri="{FF2B5EF4-FFF2-40B4-BE49-F238E27FC236}">
                <a16:creationId xmlns:a16="http://schemas.microsoft.com/office/drawing/2014/main" id="{67B5CCF0-561F-4A38-8513-06D0E571F9A6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3835400"/>
            <a:ext cx="863600" cy="1111250"/>
            <a:chOff x="2848131" y="1860029"/>
            <a:chExt cx="3807502" cy="380750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046CCE1-C000-453F-8A94-6DEC2EF14205}"/>
                </a:ext>
              </a:extLst>
            </p:cNvPr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A2FEA8D-9506-4B73-A2FD-FB11B0118ED4}"/>
                </a:ext>
              </a:extLst>
            </p:cNvPr>
            <p:cNvSpPr/>
            <p:nvPr/>
          </p:nvSpPr>
          <p:spPr>
            <a:xfrm>
              <a:off x="2939121" y="1947058"/>
              <a:ext cx="3625526" cy="363344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sp>
        <p:nvSpPr>
          <p:cNvPr id="13316" name="文本框 18">
            <a:extLst>
              <a:ext uri="{FF2B5EF4-FFF2-40B4-BE49-F238E27FC236}">
                <a16:creationId xmlns:a16="http://schemas.microsoft.com/office/drawing/2014/main" id="{A9B17491-DDB1-46A1-9B26-39A207049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209800"/>
            <a:ext cx="14414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8800" b="1">
                <a:solidFill>
                  <a:schemeClr val="bg2"/>
                </a:solidFill>
              </a:rPr>
              <a:t>02</a:t>
            </a:r>
            <a:endParaRPr lang="zh-CN" altLang="en-US" sz="8800" b="1">
              <a:solidFill>
                <a:schemeClr val="bg2"/>
              </a:solidFill>
            </a:endParaRPr>
          </a:p>
        </p:txBody>
      </p:sp>
      <p:sp>
        <p:nvSpPr>
          <p:cNvPr id="13317" name="矩形 13">
            <a:extLst>
              <a:ext uri="{FF2B5EF4-FFF2-40B4-BE49-F238E27FC236}">
                <a16:creationId xmlns:a16="http://schemas.microsoft.com/office/drawing/2014/main" id="{C7BA3082-E99D-4863-8567-D2CF36A16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2308225"/>
            <a:ext cx="6383338" cy="121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基层心脑血管救治站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建设的理论依据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2299</TotalTime>
  <Words>2199</Words>
  <Application>Microsoft Office PowerPoint</Application>
  <PresentationFormat>如螢幕大小 (4:3)</PresentationFormat>
  <Paragraphs>389</Paragraphs>
  <Slides>44</Slides>
  <Notes>20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44</vt:i4>
      </vt:variant>
    </vt:vector>
  </HeadingPairs>
  <TitlesOfParts>
    <vt:vector size="55" baseType="lpstr">
      <vt:lpstr>Adobe 仿宋 Std R</vt:lpstr>
      <vt:lpstr>等线</vt:lpstr>
      <vt:lpstr>方正小标宋简体</vt:lpstr>
      <vt:lpstr>黑体</vt:lpstr>
      <vt:lpstr>华文新魏</vt:lpstr>
      <vt:lpstr>微软雅黑</vt:lpstr>
      <vt:lpstr>Arial</vt:lpstr>
      <vt:lpstr>Calibri</vt:lpstr>
      <vt:lpstr>Tahoma</vt:lpstr>
      <vt:lpstr>Wingdings</vt:lpstr>
      <vt:lpstr>Office 主题</vt:lpstr>
      <vt:lpstr>PowerPoint 簡報</vt:lpstr>
      <vt:lpstr>PowerPoint 簡報</vt:lpstr>
      <vt:lpstr>云南省卫计委正式下文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什么是规范化的基层心脑血管救治站？</vt:lpstr>
      <vt:lpstr>基层心脑血管救治站认证标准</vt:lpstr>
      <vt:lpstr>基层心脑血管救治站重点关注的患者群</vt:lpstr>
      <vt:lpstr>建设目的</vt:lpstr>
      <vt:lpstr>时限性疾病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云南基层心脑血管救治站验收标准内涵</vt:lpstr>
      <vt:lpstr>主要内容</vt:lpstr>
      <vt:lpstr>一、卫生院规模与设置</vt:lpstr>
      <vt:lpstr>一、卫生院规模与设置</vt:lpstr>
      <vt:lpstr>一、卫生院规模与设置</vt:lpstr>
      <vt:lpstr>一、卫生院规模与设置</vt:lpstr>
      <vt:lpstr>一、卫生院规模与设置</vt:lpstr>
      <vt:lpstr>二、医疗技术队伍</vt:lpstr>
      <vt:lpstr>二、医疗技术队伍</vt:lpstr>
      <vt:lpstr>二、医疗技术队伍</vt:lpstr>
      <vt:lpstr>二、医疗技术队伍</vt:lpstr>
      <vt:lpstr>二、医疗技术队伍</vt:lpstr>
      <vt:lpstr>二、医疗技术队伍</vt:lpstr>
      <vt:lpstr>三、医疗服务能力与水平</vt:lpstr>
      <vt:lpstr>三、医疗服务能力与水平</vt:lpstr>
      <vt:lpstr>四、辐射能力与上下联动</vt:lpstr>
      <vt:lpstr>四、辐射能力与上下联动</vt:lpstr>
      <vt:lpstr>PowerPoint 簡報</vt:lpstr>
      <vt:lpstr>  未来展望 </vt:lpstr>
      <vt:lpstr>未来展望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王锦</dc:creator>
  <cp:lastModifiedBy>锦 王</cp:lastModifiedBy>
  <cp:revision>217</cp:revision>
  <cp:lastPrinted>1601-01-01T00:00:00Z</cp:lastPrinted>
  <dcterms:created xsi:type="dcterms:W3CDTF">2019-05-07T14:32:45Z</dcterms:created>
  <dcterms:modified xsi:type="dcterms:W3CDTF">2019-09-18T15:01:47Z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