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94.xml" ContentType="application/vnd.openxmlformats-officedocument.presentationml.slide+xml"/>
  <Override PartName="/ppt/notesSlides/notesSlide2.xml" ContentType="application/vnd.openxmlformats-officedocument.presentationml.notesSlide+xml"/>
  <Override PartName="/ppt/tags/tag8.xml" ContentType="application/vnd.openxmlformats-officedocument.presentationml.tags+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Layouts/slideLayout6.xml" ContentType="application/vnd.openxmlformats-officedocument.presentationml.slideLayout+xml"/>
  <Override PartName="/ppt/tags/tag4.xml" ContentType="application/vnd.openxmlformats-officedocument.presentationml.tags+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docProps/custom.xml" ContentType="application/vnd.openxmlformats-officedocument.custom-properties+xml"/>
  <Override PartName="/ppt/notesSlides/notesSlide12.xml" ContentType="application/vnd.openxmlformats-officedocument.presentationml.notesSlide+xml"/>
  <Override PartName="/ppt/notesSlides/notesSlide7.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s/slide95.xml" ContentType="application/vnd.openxmlformats-officedocument.presentationml.slide+xml"/>
  <Override PartName="/ppt/slideLayouts/slideLayout7.xml" ContentType="application/vnd.openxmlformats-officedocument.presentationml.slideLayout+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9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tags/tag5.xml" ContentType="application/vnd.openxmlformats-officedocument.presentationml.tags+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Override PartName="/ppt/slides/slide91.xml" ContentType="application/vnd.openxmlformats-officedocument.presentationml.slide+xml"/>
  <Override PartName="/ppt/slideLayouts/slideLayout3.xml" ContentType="application/vnd.openxmlformats-officedocument.presentationml.slideLayout+xml"/>
  <Default Extension="jpeg" ContentType="image/jpeg"/>
  <Override PartName="/ppt/tags/tag3.xml" ContentType="application/vnd.openxmlformats-officedocument.presentationml.tags+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tags/tag1.xml" ContentType="application/vnd.openxmlformats-officedocument.presentationml.tags+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slides/slide89.xml" ContentType="application/vnd.openxmlformats-officedocument.presentationml.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slides/slide96.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Layouts/slideLayout8.xml" ContentType="application/vnd.openxmlformats-officedocument.presentationml.slideLayout+xml"/>
  <Override PartName="/ppt/tags/tag6.xml" ContentType="application/vnd.openxmlformats-officedocument.presentationml.tag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tags/tag2.xml" ContentType="application/vnd.openxmlformats-officedocument.presentationml.tags+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notesSlides/notesSlide9.xml" ContentType="application/vnd.openxmlformats-officedocument.presentationml.notesSlide+xml"/>
  <Override PartName="/ppt/slides/slide79.xml" ContentType="application/vnd.openxmlformats-officedocument.presentationml.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notesSlides/notesSlide1.xml" ContentType="application/vnd.openxmlformats-officedocument.presentationml.notesSlide+xml"/>
  <Override PartName="/ppt/tags/tag7.xml" ContentType="application/vnd.openxmlformats-officedocument.presentationml.tag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99"/>
  </p:notesMasterIdLst>
  <p:handoutMasterIdLst>
    <p:handoutMasterId r:id="rId100"/>
  </p:handoutMasterIdLst>
  <p:sldIdLst>
    <p:sldId id="794" r:id="rId2"/>
    <p:sldId id="1209" r:id="rId3"/>
    <p:sldId id="1675" r:id="rId4"/>
    <p:sldId id="1106" r:id="rId5"/>
    <p:sldId id="1210" r:id="rId6"/>
    <p:sldId id="1035" r:id="rId7"/>
    <p:sldId id="1845" r:id="rId8"/>
    <p:sldId id="1126" r:id="rId9"/>
    <p:sldId id="1127" r:id="rId10"/>
    <p:sldId id="1128" r:id="rId11"/>
    <p:sldId id="1216" r:id="rId12"/>
    <p:sldId id="1676" r:id="rId13"/>
    <p:sldId id="1531" r:id="rId14"/>
    <p:sldId id="1603" r:id="rId15"/>
    <p:sldId id="1213" r:id="rId16"/>
    <p:sldId id="1766" r:id="rId17"/>
    <p:sldId id="1214" r:id="rId18"/>
    <p:sldId id="946" r:id="rId19"/>
    <p:sldId id="945" r:id="rId20"/>
    <p:sldId id="1217" r:id="rId21"/>
    <p:sldId id="874" r:id="rId22"/>
    <p:sldId id="1041" r:id="rId23"/>
    <p:sldId id="824" r:id="rId24"/>
    <p:sldId id="825" r:id="rId25"/>
    <p:sldId id="1107" r:id="rId26"/>
    <p:sldId id="1454" r:id="rId27"/>
    <p:sldId id="949" r:id="rId28"/>
    <p:sldId id="948" r:id="rId29"/>
    <p:sldId id="1108" r:id="rId30"/>
    <p:sldId id="1219" r:id="rId31"/>
    <p:sldId id="1847" r:id="rId32"/>
    <p:sldId id="1848" r:id="rId33"/>
    <p:sldId id="1046" r:id="rId34"/>
    <p:sldId id="1342" r:id="rId35"/>
    <p:sldId id="1049" r:id="rId36"/>
    <p:sldId id="1455" r:id="rId37"/>
    <p:sldId id="1220" r:id="rId38"/>
    <p:sldId id="1221" r:id="rId39"/>
    <p:sldId id="1222" r:id="rId40"/>
    <p:sldId id="1291" r:id="rId41"/>
    <p:sldId id="1292" r:id="rId42"/>
    <p:sldId id="1223" r:id="rId43"/>
    <p:sldId id="1402" r:id="rId44"/>
    <p:sldId id="1403" r:id="rId45"/>
    <p:sldId id="1404" r:id="rId46"/>
    <p:sldId id="1456" r:id="rId47"/>
    <p:sldId id="1457" r:id="rId48"/>
    <p:sldId id="1225" r:id="rId49"/>
    <p:sldId id="1226" r:id="rId50"/>
    <p:sldId id="871" r:id="rId51"/>
    <p:sldId id="1228" r:id="rId52"/>
    <p:sldId id="842" r:id="rId53"/>
    <p:sldId id="884" r:id="rId54"/>
    <p:sldId id="843" r:id="rId55"/>
    <p:sldId id="885" r:id="rId56"/>
    <p:sldId id="1058" r:id="rId57"/>
    <p:sldId id="1935" r:id="rId58"/>
    <p:sldId id="845" r:id="rId59"/>
    <p:sldId id="1057" r:id="rId60"/>
    <p:sldId id="846" r:id="rId61"/>
    <p:sldId id="1849" r:id="rId62"/>
    <p:sldId id="867" r:id="rId63"/>
    <p:sldId id="1109" r:id="rId64"/>
    <p:sldId id="1133" r:id="rId65"/>
    <p:sldId id="1080" r:id="rId66"/>
    <p:sldId id="1081" r:id="rId67"/>
    <p:sldId id="1084" r:id="rId68"/>
    <p:sldId id="1110" r:id="rId69"/>
    <p:sldId id="1111" r:id="rId70"/>
    <p:sldId id="1088" r:id="rId71"/>
    <p:sldId id="1089" r:id="rId72"/>
    <p:sldId id="1090" r:id="rId73"/>
    <p:sldId id="1458" r:id="rId74"/>
    <p:sldId id="1677" r:id="rId75"/>
    <p:sldId id="1680" r:id="rId76"/>
    <p:sldId id="1976" r:id="rId77"/>
    <p:sldId id="1977" r:id="rId78"/>
    <p:sldId id="1529" r:id="rId79"/>
    <p:sldId id="1767" r:id="rId80"/>
    <p:sldId id="872" r:id="rId81"/>
    <p:sldId id="1092" r:id="rId82"/>
    <p:sldId id="1684" r:id="rId83"/>
    <p:sldId id="1101" r:id="rId84"/>
    <p:sldId id="1095" r:id="rId85"/>
    <p:sldId id="1119" r:id="rId86"/>
    <p:sldId id="1098" r:id="rId87"/>
    <p:sldId id="1768" r:id="rId88"/>
    <p:sldId id="1681" r:id="rId89"/>
    <p:sldId id="881" r:id="rId90"/>
    <p:sldId id="1100" r:id="rId91"/>
    <p:sldId id="859" r:id="rId92"/>
    <p:sldId id="860" r:id="rId93"/>
    <p:sldId id="861" r:id="rId94"/>
    <p:sldId id="1682" r:id="rId95"/>
    <p:sldId id="1683" r:id="rId96"/>
    <p:sldId id="1530" r:id="rId97"/>
    <p:sldId id="866" r:id="rId98"/>
  </p:sldIdLst>
  <p:sldSz cx="9144000" cy="6858000" type="screen4x3"/>
  <p:notesSz cx="6858000" cy="9947275"/>
  <p:defaultTex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3333FF"/>
    <a:srgbClr val="4222C8"/>
    <a:srgbClr val="FF0066"/>
    <a:srgbClr val="FF6600"/>
    <a:srgbClr val="FFFF66"/>
    <a:srgbClr val="5130DC"/>
    <a:srgbClr val="000099"/>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342" autoAdjust="0"/>
    <p:restoredTop sz="90208" autoAdjust="0"/>
  </p:normalViewPr>
  <p:slideViewPr>
    <p:cSldViewPr>
      <p:cViewPr>
        <p:scale>
          <a:sx n="66" d="100"/>
          <a:sy n="66" d="100"/>
        </p:scale>
        <p:origin x="-1974" y="-396"/>
      </p:cViewPr>
      <p:guideLst>
        <p:guide orient="horz" pos="2193"/>
        <p:guide pos="2834"/>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52" d="100"/>
          <a:sy n="52" d="100"/>
        </p:scale>
        <p:origin x="-2928" y="-84"/>
      </p:cViewPr>
      <p:guideLst>
        <p:guide orient="horz" pos="3181"/>
        <p:guide pos="2125"/>
      </p:guideLst>
    </p:cSldViewPr>
  </p:notes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notesMaster" Target="notesMasters/notesMaster1.xml"/><Relationship Id="rId10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96888"/>
          </a:xfrm>
          <a:prstGeom prst="rect">
            <a:avLst/>
          </a:prstGeom>
        </p:spPr>
        <p:txBody>
          <a:bodyPr vert="horz" lIns="91440" tIns="45720" rIns="91440" bIns="45720" rtlCol="0"/>
          <a:lstStyle>
            <a:lvl1pPr algn="l">
              <a:defRPr sz="1200">
                <a:latin typeface="Arial" panose="020B0604020202020204" pitchFamily="34" charset="0"/>
                <a:ea typeface="宋体" panose="02010600030101010101" pitchFamily="2" charset="-122"/>
              </a:defRPr>
            </a:lvl1pPr>
          </a:lstStyle>
          <a:p>
            <a:pPr>
              <a:defRPr/>
            </a:pPr>
            <a:endParaRPr lang="zh-CN" altLang="en-US"/>
          </a:p>
        </p:txBody>
      </p:sp>
      <p:sp>
        <p:nvSpPr>
          <p:cNvPr id="3" name="日期占位符 2"/>
          <p:cNvSpPr>
            <a:spLocks noGrp="1"/>
          </p:cNvSpPr>
          <p:nvPr>
            <p:ph type="dt" sz="quarter" idx="1"/>
          </p:nvPr>
        </p:nvSpPr>
        <p:spPr>
          <a:xfrm>
            <a:off x="3884613" y="0"/>
            <a:ext cx="2971800" cy="496888"/>
          </a:xfrm>
          <a:prstGeom prst="rect">
            <a:avLst/>
          </a:prstGeom>
        </p:spPr>
        <p:txBody>
          <a:bodyPr vert="horz" lIns="91440" tIns="45720" rIns="91440" bIns="45720" rtlCol="0"/>
          <a:lstStyle>
            <a:lvl1pPr algn="r">
              <a:defRPr sz="1200">
                <a:latin typeface="Arial" panose="020B0604020202020204" pitchFamily="34" charset="0"/>
                <a:ea typeface="宋体" panose="02010600030101010101" pitchFamily="2" charset="-122"/>
              </a:defRPr>
            </a:lvl1pPr>
          </a:lstStyle>
          <a:p>
            <a:pPr>
              <a:defRPr/>
            </a:pPr>
            <a:fld id="{A182D56A-B6F9-4827-B173-8548546E8D94}" type="datetimeFigureOut">
              <a:rPr lang="zh-CN" altLang="en-US"/>
              <a:pPr>
                <a:defRPr/>
              </a:pPr>
              <a:t>2019/9/16</a:t>
            </a:fld>
            <a:endParaRPr lang="zh-CN" altLang="en-US"/>
          </a:p>
        </p:txBody>
      </p:sp>
      <p:sp>
        <p:nvSpPr>
          <p:cNvPr id="4" name="页脚占位符 3"/>
          <p:cNvSpPr>
            <a:spLocks noGrp="1"/>
          </p:cNvSpPr>
          <p:nvPr>
            <p:ph type="ftr" sz="quarter" idx="2"/>
          </p:nvPr>
        </p:nvSpPr>
        <p:spPr>
          <a:xfrm>
            <a:off x="0" y="9448800"/>
            <a:ext cx="2971800" cy="496888"/>
          </a:xfrm>
          <a:prstGeom prst="rect">
            <a:avLst/>
          </a:prstGeom>
        </p:spPr>
        <p:txBody>
          <a:bodyPr vert="horz" lIns="91440" tIns="45720" rIns="91440" bIns="45720" rtlCol="0" anchor="b"/>
          <a:lstStyle>
            <a:lvl1pPr algn="l">
              <a:defRPr sz="1200">
                <a:latin typeface="Arial" panose="020B0604020202020204" pitchFamily="34" charset="0"/>
                <a:ea typeface="宋体" panose="02010600030101010101" pitchFamily="2" charset="-122"/>
              </a:defRPr>
            </a:lvl1pPr>
          </a:lstStyle>
          <a:p>
            <a:pPr>
              <a:defRPr/>
            </a:pPr>
            <a:endParaRPr lang="zh-CN" altLang="en-US"/>
          </a:p>
        </p:txBody>
      </p:sp>
      <p:sp>
        <p:nvSpPr>
          <p:cNvPr id="5" name="灯片编号占位符 4"/>
          <p:cNvSpPr>
            <a:spLocks noGrp="1"/>
          </p:cNvSpPr>
          <p:nvPr>
            <p:ph type="sldNum" sz="quarter" idx="3"/>
          </p:nvPr>
        </p:nvSpPr>
        <p:spPr>
          <a:xfrm>
            <a:off x="3884613" y="9448800"/>
            <a:ext cx="2971800" cy="496888"/>
          </a:xfrm>
          <a:prstGeom prst="rect">
            <a:avLst/>
          </a:prstGeom>
        </p:spPr>
        <p:txBody>
          <a:bodyPr vert="horz" lIns="91440" tIns="45720" rIns="91440" bIns="45720" rtlCol="0" anchor="b"/>
          <a:lstStyle>
            <a:lvl1pPr algn="r">
              <a:defRPr sz="1200">
                <a:latin typeface="Arial" panose="020B0604020202020204" pitchFamily="34" charset="0"/>
                <a:ea typeface="宋体" panose="02010600030101010101" pitchFamily="2" charset="-122"/>
              </a:defRPr>
            </a:lvl1pPr>
          </a:lstStyle>
          <a:p>
            <a:pPr>
              <a:defRPr/>
            </a:pPr>
            <a:fld id="{B54BAE90-27E8-4FF3-B781-1AD85B000E70}"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96888"/>
          </a:xfrm>
          <a:prstGeom prst="rect">
            <a:avLst/>
          </a:prstGeom>
        </p:spPr>
        <p:txBody>
          <a:bodyPr vert="horz" lIns="91440" tIns="45720" rIns="91440" bIns="45720" rtlCol="0"/>
          <a:lstStyle>
            <a:lvl1pPr algn="l">
              <a:defRPr sz="1200">
                <a:latin typeface="Arial" panose="020B0604020202020204" pitchFamily="34" charset="0"/>
                <a:ea typeface="宋体" panose="02010600030101010101" pitchFamily="2" charset="-122"/>
              </a:defRPr>
            </a:lvl1pPr>
          </a:lstStyle>
          <a:p>
            <a:pPr>
              <a:defRPr/>
            </a:pPr>
            <a:endParaRPr lang="zh-CN" altLang="en-US"/>
          </a:p>
        </p:txBody>
      </p:sp>
      <p:sp>
        <p:nvSpPr>
          <p:cNvPr id="3" name="日期占位符 2"/>
          <p:cNvSpPr>
            <a:spLocks noGrp="1"/>
          </p:cNvSpPr>
          <p:nvPr>
            <p:ph type="dt" idx="1"/>
          </p:nvPr>
        </p:nvSpPr>
        <p:spPr>
          <a:xfrm>
            <a:off x="3884613" y="0"/>
            <a:ext cx="2971800" cy="496888"/>
          </a:xfrm>
          <a:prstGeom prst="rect">
            <a:avLst/>
          </a:prstGeom>
        </p:spPr>
        <p:txBody>
          <a:bodyPr vert="horz" lIns="91440" tIns="45720" rIns="91440" bIns="45720" rtlCol="0"/>
          <a:lstStyle>
            <a:lvl1pPr algn="r">
              <a:defRPr sz="1200">
                <a:latin typeface="Arial" panose="020B0604020202020204" pitchFamily="34" charset="0"/>
                <a:ea typeface="宋体" panose="02010600030101010101" pitchFamily="2" charset="-122"/>
              </a:defRPr>
            </a:lvl1pPr>
          </a:lstStyle>
          <a:p>
            <a:pPr>
              <a:defRPr/>
            </a:pPr>
            <a:fld id="{037A712F-99E9-49E0-8507-4A41B331D8FE}" type="datetimeFigureOut">
              <a:rPr lang="zh-CN" altLang="en-US"/>
              <a:pPr>
                <a:defRPr/>
              </a:pPr>
              <a:t>2019/9/16</a:t>
            </a:fld>
            <a:endParaRPr lang="zh-CN" altLang="en-US"/>
          </a:p>
        </p:txBody>
      </p:sp>
      <p:sp>
        <p:nvSpPr>
          <p:cNvPr id="4" name="幻灯片图像占位符 3"/>
          <p:cNvSpPr>
            <a:spLocks noGrp="1" noRot="1" noChangeAspect="1"/>
          </p:cNvSpPr>
          <p:nvPr>
            <p:ph type="sldImg" idx="2"/>
          </p:nvPr>
        </p:nvSpPr>
        <p:spPr>
          <a:xfrm>
            <a:off x="942975" y="746125"/>
            <a:ext cx="4972050" cy="3730625"/>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724400"/>
            <a:ext cx="5486400" cy="4476750"/>
          </a:xfrm>
          <a:prstGeom prst="rect">
            <a:avLst/>
          </a:prstGeom>
        </p:spPr>
        <p:txBody>
          <a:bodyPr vert="horz" lIns="91440" tIns="45720" rIns="91440" bIns="45720" rtlCol="0">
            <a:normAutofit/>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9448800"/>
            <a:ext cx="2971800" cy="496888"/>
          </a:xfrm>
          <a:prstGeom prst="rect">
            <a:avLst/>
          </a:prstGeom>
        </p:spPr>
        <p:txBody>
          <a:bodyPr vert="horz" lIns="91440" tIns="45720" rIns="91440" bIns="45720" rtlCol="0" anchor="b"/>
          <a:lstStyle>
            <a:lvl1pPr algn="l">
              <a:defRPr sz="1200">
                <a:latin typeface="Arial" panose="020B0604020202020204" pitchFamily="34" charset="0"/>
                <a:ea typeface="宋体" panose="02010600030101010101" pitchFamily="2" charset="-122"/>
              </a:defRPr>
            </a:lvl1pPr>
          </a:lstStyle>
          <a:p>
            <a:pPr>
              <a:defRPr/>
            </a:pPr>
            <a:endParaRPr lang="zh-CN" altLang="en-US"/>
          </a:p>
        </p:txBody>
      </p:sp>
      <p:sp>
        <p:nvSpPr>
          <p:cNvPr id="7" name="灯片编号占位符 6"/>
          <p:cNvSpPr>
            <a:spLocks noGrp="1"/>
          </p:cNvSpPr>
          <p:nvPr>
            <p:ph type="sldNum" sz="quarter" idx="5"/>
          </p:nvPr>
        </p:nvSpPr>
        <p:spPr>
          <a:xfrm>
            <a:off x="3884613" y="9448800"/>
            <a:ext cx="2971800" cy="496888"/>
          </a:xfrm>
          <a:prstGeom prst="rect">
            <a:avLst/>
          </a:prstGeom>
        </p:spPr>
        <p:txBody>
          <a:bodyPr vert="horz" lIns="91440" tIns="45720" rIns="91440" bIns="45720" rtlCol="0" anchor="b"/>
          <a:lstStyle>
            <a:lvl1pPr algn="r">
              <a:defRPr sz="1200">
                <a:latin typeface="Arial" panose="020B0604020202020204" pitchFamily="34" charset="0"/>
                <a:ea typeface="宋体" panose="02010600030101010101" pitchFamily="2" charset="-122"/>
              </a:defRPr>
            </a:lvl1pPr>
          </a:lstStyle>
          <a:p>
            <a:pPr>
              <a:defRPr/>
            </a:pPr>
            <a:fld id="{1B837F15-757D-4ABC-BB29-4A5C1FA313F7}"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1031"/>
          <p:cNvSpPr>
            <a:spLocks noGrp="1" noChangeArrowheads="1"/>
          </p:cNvSpPr>
          <p:nvPr>
            <p:ph type="sldNum" sz="quarter" idx="5"/>
          </p:nvPr>
        </p:nvSpPr>
        <p:spPr bwMode="auto">
          <a:noFill/>
          <a:ln>
            <a:miter lim="800000"/>
          </a:ln>
        </p:spPr>
        <p:txBody>
          <a:bodyPr wrap="square" numCol="1" anchorCtr="0" compatLnSpc="1"/>
          <a:lstStyle/>
          <a:p>
            <a:fld id="{B102F309-31E9-44AC-82F0-C453D00402C6}" type="slidenum">
              <a:rPr lang="en-US" altLang="zh-CN" smtClean="0">
                <a:latin typeface="Arial" panose="020B0604020202020204" pitchFamily="34" charset="0"/>
                <a:ea typeface="宋体" panose="02010600030101010101" pitchFamily="2" charset="-122"/>
              </a:rPr>
              <a:pPr/>
              <a:t>1</a:t>
            </a:fld>
            <a:endParaRPr lang="en-US" altLang="zh-CN" smtClean="0">
              <a:latin typeface="Arial" panose="020B0604020202020204" pitchFamily="34" charset="0"/>
              <a:ea typeface="宋体" panose="02010600030101010101" pitchFamily="2" charset="-122"/>
            </a:endParaRPr>
          </a:p>
        </p:txBody>
      </p:sp>
      <p:sp>
        <p:nvSpPr>
          <p:cNvPr id="15362" name="Rectangle 2"/>
          <p:cNvSpPr>
            <a:spLocks noGrp="1" noRot="1" noChangeAspect="1" noChangeArrowheads="1" noTextEdit="1"/>
          </p:cNvSpPr>
          <p:nvPr>
            <p:ph type="sldImg"/>
          </p:nvPr>
        </p:nvSpPr>
        <p:spPr bwMode="auto">
          <a:noFill/>
          <a:ln>
            <a:solidFill>
              <a:srgbClr val="000000"/>
            </a:solidFill>
            <a:miter lim="800000"/>
          </a:ln>
        </p:spPr>
      </p:sp>
      <p:sp>
        <p:nvSpPr>
          <p:cNvPr id="15363" name="Rectangle 3"/>
          <p:cNvSpPr>
            <a:spLocks noGrp="1" noChangeArrowheads="1"/>
          </p:cNvSpPr>
          <p:nvPr>
            <p:ph type="body" idx="1"/>
          </p:nvPr>
        </p:nvSpPr>
        <p:spPr bwMode="auto">
          <a:noFill/>
        </p:spPr>
        <p:txBody>
          <a:bodyPr wrap="square" numCol="1" anchor="t" anchorCtr="0" compatLnSpc="1"/>
          <a:lstStyle/>
          <a:p>
            <a:pPr eaLnBrk="1" hangingPunct="1"/>
            <a:endParaRPr lang="zh-CN" altLang="zh-CN"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幻灯片图像占位符 1"/>
          <p:cNvSpPr>
            <a:spLocks noGrp="1" noRot="1" noChangeAspect="1"/>
          </p:cNvSpPr>
          <p:nvPr>
            <p:ph type="sldImg" idx="2"/>
          </p:nvPr>
        </p:nvSpPr>
        <p:spPr bwMode="auto">
          <a:noFill/>
          <a:ln>
            <a:solidFill>
              <a:srgbClr val="000000"/>
            </a:solidFill>
            <a:miter lim="800000"/>
          </a:ln>
        </p:spPr>
      </p:sp>
      <p:sp>
        <p:nvSpPr>
          <p:cNvPr id="68610" name="文本占位符 2"/>
          <p:cNvSpPr>
            <a:spLocks noGrp="1"/>
          </p:cNvSpPr>
          <p:nvPr>
            <p:ph type="body" idx="3"/>
          </p:nvPr>
        </p:nvSpPr>
        <p:spPr bwMode="auto">
          <a:noFill/>
        </p:spPr>
        <p:txBody>
          <a:bodyPr wrap="square" numCol="1" anchor="t" anchorCtr="0" compatLnSpc="1"/>
          <a:lstStyle/>
          <a:p>
            <a:endParaRPr lang="zh-CN" alt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Rectangle 2"/>
          <p:cNvSpPr>
            <a:spLocks noGrp="1" noRot="1" noChangeAspect="1" noTextEdit="1"/>
          </p:cNvSpPr>
          <p:nvPr>
            <p:ph type="sldImg"/>
          </p:nvPr>
        </p:nvSpPr>
        <p:spPr bwMode="auto">
          <a:noFill/>
          <a:ln>
            <a:solidFill>
              <a:srgbClr val="000000"/>
            </a:solidFill>
            <a:miter lim="800000"/>
          </a:ln>
        </p:spPr>
      </p:sp>
      <p:sp>
        <p:nvSpPr>
          <p:cNvPr id="89090" name="Rectangle 3"/>
          <p:cNvSpPr>
            <a:spLocks noGrp="1"/>
          </p:cNvSpPr>
          <p:nvPr>
            <p:ph type="body" idx="1"/>
          </p:nvPr>
        </p:nvSpPr>
        <p:spPr bwMode="auto">
          <a:noFill/>
        </p:spPr>
        <p:txBody>
          <a:bodyPr wrap="square" numCol="1" anchor="t" anchorCtr="0" compatLnSpc="1"/>
          <a:lstStyle/>
          <a:p>
            <a:r>
              <a:rPr lang="zh-CN" altLang="en-US" b="1" smtClean="0">
                <a:solidFill>
                  <a:srgbClr val="FF0000"/>
                </a:solidFill>
              </a:rPr>
              <a:t>备注：工资发放表以</a:t>
            </a:r>
            <a:r>
              <a:rPr lang="en-US" altLang="zh-CN" b="1" smtClean="0">
                <a:solidFill>
                  <a:srgbClr val="FF0000"/>
                </a:solidFill>
              </a:rPr>
              <a:t>12</a:t>
            </a:r>
            <a:r>
              <a:rPr lang="zh-CN" altLang="en-US" b="1" smtClean="0">
                <a:solidFill>
                  <a:srgbClr val="FF0000"/>
                </a:solidFill>
              </a:rPr>
              <a:t>月份工资表为准</a:t>
            </a:r>
            <a:r>
              <a:rPr lang="zh-CN" altLang="en-US" b="1" smtClean="0">
                <a:solidFill>
                  <a:srgbClr val="0070C0"/>
                </a:solidFill>
              </a:rPr>
              <a:t>。</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7" name="Rectangle 2"/>
          <p:cNvSpPr>
            <a:spLocks noGrp="1" noRot="1" noChangeAspect="1" noTextEdit="1"/>
          </p:cNvSpPr>
          <p:nvPr>
            <p:ph type="sldImg"/>
          </p:nvPr>
        </p:nvSpPr>
        <p:spPr bwMode="auto">
          <a:noFill/>
          <a:ln>
            <a:solidFill>
              <a:srgbClr val="000000"/>
            </a:solidFill>
            <a:miter lim="800000"/>
          </a:ln>
        </p:spPr>
      </p:sp>
      <p:sp>
        <p:nvSpPr>
          <p:cNvPr id="91138" name="Rectangle 3"/>
          <p:cNvSpPr>
            <a:spLocks noGrp="1"/>
          </p:cNvSpPr>
          <p:nvPr>
            <p:ph type="body" idx="1"/>
          </p:nvPr>
        </p:nvSpPr>
        <p:spPr bwMode="auto">
          <a:noFill/>
        </p:spPr>
        <p:txBody>
          <a:bodyPr wrap="square" numCol="1" anchor="t" anchorCtr="0" compatLnSpc="1"/>
          <a:lstStyle/>
          <a:p>
            <a:r>
              <a:rPr lang="zh-CN" altLang="en-US" b="1" smtClean="0"/>
              <a:t>（</a:t>
            </a:r>
            <a:r>
              <a:rPr lang="zh-CN" altLang="en-US" b="1" smtClean="0">
                <a:solidFill>
                  <a:srgbClr val="FF0000"/>
                </a:solidFill>
              </a:rPr>
              <a:t>以最高学历为准</a:t>
            </a:r>
            <a:r>
              <a:rPr lang="zh-CN" altLang="en-US" b="1" smtClean="0"/>
              <a:t>）</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5" name="Rectangle 2"/>
          <p:cNvSpPr>
            <a:spLocks noGrp="1" noRot="1" noChangeAspect="1" noTextEdit="1"/>
          </p:cNvSpPr>
          <p:nvPr>
            <p:ph type="sldImg"/>
          </p:nvPr>
        </p:nvSpPr>
        <p:spPr bwMode="auto">
          <a:noFill/>
          <a:ln>
            <a:solidFill>
              <a:srgbClr val="000000"/>
            </a:solidFill>
            <a:miter lim="800000"/>
          </a:ln>
        </p:spPr>
      </p:sp>
      <p:sp>
        <p:nvSpPr>
          <p:cNvPr id="108546" name="Rectangle 3"/>
          <p:cNvSpPr>
            <a:spLocks noGrp="1"/>
          </p:cNvSpPr>
          <p:nvPr>
            <p:ph type="body" idx="1"/>
          </p:nvPr>
        </p:nvSpPr>
        <p:spPr bwMode="auto">
          <a:noFill/>
        </p:spPr>
        <p:txBody>
          <a:bodyPr wrap="square" numCol="1" anchor="t" anchorCtr="0" compatLnSpc="1"/>
          <a:lstStyle/>
          <a:p>
            <a:pPr eaLnBrk="1" hangingPunct="1">
              <a:lnSpc>
                <a:spcPct val="150000"/>
              </a:lnSpc>
              <a:spcBef>
                <a:spcPct val="0"/>
              </a:spcBef>
            </a:pPr>
            <a:r>
              <a:rPr lang="zh-CN" altLang="en-US" b="1" smtClean="0">
                <a:solidFill>
                  <a:srgbClr val="FF0000"/>
                </a:solidFill>
              </a:rPr>
              <a:t>备注：这里的服务总人次就是年诊疗人次（有病房的加病房服务量）</a:t>
            </a:r>
            <a:endParaRPr lang="zh-CN" altLang="zh-CN" b="1" smtClean="0">
              <a:solidFill>
                <a:srgbClr val="FF0000"/>
              </a:solidFill>
            </a:endParaRPr>
          </a:p>
          <a:p>
            <a:endParaRPr lang="zh-CN"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2"/>
          <p:cNvSpPr>
            <a:spLocks noGrp="1" noRot="1" noChangeAspect="1" noTextEdit="1"/>
          </p:cNvSpPr>
          <p:nvPr>
            <p:ph type="sldImg"/>
          </p:nvPr>
        </p:nvSpPr>
        <p:spPr bwMode="auto">
          <a:noFill/>
          <a:ln>
            <a:solidFill>
              <a:srgbClr val="000000"/>
            </a:solidFill>
            <a:miter lim="800000"/>
          </a:ln>
        </p:spPr>
      </p:sp>
      <p:sp>
        <p:nvSpPr>
          <p:cNvPr id="22530" name="Rectangle 3"/>
          <p:cNvSpPr>
            <a:spLocks noGrp="1"/>
          </p:cNvSpPr>
          <p:nvPr>
            <p:ph type="body" idx="1"/>
          </p:nvPr>
        </p:nvSpPr>
        <p:spPr bwMode="auto">
          <a:noFill/>
        </p:spPr>
        <p:txBody>
          <a:bodyPr wrap="square" numCol="1" anchor="t" anchorCtr="0" compatLnSpc="1"/>
          <a:lstStyle/>
          <a:p>
            <a:pPr lvl="1"/>
            <a:r>
              <a:rPr lang="zh-CN" altLang="en-US" sz="1300" smtClean="0">
                <a:solidFill>
                  <a:srgbClr val="FF0000"/>
                </a:solidFill>
                <a:latin typeface="黑体" panose="02010609060101010101" pitchFamily="2" charset="-122"/>
                <a:ea typeface="黑体" panose="02010609060101010101" pitchFamily="2" charset="-122"/>
              </a:rPr>
              <a:t>（如果办公区在院外也纳入计算、不包括职工宿舍）</a:t>
            </a:r>
            <a:endParaRPr lang="zh-CN" altLang="zh-CN" sz="1300" smtClean="0">
              <a:solidFill>
                <a:srgbClr val="FF0000"/>
              </a:solidFill>
              <a:latin typeface="黑体" panose="02010609060101010101" pitchFamily="2" charset="-122"/>
              <a:ea typeface="黑体" panose="02010609060101010101" pitchFamily="2" charset="-122"/>
            </a:endParaRPr>
          </a:p>
          <a:p>
            <a:endParaRPr lang="zh-CN" alt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幻灯片图像占位符 1"/>
          <p:cNvSpPr>
            <a:spLocks noGrp="1" noRot="1" noChangeAspect="1"/>
          </p:cNvSpPr>
          <p:nvPr>
            <p:ph type="sldImg" idx="2"/>
          </p:nvPr>
        </p:nvSpPr>
        <p:spPr bwMode="auto">
          <a:noFill/>
          <a:ln>
            <a:solidFill>
              <a:srgbClr val="000000"/>
            </a:solidFill>
            <a:miter lim="800000"/>
          </a:ln>
        </p:spPr>
      </p:sp>
      <p:sp>
        <p:nvSpPr>
          <p:cNvPr id="30722" name="文本占位符 2"/>
          <p:cNvSpPr>
            <a:spLocks noGrp="1"/>
          </p:cNvSpPr>
          <p:nvPr>
            <p:ph type="body" idx="3"/>
          </p:nvPr>
        </p:nvSpPr>
        <p:spPr bwMode="auto">
          <a:noFill/>
        </p:spPr>
        <p:txBody>
          <a:bodyPr wrap="square" numCol="1" anchor="t" anchorCtr="0" compatLnSpc="1"/>
          <a:lstStyle/>
          <a:p>
            <a:endParaRPr lang="zh-CN" alt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2"/>
          <p:cNvSpPr>
            <a:spLocks noGrp="1" noRot="1" noChangeAspect="1" noTextEdit="1"/>
          </p:cNvSpPr>
          <p:nvPr>
            <p:ph type="sldImg"/>
          </p:nvPr>
        </p:nvSpPr>
        <p:spPr bwMode="auto">
          <a:noFill/>
          <a:ln>
            <a:solidFill>
              <a:srgbClr val="000000"/>
            </a:solidFill>
            <a:miter lim="800000"/>
          </a:ln>
        </p:spPr>
      </p:sp>
      <p:sp>
        <p:nvSpPr>
          <p:cNvPr id="40962" name="Rectangle 3"/>
          <p:cNvSpPr>
            <a:spLocks noGrp="1"/>
          </p:cNvSpPr>
          <p:nvPr>
            <p:ph type="body" idx="1"/>
          </p:nvPr>
        </p:nvSpPr>
        <p:spPr bwMode="auto">
          <a:noFill/>
        </p:spPr>
        <p:txBody>
          <a:bodyPr wrap="square" numCol="1" anchor="t" anchorCtr="0" compatLnSpc="1"/>
          <a:lstStyle/>
          <a:p>
            <a:pPr lvl="2"/>
            <a:r>
              <a:rPr lang="en-US" altLang="zh-CN" b="1" smtClean="0">
                <a:solidFill>
                  <a:srgbClr val="FF0000"/>
                </a:solidFill>
              </a:rPr>
              <a:t>1</a:t>
            </a:r>
            <a:r>
              <a:rPr lang="zh-CN" altLang="en-US" b="1" smtClean="0">
                <a:solidFill>
                  <a:srgbClr val="FF0000"/>
                </a:solidFill>
              </a:rPr>
              <a:t>、不一致以少的为准大于卫统报表以卫统报表为准，小于以实际为准，强调实际和卫统报表的一致性。</a:t>
            </a:r>
            <a:endParaRPr lang="en-US" altLang="zh-CN" b="1" smtClean="0">
              <a:solidFill>
                <a:srgbClr val="FF0000"/>
              </a:solidFill>
            </a:endParaRPr>
          </a:p>
          <a:p>
            <a:pPr lvl="2"/>
            <a:r>
              <a:rPr lang="en-US" altLang="zh-CN" b="1" smtClean="0">
                <a:solidFill>
                  <a:srgbClr val="FF0000"/>
                </a:solidFill>
              </a:rPr>
              <a:t>2</a:t>
            </a:r>
            <a:r>
              <a:rPr lang="zh-CN" altLang="en-US" b="1" smtClean="0">
                <a:solidFill>
                  <a:srgbClr val="FF0000"/>
                </a:solidFill>
              </a:rPr>
              <a:t>、有住院床位的视同有“日间观察床”。</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2"/>
          <p:cNvSpPr>
            <a:spLocks noGrp="1" noRot="1" noChangeAspect="1" noTextEdit="1"/>
          </p:cNvSpPr>
          <p:nvPr>
            <p:ph type="sldImg"/>
          </p:nvPr>
        </p:nvSpPr>
        <p:spPr bwMode="auto">
          <a:noFill/>
          <a:ln>
            <a:solidFill>
              <a:srgbClr val="000000"/>
            </a:solidFill>
            <a:miter lim="800000"/>
          </a:ln>
        </p:spPr>
      </p:sp>
      <p:sp>
        <p:nvSpPr>
          <p:cNvPr id="43010" name="Rectangle 3"/>
          <p:cNvSpPr>
            <a:spLocks noGrp="1"/>
          </p:cNvSpPr>
          <p:nvPr>
            <p:ph type="body" idx="1"/>
          </p:nvPr>
        </p:nvSpPr>
        <p:spPr bwMode="auto">
          <a:noFill/>
        </p:spPr>
        <p:txBody>
          <a:bodyPr wrap="square" numCol="1" anchor="t" anchorCtr="0" compatLnSpc="1"/>
          <a:lstStyle/>
          <a:p>
            <a:pPr eaLnBrk="1" hangingPunct="1">
              <a:lnSpc>
                <a:spcPct val="150000"/>
              </a:lnSpc>
              <a:spcBef>
                <a:spcPct val="0"/>
              </a:spcBef>
            </a:pPr>
            <a:r>
              <a:rPr lang="zh-CN" altLang="en-US" b="1" smtClean="0">
                <a:solidFill>
                  <a:srgbClr val="FF0000"/>
                </a:solidFill>
              </a:rPr>
              <a:t>（含</a:t>
            </a:r>
            <a:r>
              <a:rPr lang="en-US" altLang="zh-CN" b="1" smtClean="0">
                <a:solidFill>
                  <a:srgbClr val="FF0000"/>
                </a:solidFill>
              </a:rPr>
              <a:t>20</a:t>
            </a:r>
            <a:r>
              <a:rPr lang="zh-CN" altLang="en-US" b="1" smtClean="0">
                <a:solidFill>
                  <a:srgbClr val="FF0000"/>
                </a:solidFill>
              </a:rPr>
              <a:t>张，不含</a:t>
            </a:r>
            <a:r>
              <a:rPr lang="en-US" altLang="zh-CN" b="1" smtClean="0">
                <a:solidFill>
                  <a:srgbClr val="FF0000"/>
                </a:solidFill>
              </a:rPr>
              <a:t>50</a:t>
            </a:r>
            <a:r>
              <a:rPr lang="zh-CN" altLang="en-US" b="1" smtClean="0">
                <a:solidFill>
                  <a:srgbClr val="FF0000"/>
                </a:solidFill>
              </a:rPr>
              <a:t>张，不含日间观察床）</a:t>
            </a:r>
            <a:endParaRPr lang="en-US" altLang="zh-CN" b="1" smtClean="0">
              <a:solidFill>
                <a:srgbClr val="FF0000"/>
              </a:solidFill>
            </a:endParaRPr>
          </a:p>
          <a:p>
            <a:endParaRPr lang="zh-CN" alt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2"/>
          <p:cNvSpPr>
            <a:spLocks noGrp="1" noRot="1" noChangeAspect="1" noTextEdit="1"/>
          </p:cNvSpPr>
          <p:nvPr>
            <p:ph type="sldImg"/>
          </p:nvPr>
        </p:nvSpPr>
        <p:spPr bwMode="auto">
          <a:noFill/>
          <a:ln>
            <a:solidFill>
              <a:srgbClr val="000000"/>
            </a:solidFill>
            <a:miter lim="800000"/>
          </a:ln>
        </p:spPr>
      </p:sp>
      <p:sp>
        <p:nvSpPr>
          <p:cNvPr id="45058" name="Rectangle 3"/>
          <p:cNvSpPr>
            <a:spLocks noGrp="1"/>
          </p:cNvSpPr>
          <p:nvPr>
            <p:ph type="body" idx="1"/>
          </p:nvPr>
        </p:nvSpPr>
        <p:spPr bwMode="auto">
          <a:noFill/>
        </p:spPr>
        <p:txBody>
          <a:bodyPr wrap="square" numCol="1" anchor="t" anchorCtr="0" compatLnSpc="1"/>
          <a:lstStyle/>
          <a:p>
            <a:pPr>
              <a:lnSpc>
                <a:spcPct val="150000"/>
              </a:lnSpc>
            </a:pPr>
            <a:r>
              <a:rPr lang="zh-CN" altLang="en-US" sz="800" smtClean="0">
                <a:solidFill>
                  <a:srgbClr val="FF0000"/>
                </a:solidFill>
                <a:latin typeface="宋体" panose="02010600030101010101" pitchFamily="2" charset="-122"/>
                <a:ea typeface="黑体" panose="02010609060101010101" pitchFamily="2" charset="-122"/>
              </a:rPr>
              <a:t>注：家庭病床工作记录中应包括收费记录，免费的不算。收费方式包括医保、商保、自费、政府购买等）</a:t>
            </a:r>
            <a:endParaRPr lang="zh-CN" altLang="zh-CN" sz="800" smtClean="0">
              <a:solidFill>
                <a:srgbClr val="FF0000"/>
              </a:solidFill>
              <a:latin typeface="宋体" panose="02010600030101010101" pitchFamily="2" charset="-122"/>
              <a:ea typeface="黑体" panose="02010609060101010101" pitchFamily="2" charset="-122"/>
            </a:endParaRPr>
          </a:p>
          <a:p>
            <a:endParaRPr lang="zh-CN" alt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幻灯片图像占位符 1"/>
          <p:cNvSpPr>
            <a:spLocks noGrp="1" noRot="1" noChangeAspect="1"/>
          </p:cNvSpPr>
          <p:nvPr>
            <p:ph type="sldImg" idx="2"/>
          </p:nvPr>
        </p:nvSpPr>
        <p:spPr bwMode="auto">
          <a:noFill/>
          <a:ln>
            <a:solidFill>
              <a:srgbClr val="000000"/>
            </a:solidFill>
            <a:miter lim="800000"/>
          </a:ln>
        </p:spPr>
      </p:sp>
      <p:sp>
        <p:nvSpPr>
          <p:cNvPr id="62466" name="文本占位符 2"/>
          <p:cNvSpPr>
            <a:spLocks noGrp="1"/>
          </p:cNvSpPr>
          <p:nvPr>
            <p:ph type="body" idx="3"/>
          </p:nvPr>
        </p:nvSpPr>
        <p:spPr bwMode="auto">
          <a:noFill/>
        </p:spPr>
        <p:txBody>
          <a:bodyPr wrap="square" numCol="1" anchor="t" anchorCtr="0" compatLnSpc="1"/>
          <a:lstStyle/>
          <a:p>
            <a:endParaRPr lang="zh-CN" alt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幻灯片图像占位符 1"/>
          <p:cNvSpPr>
            <a:spLocks noGrp="1" noRot="1" noChangeAspect="1"/>
          </p:cNvSpPr>
          <p:nvPr>
            <p:ph type="sldImg" idx="2"/>
          </p:nvPr>
        </p:nvSpPr>
        <p:spPr bwMode="auto">
          <a:noFill/>
          <a:ln>
            <a:solidFill>
              <a:srgbClr val="000000"/>
            </a:solidFill>
            <a:miter lim="800000"/>
          </a:ln>
        </p:spPr>
      </p:sp>
      <p:sp>
        <p:nvSpPr>
          <p:cNvPr id="64514" name="文本占位符 2"/>
          <p:cNvSpPr>
            <a:spLocks noGrp="1"/>
          </p:cNvSpPr>
          <p:nvPr>
            <p:ph type="body" idx="3"/>
          </p:nvPr>
        </p:nvSpPr>
        <p:spPr bwMode="auto">
          <a:noFill/>
        </p:spPr>
        <p:txBody>
          <a:bodyPr wrap="square" numCol="1" anchor="t" anchorCtr="0" compatLnSpc="1"/>
          <a:lstStyle/>
          <a:p>
            <a:endParaRPr lang="zh-CN" alt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幻灯片图像占位符 1"/>
          <p:cNvSpPr>
            <a:spLocks noGrp="1" noRot="1" noChangeAspect="1"/>
          </p:cNvSpPr>
          <p:nvPr>
            <p:ph type="sldImg" idx="2"/>
          </p:nvPr>
        </p:nvSpPr>
        <p:spPr bwMode="auto">
          <a:noFill/>
          <a:ln>
            <a:solidFill>
              <a:srgbClr val="000000"/>
            </a:solidFill>
            <a:miter lim="800000"/>
          </a:ln>
        </p:spPr>
      </p:sp>
      <p:sp>
        <p:nvSpPr>
          <p:cNvPr id="66562" name="文本占位符 2"/>
          <p:cNvSpPr>
            <a:spLocks noGrp="1"/>
          </p:cNvSpPr>
          <p:nvPr>
            <p:ph type="body" idx="3"/>
          </p:nvPr>
        </p:nvSpPr>
        <p:spPr bwMode="auto">
          <a:noFill/>
        </p:spPr>
        <p:txBody>
          <a:bodyPr wrap="square" numCol="1" anchor="t" anchorCtr="0" compatLnSpc="1"/>
          <a:lstStyle/>
          <a:p>
            <a:endParaRPr lang="zh-CN"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grpSp>
        <p:nvGrpSpPr>
          <p:cNvPr id="4" name="组合 10"/>
          <p:cNvGrpSpPr/>
          <p:nvPr userDrawn="1"/>
        </p:nvGrpSpPr>
        <p:grpSpPr bwMode="auto">
          <a:xfrm>
            <a:off x="969963" y="1714500"/>
            <a:ext cx="7143750" cy="1611313"/>
            <a:chOff x="1214414" y="1285860"/>
            <a:chExt cx="3504360" cy="642942"/>
          </a:xfrm>
        </p:grpSpPr>
        <p:pic>
          <p:nvPicPr>
            <p:cNvPr id="5" name="Picture 4" descr="辅助图形"/>
            <p:cNvPicPr>
              <a:picLocks noChangeAspect="1" noChangeArrowheads="1"/>
            </p:cNvPicPr>
            <p:nvPr/>
          </p:nvPicPr>
          <p:blipFill>
            <a:blip r:embed="rId2" cstate="print">
              <a:clrChange>
                <a:clrFrom>
                  <a:srgbClr val="FFFFFF"/>
                </a:clrFrom>
                <a:clrTo>
                  <a:srgbClr val="FFFFFF">
                    <a:alpha val="0"/>
                  </a:srgbClr>
                </a:clrTo>
              </a:clrChange>
              <a:duotone>
                <a:schemeClr val="accent1">
                  <a:shade val="45000"/>
                  <a:satMod val="135000"/>
                </a:schemeClr>
                <a:prstClr val="white"/>
              </a:duotone>
            </a:blip>
            <a:srcRect l="4494" r="39845" b="60152"/>
            <a:stretch>
              <a:fillRect/>
            </a:stretch>
          </p:blipFill>
          <p:spPr bwMode="auto">
            <a:xfrm flipH="1">
              <a:off x="3000364" y="1285860"/>
              <a:ext cx="1718410" cy="642942"/>
            </a:xfrm>
            <a:prstGeom prst="rect">
              <a:avLst/>
            </a:prstGeom>
            <a:noFill/>
            <a:ln w="9525">
              <a:noFill/>
              <a:miter lim="800000"/>
              <a:headEnd/>
              <a:tailEnd/>
            </a:ln>
          </p:spPr>
        </p:pic>
        <p:pic>
          <p:nvPicPr>
            <p:cNvPr id="6" name="Picture 4" descr="辅助图形"/>
            <p:cNvPicPr>
              <a:picLocks noChangeAspect="1" noChangeArrowheads="1"/>
            </p:cNvPicPr>
            <p:nvPr/>
          </p:nvPicPr>
          <p:blipFill>
            <a:blip r:embed="rId2" cstate="print">
              <a:clrChange>
                <a:clrFrom>
                  <a:srgbClr val="FFFFFF"/>
                </a:clrFrom>
                <a:clrTo>
                  <a:srgbClr val="FFFFFF">
                    <a:alpha val="0"/>
                  </a:srgbClr>
                </a:clrTo>
              </a:clrChange>
              <a:duotone>
                <a:schemeClr val="accent1">
                  <a:shade val="45000"/>
                  <a:satMod val="135000"/>
                </a:schemeClr>
                <a:prstClr val="white"/>
              </a:duotone>
            </a:blip>
            <a:srcRect l="4494" r="39845" b="60152"/>
            <a:stretch>
              <a:fillRect/>
            </a:stretch>
          </p:blipFill>
          <p:spPr bwMode="auto">
            <a:xfrm>
              <a:off x="1214414" y="1285860"/>
              <a:ext cx="1718410" cy="642942"/>
            </a:xfrm>
            <a:prstGeom prst="rect">
              <a:avLst/>
            </a:prstGeom>
            <a:noFill/>
            <a:ln w="9525">
              <a:noFill/>
              <a:miter lim="800000"/>
              <a:headEnd/>
              <a:tailEnd/>
            </a:ln>
          </p:spPr>
        </p:pic>
      </p:grpSp>
      <p:pic>
        <p:nvPicPr>
          <p:cNvPr id="7" name="Picture 7" descr="logo 拷贝"/>
          <p:cNvPicPr>
            <a:picLocks noChangeAspect="1" noChangeArrowheads="1"/>
          </p:cNvPicPr>
          <p:nvPr userDrawn="1"/>
        </p:nvPicPr>
        <p:blipFill>
          <a:blip r:embed="rId3" cstate="print">
            <a:clrChange>
              <a:clrFrom>
                <a:srgbClr val="FDFDFD"/>
              </a:clrFrom>
              <a:clrTo>
                <a:srgbClr val="FDFDFD">
                  <a:alpha val="0"/>
                </a:srgbClr>
              </a:clrTo>
            </a:clrChange>
          </a:blip>
          <a:srcRect/>
          <a:stretch>
            <a:fillRect/>
          </a:stretch>
        </p:blipFill>
        <p:spPr bwMode="auto">
          <a:xfrm>
            <a:off x="0" y="44450"/>
            <a:ext cx="2268538" cy="803275"/>
          </a:xfrm>
          <a:prstGeom prst="rect">
            <a:avLst/>
          </a:prstGeom>
          <a:noFill/>
          <a:ln w="9525">
            <a:noFill/>
            <a:miter lim="800000"/>
            <a:headEnd/>
            <a:tailEnd/>
          </a:ln>
        </p:spPr>
      </p:pic>
      <p:sp>
        <p:nvSpPr>
          <p:cNvPr id="23554" name="Rectangle 2"/>
          <p:cNvSpPr>
            <a:spLocks noGrp="1" noChangeArrowheads="1"/>
          </p:cNvSpPr>
          <p:nvPr>
            <p:ph type="ctrTitle"/>
          </p:nvPr>
        </p:nvSpPr>
        <p:spPr>
          <a:xfrm>
            <a:off x="642910" y="1857364"/>
            <a:ext cx="7772400" cy="1470025"/>
          </a:xfrm>
        </p:spPr>
        <p:txBody>
          <a:bodyPr/>
          <a:lstStyle>
            <a:lvl1pPr>
              <a:defRPr/>
            </a:lvl1pPr>
          </a:lstStyle>
          <a:p>
            <a:r>
              <a:rPr lang="zh-CN" altLang="en-US" dirty="0"/>
              <a:t>单击此处编辑母版标题样式</a:t>
            </a:r>
          </a:p>
        </p:txBody>
      </p:sp>
      <p:sp>
        <p:nvSpPr>
          <p:cNvPr id="23555"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zh-CN" altLang="en-US"/>
              <a:t>单击此处编辑母版副标题样式</a:t>
            </a:r>
          </a:p>
        </p:txBody>
      </p:sp>
      <p:sp>
        <p:nvSpPr>
          <p:cNvPr id="8" name="Rectangle 4"/>
          <p:cNvSpPr>
            <a:spLocks noGrp="1" noChangeArrowheads="1"/>
          </p:cNvSpPr>
          <p:nvPr>
            <p:ph type="dt" sz="half" idx="10"/>
          </p:nvPr>
        </p:nvSpPr>
        <p:spPr>
          <a:xfrm>
            <a:off x="457200" y="6245225"/>
            <a:ext cx="2133600" cy="476250"/>
          </a:xfrm>
          <a:prstGeom prst="rect">
            <a:avLst/>
          </a:prstGeom>
        </p:spPr>
        <p:txBody>
          <a:bodyPr/>
          <a:lstStyle>
            <a:lvl1pPr>
              <a:defRPr>
                <a:latin typeface="Arial" panose="020B0604020202020204" pitchFamily="34" charset="0"/>
                <a:ea typeface="宋体" panose="02010600030101010101" pitchFamily="2" charset="-122"/>
              </a:defRPr>
            </a:lvl1pPr>
          </a:lstStyle>
          <a:p>
            <a:pPr>
              <a:defRPr/>
            </a:pPr>
            <a:endParaRPr lang="en-US" altLang="zh-CN"/>
          </a:p>
        </p:txBody>
      </p:sp>
      <p:sp>
        <p:nvSpPr>
          <p:cNvPr id="9" name="Rectangle 5"/>
          <p:cNvSpPr>
            <a:spLocks noGrp="1" noChangeArrowheads="1"/>
          </p:cNvSpPr>
          <p:nvPr>
            <p:ph type="ftr" sz="quarter" idx="11"/>
          </p:nvPr>
        </p:nvSpPr>
        <p:spPr>
          <a:xfrm>
            <a:off x="3124200" y="6245225"/>
            <a:ext cx="2895600" cy="476250"/>
          </a:xfrm>
          <a:prstGeom prst="rect">
            <a:avLst/>
          </a:prstGeom>
        </p:spPr>
        <p:txBody>
          <a:bodyPr/>
          <a:lstStyle>
            <a:lvl1pPr>
              <a:defRPr>
                <a:latin typeface="Arial" panose="020B0604020202020204" pitchFamily="34" charset="0"/>
                <a:ea typeface="宋体" panose="02010600030101010101" pitchFamily="2" charset="-122"/>
              </a:defRPr>
            </a:lvl1pPr>
          </a:lstStyle>
          <a:p>
            <a:pPr>
              <a:defRPr/>
            </a:pPr>
            <a:endParaRPr lang="en-US" altLang="zh-CN"/>
          </a:p>
        </p:txBody>
      </p:sp>
      <p:sp>
        <p:nvSpPr>
          <p:cNvPr id="10" name="Rectangle 6"/>
          <p:cNvSpPr>
            <a:spLocks noGrp="1" noChangeArrowheads="1"/>
          </p:cNvSpPr>
          <p:nvPr>
            <p:ph type="sldNum" sz="quarter" idx="12"/>
          </p:nvPr>
        </p:nvSpPr>
        <p:spPr>
          <a:xfrm>
            <a:off x="6553200" y="6245225"/>
            <a:ext cx="2133600" cy="476250"/>
          </a:xfrm>
          <a:prstGeom prst="rect">
            <a:avLst/>
          </a:prstGeom>
        </p:spPr>
        <p:txBody>
          <a:bodyPr/>
          <a:lstStyle>
            <a:lvl1pPr>
              <a:defRPr>
                <a:latin typeface="Arial" panose="020B0604020202020204" pitchFamily="34" charset="0"/>
                <a:ea typeface="宋体" panose="02010600030101010101" pitchFamily="2" charset="-122"/>
              </a:defRPr>
            </a:lvl1pPr>
          </a:lstStyle>
          <a:p>
            <a:pPr>
              <a:defRPr/>
            </a:pPr>
            <a:fld id="{D7F7A1E6-BB3C-42FE-BF54-0B4862155F89}" type="slidenum">
              <a:rPr lang="en-US" altLang="zh-CN"/>
              <a:pPr>
                <a:defRPr/>
              </a:pPr>
              <a:t>‹#›</a:t>
            </a:fld>
            <a:endParaRPr lang="en-US" altLang="zh-C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8_空白">
    <p:spTree>
      <p:nvGrpSpPr>
        <p:cNvPr id="1" name=""/>
        <p:cNvGrpSpPr/>
        <p:nvPr/>
      </p:nvGrpSpPr>
      <p:grpSpPr>
        <a:xfrm>
          <a:off x="0" y="0"/>
          <a:ext cx="0" cy="0"/>
          <a:chOff x="0" y="0"/>
          <a:chExt cx="0" cy="0"/>
        </a:xfrm>
      </p:grpSpPr>
      <p:sp>
        <p:nvSpPr>
          <p:cNvPr id="4" name="内容占位符 2"/>
          <p:cNvSpPr>
            <a:spLocks noGrp="1"/>
          </p:cNvSpPr>
          <p:nvPr>
            <p:ph idx="1"/>
          </p:nvPr>
        </p:nvSpPr>
        <p:spPr>
          <a:xfrm>
            <a:off x="457200" y="1600200"/>
            <a:ext cx="8229600" cy="4525963"/>
          </a:xfrm>
        </p:spPr>
        <p:txBody>
          <a:bodyPr/>
          <a:lstStyle>
            <a:lvl1pPr>
              <a:defRPr>
                <a:latin typeface="华文楷体" panose="02010600040101010101" pitchFamily="2" charset="-122"/>
                <a:ea typeface="华文楷体" panose="02010600040101010101" pitchFamily="2" charset="-122"/>
              </a:defRPr>
            </a:lvl1pPr>
            <a:lvl2pPr>
              <a:defRPr>
                <a:latin typeface="华文楷体" panose="02010600040101010101" pitchFamily="2" charset="-122"/>
                <a:ea typeface="华文楷体" panose="02010600040101010101" pitchFamily="2" charset="-122"/>
              </a:defRPr>
            </a:lvl2pPr>
            <a:lvl3pPr>
              <a:defRPr>
                <a:latin typeface="华文楷体" panose="02010600040101010101" pitchFamily="2" charset="-122"/>
                <a:ea typeface="华文楷体" panose="02010600040101010101" pitchFamily="2" charset="-122"/>
              </a:defRPr>
            </a:lvl3pPr>
            <a:lvl4pPr>
              <a:defRPr>
                <a:latin typeface="华文楷体" panose="02010600040101010101" pitchFamily="2" charset="-122"/>
                <a:ea typeface="华文楷体" panose="02010600040101010101" pitchFamily="2" charset="-122"/>
              </a:defRPr>
            </a:lvl4pPr>
            <a:lvl5pPr>
              <a:defRPr>
                <a:latin typeface="华文楷体" panose="02010600040101010101" pitchFamily="2" charset="-122"/>
                <a:ea typeface="华文楷体" panose="02010600040101010101" pitchFamily="2" charset="-122"/>
              </a:defRPr>
            </a:lvl5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5" name="标题 1"/>
          <p:cNvSpPr>
            <a:spLocks noGrp="1"/>
          </p:cNvSpPr>
          <p:nvPr>
            <p:ph type="title"/>
          </p:nvPr>
        </p:nvSpPr>
        <p:spPr>
          <a:xfrm>
            <a:off x="457200" y="227340"/>
            <a:ext cx="8229600" cy="994122"/>
          </a:xfrm>
        </p:spPr>
        <p:txBody>
          <a:bodyPr/>
          <a:lstStyle/>
          <a:p>
            <a:r>
              <a:rPr lang="zh-CN" altLang="en-US" dirty="0" smtClean="0"/>
              <a:t>单击此处编辑母版标题样式</a:t>
            </a:r>
            <a:endParaRPr lang="zh-CN" altLang="en-US" dirty="0"/>
          </a:p>
        </p:txBody>
      </p:sp>
      <p:sp>
        <p:nvSpPr>
          <p:cNvPr id="6" name="Rectangle 5"/>
          <p:cNvSpPr>
            <a:spLocks noGrp="1" noChangeArrowheads="1"/>
          </p:cNvSpPr>
          <p:nvPr>
            <p:ph type="ftr" sz="quarter" idx="10"/>
          </p:nvPr>
        </p:nvSpPr>
        <p:spPr>
          <a:xfrm>
            <a:off x="3124200" y="6245225"/>
            <a:ext cx="2895600" cy="476250"/>
          </a:xfrm>
          <a:prstGeom prst="rect">
            <a:avLst/>
          </a:prstGeom>
        </p:spPr>
        <p:txBody>
          <a:bodyPr/>
          <a:lstStyle>
            <a:lvl1pPr>
              <a:defRPr>
                <a:latin typeface="Arial" panose="020B0604020202020204" pitchFamily="34" charset="0"/>
                <a:ea typeface="宋体" panose="02010600030101010101" pitchFamily="2" charset="-122"/>
              </a:defRPr>
            </a:lvl1pPr>
          </a:lstStyle>
          <a:p>
            <a:pPr>
              <a:defRPr/>
            </a:pPr>
            <a:endParaRPr lang="en-US" altLang="zh-CN"/>
          </a:p>
        </p:txBody>
      </p:sp>
      <p:sp>
        <p:nvSpPr>
          <p:cNvPr id="7" name="Rectangle 6"/>
          <p:cNvSpPr>
            <a:spLocks noGrp="1" noChangeArrowheads="1"/>
          </p:cNvSpPr>
          <p:nvPr>
            <p:ph type="sldNum" sz="quarter" idx="11"/>
          </p:nvPr>
        </p:nvSpPr>
        <p:spPr>
          <a:xfrm>
            <a:off x="6553200" y="6245225"/>
            <a:ext cx="2133600" cy="476250"/>
          </a:xfrm>
          <a:prstGeom prst="rect">
            <a:avLst/>
          </a:prstGeom>
        </p:spPr>
        <p:txBody>
          <a:bodyPr/>
          <a:lstStyle>
            <a:lvl1pPr>
              <a:defRPr>
                <a:latin typeface="Arial" panose="020B0604020202020204" pitchFamily="34" charset="0"/>
                <a:ea typeface="宋体" panose="02010600030101010101" pitchFamily="2" charset="-122"/>
              </a:defRPr>
            </a:lvl1pPr>
          </a:lstStyle>
          <a:p>
            <a:pPr>
              <a:defRPr/>
            </a:pPr>
            <a:fld id="{CA387E09-FB4C-49C5-BAE8-E8435348222C}" type="slidenum">
              <a:rPr lang="zh-CN" altLang="en-US"/>
              <a:pPr>
                <a:defRPr/>
              </a:pPr>
              <a:t>‹#›</a:t>
            </a:fld>
            <a:endParaRPr lang="en-US" altLang="zh-CN"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grpSp>
        <p:nvGrpSpPr>
          <p:cNvPr id="4" name="组合 10"/>
          <p:cNvGrpSpPr/>
          <p:nvPr userDrawn="1"/>
        </p:nvGrpSpPr>
        <p:grpSpPr bwMode="auto">
          <a:xfrm>
            <a:off x="900113" y="357188"/>
            <a:ext cx="7143750" cy="857250"/>
            <a:chOff x="1214414" y="1285860"/>
            <a:chExt cx="3504360" cy="642942"/>
          </a:xfrm>
        </p:grpSpPr>
        <p:pic>
          <p:nvPicPr>
            <p:cNvPr id="5" name="Picture 4" descr="辅助图形"/>
            <p:cNvPicPr>
              <a:picLocks noChangeAspect="1" noChangeArrowheads="1"/>
            </p:cNvPicPr>
            <p:nvPr/>
          </p:nvPicPr>
          <p:blipFill>
            <a:blip r:embed="rId2" cstate="print">
              <a:clrChange>
                <a:clrFrom>
                  <a:srgbClr val="FFFFFF"/>
                </a:clrFrom>
                <a:clrTo>
                  <a:srgbClr val="FFFFFF">
                    <a:alpha val="0"/>
                  </a:srgbClr>
                </a:clrTo>
              </a:clrChange>
              <a:lum bright="20000" contrast="2000"/>
            </a:blip>
            <a:srcRect l="4494" r="39845" b="60152"/>
            <a:stretch>
              <a:fillRect/>
            </a:stretch>
          </p:blipFill>
          <p:spPr bwMode="auto">
            <a:xfrm flipH="1">
              <a:off x="3000364" y="1285860"/>
              <a:ext cx="1718410" cy="642942"/>
            </a:xfrm>
            <a:prstGeom prst="rect">
              <a:avLst/>
            </a:prstGeom>
            <a:noFill/>
            <a:ln w="9525">
              <a:noFill/>
              <a:miter lim="800000"/>
              <a:headEnd/>
              <a:tailEnd/>
            </a:ln>
          </p:spPr>
        </p:pic>
        <p:pic>
          <p:nvPicPr>
            <p:cNvPr id="6" name="Picture 4" descr="辅助图形"/>
            <p:cNvPicPr>
              <a:picLocks noChangeAspect="1" noChangeArrowheads="1"/>
            </p:cNvPicPr>
            <p:nvPr/>
          </p:nvPicPr>
          <p:blipFill>
            <a:blip r:embed="rId2" cstate="print">
              <a:clrChange>
                <a:clrFrom>
                  <a:srgbClr val="FFFFFF"/>
                </a:clrFrom>
                <a:clrTo>
                  <a:srgbClr val="FFFFFF">
                    <a:alpha val="0"/>
                  </a:srgbClr>
                </a:clrTo>
              </a:clrChange>
              <a:lum bright="20000" contrast="2000"/>
            </a:blip>
            <a:srcRect l="4494" r="39845" b="60152"/>
            <a:stretch>
              <a:fillRect/>
            </a:stretch>
          </p:blipFill>
          <p:spPr bwMode="auto">
            <a:xfrm>
              <a:off x="1214414" y="1285860"/>
              <a:ext cx="1718410" cy="642942"/>
            </a:xfrm>
            <a:prstGeom prst="rect">
              <a:avLst/>
            </a:prstGeom>
            <a:noFill/>
            <a:ln w="9525">
              <a:noFill/>
              <a:miter lim="800000"/>
              <a:headEnd/>
              <a:tailEnd/>
            </a:ln>
          </p:spPr>
        </p:pic>
      </p:grpSp>
      <p:sp>
        <p:nvSpPr>
          <p:cNvPr id="2" name="标题 1"/>
          <p:cNvSpPr>
            <a:spLocks noGrp="1"/>
          </p:cNvSpPr>
          <p:nvPr>
            <p:ph type="title"/>
          </p:nvPr>
        </p:nvSpPr>
        <p:spPr>
          <a:xfrm>
            <a:off x="457200" y="164276"/>
            <a:ext cx="8229600" cy="960468"/>
          </a:xfrm>
        </p:spPr>
        <p:txBody>
          <a:bodyPr/>
          <a:lstStyle>
            <a:lvl1pPr>
              <a:defRPr>
                <a:latin typeface="黑体" panose="02010609060101010101" pitchFamily="2" charset="-122"/>
                <a:ea typeface="黑体" panose="02010609060101010101" pitchFamily="2" charset="-122"/>
              </a:defRPr>
            </a:lvl1pPr>
          </a:lstStyle>
          <a:p>
            <a:r>
              <a:rPr lang="zh-CN" altLang="en-US" dirty="0" smtClean="0"/>
              <a:t>单击此处编辑母版标题样式</a:t>
            </a:r>
            <a:endParaRPr lang="zh-CN" altLang="en-US" dirty="0"/>
          </a:p>
        </p:txBody>
      </p:sp>
      <p:sp>
        <p:nvSpPr>
          <p:cNvPr id="3" name="内容占位符 2"/>
          <p:cNvSpPr>
            <a:spLocks noGrp="1"/>
          </p:cNvSpPr>
          <p:nvPr>
            <p:ph idx="1"/>
          </p:nvPr>
        </p:nvSpPr>
        <p:spPr/>
        <p:txBody>
          <a:bodyPr/>
          <a:lstStyle>
            <a:lvl1pPr>
              <a:defRPr>
                <a:latin typeface="黑体" panose="02010609060101010101" pitchFamily="2" charset="-122"/>
                <a:ea typeface="黑体" panose="02010609060101010101" pitchFamily="2" charset="-122"/>
              </a:defRPr>
            </a:lvl1pPr>
            <a:lvl2pPr>
              <a:defRPr>
                <a:latin typeface="黑体" panose="02010609060101010101" pitchFamily="2" charset="-122"/>
                <a:ea typeface="黑体" panose="02010609060101010101" pitchFamily="2" charset="-122"/>
              </a:defRPr>
            </a:lvl2pPr>
            <a:lvl3pPr>
              <a:defRPr>
                <a:latin typeface="黑体" panose="02010609060101010101" pitchFamily="2" charset="-122"/>
                <a:ea typeface="黑体" panose="02010609060101010101" pitchFamily="2" charset="-122"/>
              </a:defRPr>
            </a:lvl3pPr>
            <a:lvl4pPr>
              <a:defRPr>
                <a:latin typeface="黑体" panose="02010609060101010101" pitchFamily="2" charset="-122"/>
                <a:ea typeface="黑体" panose="02010609060101010101" pitchFamily="2" charset="-122"/>
              </a:defRPr>
            </a:lvl4pPr>
            <a:lvl5pPr>
              <a:defRPr>
                <a:latin typeface="黑体" panose="02010609060101010101" pitchFamily="2" charset="-122"/>
                <a:ea typeface="黑体" panose="02010609060101010101" pitchFamily="2" charset="-122"/>
              </a:defRPr>
            </a:lvl5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7" name="Rectangle 4"/>
          <p:cNvSpPr>
            <a:spLocks noGrp="1" noChangeArrowheads="1"/>
          </p:cNvSpPr>
          <p:nvPr>
            <p:ph type="dt" sz="half" idx="10"/>
          </p:nvPr>
        </p:nvSpPr>
        <p:spPr>
          <a:xfrm>
            <a:off x="457200" y="6245225"/>
            <a:ext cx="2133600" cy="476250"/>
          </a:xfrm>
          <a:prstGeom prst="rect">
            <a:avLst/>
          </a:prstGeom>
        </p:spPr>
        <p:txBody>
          <a:bodyPr/>
          <a:lstStyle>
            <a:lvl1pPr>
              <a:defRPr>
                <a:latin typeface="Arial" panose="020B0604020202020204" pitchFamily="34" charset="0"/>
                <a:ea typeface="宋体" panose="02010600030101010101" pitchFamily="2" charset="-122"/>
              </a:defRPr>
            </a:lvl1pPr>
          </a:lstStyle>
          <a:p>
            <a:pPr>
              <a:defRPr/>
            </a:pPr>
            <a:endParaRPr lang="en-US" altLang="zh-CN"/>
          </a:p>
        </p:txBody>
      </p:sp>
      <p:sp>
        <p:nvSpPr>
          <p:cNvPr id="8" name="Rectangle 5"/>
          <p:cNvSpPr>
            <a:spLocks noGrp="1" noChangeArrowheads="1"/>
          </p:cNvSpPr>
          <p:nvPr>
            <p:ph type="ftr" sz="quarter" idx="11"/>
          </p:nvPr>
        </p:nvSpPr>
        <p:spPr>
          <a:xfrm>
            <a:off x="3124200" y="6245225"/>
            <a:ext cx="2895600" cy="476250"/>
          </a:xfrm>
          <a:prstGeom prst="rect">
            <a:avLst/>
          </a:prstGeom>
        </p:spPr>
        <p:txBody>
          <a:bodyPr/>
          <a:lstStyle>
            <a:lvl1pPr>
              <a:defRPr>
                <a:latin typeface="Arial" panose="020B0604020202020204" pitchFamily="34" charset="0"/>
                <a:ea typeface="宋体" panose="02010600030101010101" pitchFamily="2" charset="-122"/>
              </a:defRPr>
            </a:lvl1pPr>
          </a:lstStyle>
          <a:p>
            <a:pPr>
              <a:defRPr/>
            </a:pPr>
            <a:endParaRPr lang="en-US" altLang="zh-CN"/>
          </a:p>
        </p:txBody>
      </p:sp>
      <p:sp>
        <p:nvSpPr>
          <p:cNvPr id="9" name="Rectangle 6"/>
          <p:cNvSpPr>
            <a:spLocks noGrp="1" noChangeArrowheads="1"/>
          </p:cNvSpPr>
          <p:nvPr>
            <p:ph type="sldNum" sz="quarter" idx="12"/>
          </p:nvPr>
        </p:nvSpPr>
        <p:spPr>
          <a:xfrm>
            <a:off x="6553200" y="6245225"/>
            <a:ext cx="2133600" cy="476250"/>
          </a:xfrm>
          <a:prstGeom prst="rect">
            <a:avLst/>
          </a:prstGeom>
        </p:spPr>
        <p:txBody>
          <a:bodyPr/>
          <a:lstStyle>
            <a:lvl1pPr>
              <a:defRPr>
                <a:latin typeface="Arial" panose="020B0604020202020204" pitchFamily="34" charset="0"/>
                <a:ea typeface="宋体" panose="02010600030101010101" pitchFamily="2" charset="-122"/>
              </a:defRPr>
            </a:lvl1pPr>
          </a:lstStyle>
          <a:p>
            <a:pPr>
              <a:defRPr/>
            </a:pPr>
            <a:fld id="{C8B1D72A-871D-4B9B-87B4-6CB4B7E4003F}" type="slidenum">
              <a:rPr lang="en-US" altLang="zh-CN"/>
              <a:pPr>
                <a:defRPr/>
              </a:pPr>
              <a:t>‹#›</a:t>
            </a:fld>
            <a:endParaRPr lang="en-US" altLang="zh-C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grpSp>
        <p:nvGrpSpPr>
          <p:cNvPr id="4" name="组合 10"/>
          <p:cNvGrpSpPr/>
          <p:nvPr userDrawn="1"/>
        </p:nvGrpSpPr>
        <p:grpSpPr bwMode="auto">
          <a:xfrm>
            <a:off x="900113" y="398463"/>
            <a:ext cx="7143750" cy="857250"/>
            <a:chOff x="1214414" y="1285860"/>
            <a:chExt cx="3504360" cy="642942"/>
          </a:xfrm>
        </p:grpSpPr>
        <p:pic>
          <p:nvPicPr>
            <p:cNvPr id="5" name="Picture 4" descr="辅助图形"/>
            <p:cNvPicPr>
              <a:picLocks noChangeAspect="1" noChangeArrowheads="1"/>
            </p:cNvPicPr>
            <p:nvPr/>
          </p:nvPicPr>
          <p:blipFill>
            <a:blip r:embed="rId2" cstate="print">
              <a:clrChange>
                <a:clrFrom>
                  <a:srgbClr val="FFFFFF"/>
                </a:clrFrom>
                <a:clrTo>
                  <a:srgbClr val="FFFFFF">
                    <a:alpha val="0"/>
                  </a:srgbClr>
                </a:clrTo>
              </a:clrChange>
              <a:lum bright="20000" contrast="2000"/>
            </a:blip>
            <a:srcRect l="4494" r="39845" b="60152"/>
            <a:stretch>
              <a:fillRect/>
            </a:stretch>
          </p:blipFill>
          <p:spPr bwMode="auto">
            <a:xfrm flipH="1">
              <a:off x="3000364" y="1285860"/>
              <a:ext cx="1718410" cy="642942"/>
            </a:xfrm>
            <a:prstGeom prst="rect">
              <a:avLst/>
            </a:prstGeom>
            <a:noFill/>
            <a:ln w="9525">
              <a:noFill/>
              <a:miter lim="800000"/>
              <a:headEnd/>
              <a:tailEnd/>
            </a:ln>
          </p:spPr>
        </p:pic>
        <p:pic>
          <p:nvPicPr>
            <p:cNvPr id="6" name="Picture 4" descr="辅助图形"/>
            <p:cNvPicPr>
              <a:picLocks noChangeAspect="1" noChangeArrowheads="1"/>
            </p:cNvPicPr>
            <p:nvPr/>
          </p:nvPicPr>
          <p:blipFill>
            <a:blip r:embed="rId2" cstate="print">
              <a:clrChange>
                <a:clrFrom>
                  <a:srgbClr val="FFFFFF"/>
                </a:clrFrom>
                <a:clrTo>
                  <a:srgbClr val="FFFFFF">
                    <a:alpha val="0"/>
                  </a:srgbClr>
                </a:clrTo>
              </a:clrChange>
              <a:lum bright="20000" contrast="2000"/>
            </a:blip>
            <a:srcRect l="4494" r="39845" b="60152"/>
            <a:stretch>
              <a:fillRect/>
            </a:stretch>
          </p:blipFill>
          <p:spPr bwMode="auto">
            <a:xfrm>
              <a:off x="1214414" y="1285860"/>
              <a:ext cx="1718410" cy="642942"/>
            </a:xfrm>
            <a:prstGeom prst="rect">
              <a:avLst/>
            </a:prstGeom>
            <a:noFill/>
            <a:ln w="9525">
              <a:noFill/>
              <a:miter lim="800000"/>
              <a:headEnd/>
              <a:tailEnd/>
            </a:ln>
          </p:spPr>
        </p:pic>
      </p:grpSp>
      <p:sp>
        <p:nvSpPr>
          <p:cNvPr id="2" name="标题 1"/>
          <p:cNvSpPr>
            <a:spLocks noGrp="1"/>
          </p:cNvSpPr>
          <p:nvPr>
            <p:ph type="title"/>
          </p:nvPr>
        </p:nvSpPr>
        <p:spPr>
          <a:xfrm>
            <a:off x="457200" y="227340"/>
            <a:ext cx="8229600" cy="994122"/>
          </a:xfrm>
        </p:spPr>
        <p:txBody>
          <a:bodyPr/>
          <a:lstStyle/>
          <a:p>
            <a:r>
              <a:rPr lang="zh-CN" altLang="en-US" dirty="0" smtClean="0"/>
              <a:t>单击此处编辑母版标题样式</a:t>
            </a:r>
            <a:endParaRPr lang="zh-CN" altLang="en-US" dirty="0"/>
          </a:p>
        </p:txBody>
      </p:sp>
      <p:sp>
        <p:nvSpPr>
          <p:cNvPr id="9" name="内容占位符 2"/>
          <p:cNvSpPr>
            <a:spLocks noGrp="1"/>
          </p:cNvSpPr>
          <p:nvPr>
            <p:ph idx="1"/>
          </p:nvPr>
        </p:nvSpPr>
        <p:spPr>
          <a:xfrm>
            <a:off x="457200" y="1600200"/>
            <a:ext cx="8229600" cy="4525963"/>
          </a:xfrm>
        </p:spPr>
        <p:txBody>
          <a:bodyPr/>
          <a:lstStyle>
            <a:lvl1pPr>
              <a:defRPr>
                <a:latin typeface="黑体" panose="02010609060101010101" pitchFamily="2" charset="-122"/>
                <a:ea typeface="黑体" panose="02010609060101010101" pitchFamily="2" charset="-122"/>
              </a:defRPr>
            </a:lvl1pPr>
            <a:lvl2pPr>
              <a:defRPr>
                <a:latin typeface="黑体" panose="02010609060101010101" pitchFamily="2" charset="-122"/>
                <a:ea typeface="黑体" panose="02010609060101010101" pitchFamily="2" charset="-122"/>
              </a:defRPr>
            </a:lvl2pPr>
            <a:lvl3pPr>
              <a:defRPr>
                <a:latin typeface="黑体" panose="02010609060101010101" pitchFamily="2" charset="-122"/>
                <a:ea typeface="黑体" panose="02010609060101010101" pitchFamily="2" charset="-122"/>
              </a:defRPr>
            </a:lvl3pPr>
            <a:lvl4pPr>
              <a:defRPr>
                <a:latin typeface="黑体" panose="02010609060101010101" pitchFamily="2" charset="-122"/>
                <a:ea typeface="黑体" panose="02010609060101010101" pitchFamily="2" charset="-122"/>
              </a:defRPr>
            </a:lvl4pPr>
            <a:lvl5pPr>
              <a:defRPr>
                <a:latin typeface="黑体" panose="02010609060101010101" pitchFamily="2" charset="-122"/>
                <a:ea typeface="黑体" panose="02010609060101010101" pitchFamily="2" charset="-122"/>
              </a:defRPr>
            </a:lvl5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7" name="Rectangle 4"/>
          <p:cNvSpPr>
            <a:spLocks noGrp="1" noChangeArrowheads="1"/>
          </p:cNvSpPr>
          <p:nvPr>
            <p:ph type="dt" sz="half" idx="10"/>
          </p:nvPr>
        </p:nvSpPr>
        <p:spPr>
          <a:xfrm>
            <a:off x="457200" y="6245225"/>
            <a:ext cx="2133600" cy="476250"/>
          </a:xfrm>
          <a:prstGeom prst="rect">
            <a:avLst/>
          </a:prstGeom>
        </p:spPr>
        <p:txBody>
          <a:bodyPr/>
          <a:lstStyle>
            <a:lvl1pPr>
              <a:defRPr>
                <a:latin typeface="Arial" panose="020B0604020202020204" pitchFamily="34" charset="0"/>
                <a:ea typeface="宋体" panose="02010600030101010101" pitchFamily="2" charset="-122"/>
              </a:defRPr>
            </a:lvl1pPr>
          </a:lstStyle>
          <a:p>
            <a:pPr>
              <a:defRPr/>
            </a:pPr>
            <a:endParaRPr lang="en-US" altLang="zh-CN"/>
          </a:p>
        </p:txBody>
      </p:sp>
      <p:sp>
        <p:nvSpPr>
          <p:cNvPr id="8" name="Rectangle 5"/>
          <p:cNvSpPr>
            <a:spLocks noGrp="1" noChangeArrowheads="1"/>
          </p:cNvSpPr>
          <p:nvPr>
            <p:ph type="ftr" sz="quarter" idx="11"/>
          </p:nvPr>
        </p:nvSpPr>
        <p:spPr>
          <a:xfrm>
            <a:off x="3124200" y="6245225"/>
            <a:ext cx="2895600" cy="476250"/>
          </a:xfrm>
          <a:prstGeom prst="rect">
            <a:avLst/>
          </a:prstGeom>
        </p:spPr>
        <p:txBody>
          <a:bodyPr/>
          <a:lstStyle>
            <a:lvl1pPr>
              <a:defRPr>
                <a:latin typeface="Arial" panose="020B0604020202020204" pitchFamily="34" charset="0"/>
                <a:ea typeface="宋体" panose="02010600030101010101" pitchFamily="2" charset="-122"/>
              </a:defRPr>
            </a:lvl1pPr>
          </a:lstStyle>
          <a:p>
            <a:pPr>
              <a:defRPr/>
            </a:pPr>
            <a:endParaRPr lang="en-US" altLang="zh-CN"/>
          </a:p>
        </p:txBody>
      </p:sp>
      <p:sp>
        <p:nvSpPr>
          <p:cNvPr id="10" name="Rectangle 6"/>
          <p:cNvSpPr>
            <a:spLocks noGrp="1" noChangeArrowheads="1"/>
          </p:cNvSpPr>
          <p:nvPr>
            <p:ph type="sldNum" sz="quarter" idx="12"/>
          </p:nvPr>
        </p:nvSpPr>
        <p:spPr>
          <a:xfrm>
            <a:off x="6553200" y="6245225"/>
            <a:ext cx="2133600" cy="476250"/>
          </a:xfrm>
          <a:prstGeom prst="rect">
            <a:avLst/>
          </a:prstGeom>
        </p:spPr>
        <p:txBody>
          <a:bodyPr/>
          <a:lstStyle>
            <a:lvl1pPr>
              <a:defRPr>
                <a:latin typeface="Arial" panose="020B0604020202020204" pitchFamily="34" charset="0"/>
                <a:ea typeface="宋体" panose="02010600030101010101" pitchFamily="2" charset="-122"/>
              </a:defRPr>
            </a:lvl1pPr>
          </a:lstStyle>
          <a:p>
            <a:pPr>
              <a:defRPr/>
            </a:pPr>
            <a:fld id="{7FB0AAB1-9788-4508-A736-F4F1C7B3D679}" type="slidenum">
              <a:rPr lang="en-US" altLang="zh-CN"/>
              <a:pPr>
                <a:defRPr/>
              </a:pPr>
              <a:t>‹#›</a:t>
            </a:fld>
            <a:endParaRPr lang="en-US" altLang="zh-C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grpSp>
        <p:nvGrpSpPr>
          <p:cNvPr id="3" name="组合 10"/>
          <p:cNvGrpSpPr/>
          <p:nvPr userDrawn="1"/>
        </p:nvGrpSpPr>
        <p:grpSpPr bwMode="auto">
          <a:xfrm>
            <a:off x="1143000" y="357188"/>
            <a:ext cx="7143750" cy="857250"/>
            <a:chOff x="1214414" y="1285860"/>
            <a:chExt cx="3504360" cy="642942"/>
          </a:xfrm>
        </p:grpSpPr>
        <p:pic>
          <p:nvPicPr>
            <p:cNvPr id="4" name="Picture 4" descr="辅助图形"/>
            <p:cNvPicPr>
              <a:picLocks noChangeAspect="1" noChangeArrowheads="1"/>
            </p:cNvPicPr>
            <p:nvPr/>
          </p:nvPicPr>
          <p:blipFill>
            <a:blip r:embed="rId2" cstate="print">
              <a:clrChange>
                <a:clrFrom>
                  <a:srgbClr val="FFFFFF"/>
                </a:clrFrom>
                <a:clrTo>
                  <a:srgbClr val="FFFFFF">
                    <a:alpha val="0"/>
                  </a:srgbClr>
                </a:clrTo>
              </a:clrChange>
              <a:lum bright="20000" contrast="2000"/>
            </a:blip>
            <a:srcRect l="4494" r="39845" b="60152"/>
            <a:stretch>
              <a:fillRect/>
            </a:stretch>
          </p:blipFill>
          <p:spPr bwMode="auto">
            <a:xfrm flipH="1">
              <a:off x="3000364" y="1285860"/>
              <a:ext cx="1718410" cy="642942"/>
            </a:xfrm>
            <a:prstGeom prst="rect">
              <a:avLst/>
            </a:prstGeom>
            <a:noFill/>
            <a:ln w="9525">
              <a:noFill/>
              <a:miter lim="800000"/>
              <a:headEnd/>
              <a:tailEnd/>
            </a:ln>
          </p:spPr>
        </p:pic>
        <p:pic>
          <p:nvPicPr>
            <p:cNvPr id="5" name="Picture 4" descr="辅助图形"/>
            <p:cNvPicPr>
              <a:picLocks noChangeAspect="1" noChangeArrowheads="1"/>
            </p:cNvPicPr>
            <p:nvPr/>
          </p:nvPicPr>
          <p:blipFill>
            <a:blip r:embed="rId2" cstate="print">
              <a:clrChange>
                <a:clrFrom>
                  <a:srgbClr val="FFFFFF"/>
                </a:clrFrom>
                <a:clrTo>
                  <a:srgbClr val="FFFFFF">
                    <a:alpha val="0"/>
                  </a:srgbClr>
                </a:clrTo>
              </a:clrChange>
              <a:lum bright="20000" contrast="2000"/>
            </a:blip>
            <a:srcRect l="4494" r="39845" b="60152"/>
            <a:stretch>
              <a:fillRect/>
            </a:stretch>
          </p:blipFill>
          <p:spPr bwMode="auto">
            <a:xfrm>
              <a:off x="1214414" y="1285860"/>
              <a:ext cx="1718410" cy="642942"/>
            </a:xfrm>
            <a:prstGeom prst="rect">
              <a:avLst/>
            </a:prstGeom>
            <a:noFill/>
            <a:ln w="9525">
              <a:noFill/>
              <a:miter lim="800000"/>
              <a:headEnd/>
              <a:tailEnd/>
            </a:ln>
          </p:spPr>
        </p:pic>
      </p:grpSp>
      <p:sp>
        <p:nvSpPr>
          <p:cNvPr id="8" name="内容占位符 2"/>
          <p:cNvSpPr>
            <a:spLocks noGrp="1"/>
          </p:cNvSpPr>
          <p:nvPr>
            <p:ph idx="1"/>
          </p:nvPr>
        </p:nvSpPr>
        <p:spPr>
          <a:xfrm>
            <a:off x="457200" y="1600200"/>
            <a:ext cx="8229600" cy="4525963"/>
          </a:xfrm>
        </p:spPr>
        <p:txBody>
          <a:bodyPr/>
          <a:lstStyle>
            <a:lvl1pPr>
              <a:defRPr>
                <a:latin typeface="黑体" panose="02010609060101010101" pitchFamily="2" charset="-122"/>
                <a:ea typeface="黑体" panose="02010609060101010101" pitchFamily="2" charset="-122"/>
              </a:defRPr>
            </a:lvl1pPr>
            <a:lvl2pPr>
              <a:defRPr>
                <a:latin typeface="黑体" panose="02010609060101010101" pitchFamily="2" charset="-122"/>
                <a:ea typeface="黑体" panose="02010609060101010101" pitchFamily="2" charset="-122"/>
              </a:defRPr>
            </a:lvl2pPr>
            <a:lvl3pPr>
              <a:defRPr>
                <a:latin typeface="黑体" panose="02010609060101010101" pitchFamily="2" charset="-122"/>
                <a:ea typeface="黑体" panose="02010609060101010101" pitchFamily="2" charset="-122"/>
              </a:defRPr>
            </a:lvl3pPr>
            <a:lvl4pPr>
              <a:defRPr>
                <a:latin typeface="黑体" panose="02010609060101010101" pitchFamily="2" charset="-122"/>
                <a:ea typeface="黑体" panose="02010609060101010101" pitchFamily="2" charset="-122"/>
              </a:defRPr>
            </a:lvl4pPr>
            <a:lvl5pPr>
              <a:defRPr>
                <a:latin typeface="黑体" panose="02010609060101010101" pitchFamily="2" charset="-122"/>
                <a:ea typeface="黑体" panose="02010609060101010101" pitchFamily="2" charset="-122"/>
              </a:defRPr>
            </a:lvl5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6" name="Rectangle 4"/>
          <p:cNvSpPr>
            <a:spLocks noGrp="1" noChangeArrowheads="1"/>
          </p:cNvSpPr>
          <p:nvPr>
            <p:ph type="dt" sz="half" idx="10"/>
          </p:nvPr>
        </p:nvSpPr>
        <p:spPr>
          <a:xfrm>
            <a:off x="457200" y="6245225"/>
            <a:ext cx="2133600" cy="476250"/>
          </a:xfrm>
          <a:prstGeom prst="rect">
            <a:avLst/>
          </a:prstGeom>
        </p:spPr>
        <p:txBody>
          <a:bodyPr/>
          <a:lstStyle>
            <a:lvl1pPr>
              <a:defRPr>
                <a:latin typeface="Arial" panose="020B0604020202020204" pitchFamily="34" charset="0"/>
                <a:ea typeface="宋体" panose="02010600030101010101" pitchFamily="2" charset="-122"/>
              </a:defRPr>
            </a:lvl1pPr>
          </a:lstStyle>
          <a:p>
            <a:pPr>
              <a:defRPr/>
            </a:pPr>
            <a:endParaRPr lang="en-US" altLang="zh-CN"/>
          </a:p>
        </p:txBody>
      </p:sp>
      <p:sp>
        <p:nvSpPr>
          <p:cNvPr id="7" name="Rectangle 5"/>
          <p:cNvSpPr>
            <a:spLocks noGrp="1" noChangeArrowheads="1"/>
          </p:cNvSpPr>
          <p:nvPr>
            <p:ph type="ftr" sz="quarter" idx="11"/>
          </p:nvPr>
        </p:nvSpPr>
        <p:spPr>
          <a:xfrm>
            <a:off x="3124200" y="6245225"/>
            <a:ext cx="2895600" cy="476250"/>
          </a:xfrm>
          <a:prstGeom prst="rect">
            <a:avLst/>
          </a:prstGeom>
        </p:spPr>
        <p:txBody>
          <a:bodyPr/>
          <a:lstStyle>
            <a:lvl1pPr>
              <a:defRPr>
                <a:latin typeface="Arial" panose="020B0604020202020204" pitchFamily="34" charset="0"/>
                <a:ea typeface="宋体" panose="02010600030101010101" pitchFamily="2" charset="-122"/>
              </a:defRPr>
            </a:lvl1pPr>
          </a:lstStyle>
          <a:p>
            <a:pPr>
              <a:defRPr/>
            </a:pPr>
            <a:endParaRPr lang="en-US" altLang="zh-CN"/>
          </a:p>
        </p:txBody>
      </p:sp>
      <p:sp>
        <p:nvSpPr>
          <p:cNvPr id="9" name="Rectangle 6"/>
          <p:cNvSpPr>
            <a:spLocks noGrp="1" noChangeArrowheads="1"/>
          </p:cNvSpPr>
          <p:nvPr>
            <p:ph type="sldNum" sz="quarter" idx="12"/>
          </p:nvPr>
        </p:nvSpPr>
        <p:spPr>
          <a:xfrm>
            <a:off x="6553200" y="6245225"/>
            <a:ext cx="2133600" cy="476250"/>
          </a:xfrm>
          <a:prstGeom prst="rect">
            <a:avLst/>
          </a:prstGeom>
        </p:spPr>
        <p:txBody>
          <a:bodyPr/>
          <a:lstStyle>
            <a:lvl1pPr>
              <a:defRPr>
                <a:latin typeface="Arial" panose="020B0604020202020204" pitchFamily="34" charset="0"/>
                <a:ea typeface="宋体" panose="02010600030101010101" pitchFamily="2" charset="-122"/>
              </a:defRPr>
            </a:lvl1pPr>
          </a:lstStyle>
          <a:p>
            <a:pPr>
              <a:defRPr/>
            </a:pPr>
            <a:fld id="{06CE828C-1BE1-4652-9E94-EF0902D9607F}" type="slidenum">
              <a:rPr lang="en-US" altLang="zh-CN"/>
              <a:pPr>
                <a:defRPr/>
              </a:pPr>
              <a:t>‹#›</a:t>
            </a:fld>
            <a:endParaRPr lang="en-US" altLang="zh-C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1_标题幻灯片">
    <p:spTree>
      <p:nvGrpSpPr>
        <p:cNvPr id="1" name=""/>
        <p:cNvGrpSpPr/>
        <p:nvPr/>
      </p:nvGrpSpPr>
      <p:grpSpPr>
        <a:xfrm>
          <a:off x="0" y="0"/>
          <a:ext cx="0" cy="0"/>
          <a:chOff x="0" y="0"/>
          <a:chExt cx="0" cy="0"/>
        </a:xfrm>
      </p:grpSpPr>
      <p:grpSp>
        <p:nvGrpSpPr>
          <p:cNvPr id="4" name="组合 10"/>
          <p:cNvGrpSpPr/>
          <p:nvPr userDrawn="1"/>
        </p:nvGrpSpPr>
        <p:grpSpPr bwMode="auto">
          <a:xfrm>
            <a:off x="1031875" y="2439988"/>
            <a:ext cx="7143750" cy="857250"/>
            <a:chOff x="1214414" y="1285860"/>
            <a:chExt cx="3504360" cy="642942"/>
          </a:xfrm>
        </p:grpSpPr>
        <p:pic>
          <p:nvPicPr>
            <p:cNvPr id="5" name="Picture 4" descr="辅助图形"/>
            <p:cNvPicPr>
              <a:picLocks noChangeAspect="1" noChangeArrowheads="1"/>
            </p:cNvPicPr>
            <p:nvPr/>
          </p:nvPicPr>
          <p:blipFill>
            <a:blip r:embed="rId2" cstate="print">
              <a:clrChange>
                <a:clrFrom>
                  <a:srgbClr val="FFFFFF"/>
                </a:clrFrom>
                <a:clrTo>
                  <a:srgbClr val="FFFFFF">
                    <a:alpha val="0"/>
                  </a:srgbClr>
                </a:clrTo>
              </a:clrChange>
              <a:lum bright="20000" contrast="2000"/>
            </a:blip>
            <a:srcRect l="4494" r="39845" b="60152"/>
            <a:stretch>
              <a:fillRect/>
            </a:stretch>
          </p:blipFill>
          <p:spPr bwMode="auto">
            <a:xfrm flipH="1">
              <a:off x="3000364" y="1285860"/>
              <a:ext cx="1718410" cy="642942"/>
            </a:xfrm>
            <a:prstGeom prst="rect">
              <a:avLst/>
            </a:prstGeom>
            <a:noFill/>
            <a:ln w="9525">
              <a:noFill/>
              <a:miter lim="800000"/>
              <a:headEnd/>
              <a:tailEnd/>
            </a:ln>
          </p:spPr>
        </p:pic>
        <p:pic>
          <p:nvPicPr>
            <p:cNvPr id="6" name="Picture 4" descr="辅助图形"/>
            <p:cNvPicPr>
              <a:picLocks noChangeAspect="1" noChangeArrowheads="1"/>
            </p:cNvPicPr>
            <p:nvPr/>
          </p:nvPicPr>
          <p:blipFill>
            <a:blip r:embed="rId2" cstate="print">
              <a:clrChange>
                <a:clrFrom>
                  <a:srgbClr val="FFFFFF"/>
                </a:clrFrom>
                <a:clrTo>
                  <a:srgbClr val="FFFFFF">
                    <a:alpha val="0"/>
                  </a:srgbClr>
                </a:clrTo>
              </a:clrChange>
              <a:lum bright="20000" contrast="2000"/>
            </a:blip>
            <a:srcRect l="4494" r="39845" b="60152"/>
            <a:stretch>
              <a:fillRect/>
            </a:stretch>
          </p:blipFill>
          <p:spPr bwMode="auto">
            <a:xfrm>
              <a:off x="1214414" y="1285860"/>
              <a:ext cx="1718410" cy="642942"/>
            </a:xfrm>
            <a:prstGeom prst="rect">
              <a:avLst/>
            </a:prstGeom>
            <a:noFill/>
            <a:ln w="9525">
              <a:noFill/>
              <a:miter lim="800000"/>
              <a:headEnd/>
              <a:tailEnd/>
            </a:ln>
          </p:spPr>
        </p:pic>
      </p:grpSp>
      <p:sp>
        <p:nvSpPr>
          <p:cNvPr id="2" name="标题 1"/>
          <p:cNvSpPr>
            <a:spLocks noGrp="1"/>
          </p:cNvSpPr>
          <p:nvPr>
            <p:ph type="ctrTitle"/>
          </p:nvPr>
        </p:nvSpPr>
        <p:spPr>
          <a:xfrm>
            <a:off x="467544" y="2130425"/>
            <a:ext cx="8208912" cy="1470025"/>
          </a:xfrm>
        </p:spPr>
        <p:txBody>
          <a:bodyPr/>
          <a:lstStyle/>
          <a:p>
            <a:r>
              <a:rPr lang="zh-CN" altLang="en-US" dirty="0"/>
              <a:t>单击此处编辑母版标题样式</a:t>
            </a:r>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a:t>单击此处编辑母版副标题样式</a:t>
            </a:r>
          </a:p>
        </p:txBody>
      </p:sp>
      <p:sp>
        <p:nvSpPr>
          <p:cNvPr id="7" name="Rectangle 4"/>
          <p:cNvSpPr>
            <a:spLocks noGrp="1" noChangeArrowheads="1"/>
          </p:cNvSpPr>
          <p:nvPr>
            <p:ph type="dt" sz="half" idx="10"/>
          </p:nvPr>
        </p:nvSpPr>
        <p:spPr>
          <a:xfrm>
            <a:off x="457200" y="6245225"/>
            <a:ext cx="2133600" cy="476250"/>
          </a:xfrm>
          <a:prstGeom prst="rect">
            <a:avLst/>
          </a:prstGeom>
        </p:spPr>
        <p:txBody>
          <a:bodyPr/>
          <a:lstStyle>
            <a:lvl1pPr>
              <a:defRPr>
                <a:latin typeface="Arial" panose="020B0604020202020204" pitchFamily="34" charset="0"/>
                <a:ea typeface="宋体" panose="02010600030101010101" pitchFamily="2" charset="-122"/>
              </a:defRPr>
            </a:lvl1pPr>
          </a:lstStyle>
          <a:p>
            <a:pPr>
              <a:defRPr/>
            </a:pPr>
            <a:endParaRPr lang="en-US" altLang="zh-CN"/>
          </a:p>
        </p:txBody>
      </p:sp>
      <p:sp>
        <p:nvSpPr>
          <p:cNvPr id="8" name="Rectangle 5"/>
          <p:cNvSpPr>
            <a:spLocks noGrp="1" noChangeArrowheads="1"/>
          </p:cNvSpPr>
          <p:nvPr>
            <p:ph type="ftr" sz="quarter" idx="11"/>
          </p:nvPr>
        </p:nvSpPr>
        <p:spPr>
          <a:xfrm>
            <a:off x="3124200" y="6245225"/>
            <a:ext cx="2895600" cy="476250"/>
          </a:xfrm>
          <a:prstGeom prst="rect">
            <a:avLst/>
          </a:prstGeom>
        </p:spPr>
        <p:txBody>
          <a:bodyPr/>
          <a:lstStyle>
            <a:lvl1pPr>
              <a:defRPr>
                <a:latin typeface="Arial" panose="020B0604020202020204" pitchFamily="34" charset="0"/>
                <a:ea typeface="宋体" panose="02010600030101010101" pitchFamily="2" charset="-122"/>
              </a:defRPr>
            </a:lvl1pPr>
          </a:lstStyle>
          <a:p>
            <a:pPr>
              <a:defRPr/>
            </a:pPr>
            <a:endParaRPr lang="en-US" altLang="zh-CN"/>
          </a:p>
        </p:txBody>
      </p:sp>
      <p:sp>
        <p:nvSpPr>
          <p:cNvPr id="9" name="Rectangle 6"/>
          <p:cNvSpPr>
            <a:spLocks noGrp="1" noChangeArrowheads="1"/>
          </p:cNvSpPr>
          <p:nvPr>
            <p:ph type="sldNum" sz="quarter" idx="12"/>
          </p:nvPr>
        </p:nvSpPr>
        <p:spPr>
          <a:xfrm>
            <a:off x="6553200" y="6245225"/>
            <a:ext cx="2133600" cy="476250"/>
          </a:xfrm>
          <a:prstGeom prst="rect">
            <a:avLst/>
          </a:prstGeom>
        </p:spPr>
        <p:txBody>
          <a:bodyPr/>
          <a:lstStyle>
            <a:lvl1pPr>
              <a:defRPr>
                <a:latin typeface="Arial" panose="020B0604020202020204" pitchFamily="34" charset="0"/>
                <a:ea typeface="宋体" panose="02010600030101010101" pitchFamily="2" charset="-122"/>
              </a:defRPr>
            </a:lvl1pPr>
          </a:lstStyle>
          <a:p>
            <a:pPr>
              <a:defRPr/>
            </a:pPr>
            <a:fld id="{8EA98F41-DFF8-4D3A-BC17-358AD127FBAD}" type="slidenum">
              <a:rPr lang="en-US" altLang="zh-CN"/>
              <a:pPr>
                <a:defRPr/>
              </a:pPr>
              <a:t>‹#›</a:t>
            </a:fld>
            <a:endParaRPr lang="en-US" altLang="zh-C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1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457200" y="6356350"/>
            <a:ext cx="2133600" cy="365125"/>
          </a:xfrm>
          <a:prstGeom prst="rect">
            <a:avLst/>
          </a:prstGeom>
        </p:spPr>
        <p:txBody>
          <a:bodyPr/>
          <a:lstStyle>
            <a:lvl1pPr>
              <a:defRPr>
                <a:latin typeface="Arial" panose="020B0604020202020204" pitchFamily="34" charset="0"/>
                <a:ea typeface="宋体" panose="02010600030101010101" pitchFamily="2" charset="-122"/>
              </a:defRPr>
            </a:lvl1pPr>
          </a:lstStyle>
          <a:p>
            <a:pPr>
              <a:defRPr/>
            </a:pPr>
            <a:fld id="{56AFD2D2-3905-4ED5-81FC-E1D055A3B497}" type="datetimeFigureOut">
              <a:rPr lang="zh-CN" altLang="en-US"/>
              <a:pPr>
                <a:defRPr/>
              </a:pPr>
              <a:t>2019/9/16</a:t>
            </a:fld>
            <a:endParaRPr lang="zh-CN" altLang="en-US"/>
          </a:p>
        </p:txBody>
      </p:sp>
      <p:sp>
        <p:nvSpPr>
          <p:cNvPr id="3" name="页脚占位符 2"/>
          <p:cNvSpPr>
            <a:spLocks noGrp="1"/>
          </p:cNvSpPr>
          <p:nvPr>
            <p:ph type="ftr" sz="quarter" idx="11"/>
          </p:nvPr>
        </p:nvSpPr>
        <p:spPr>
          <a:xfrm>
            <a:off x="3124200" y="6356350"/>
            <a:ext cx="2895600" cy="365125"/>
          </a:xfrm>
          <a:prstGeom prst="rect">
            <a:avLst/>
          </a:prstGeom>
        </p:spPr>
        <p:txBody>
          <a:bodyPr/>
          <a:lstStyle>
            <a:lvl1pPr>
              <a:defRPr>
                <a:latin typeface="Arial" panose="020B0604020202020204" pitchFamily="34" charset="0"/>
                <a:ea typeface="宋体" panose="02010600030101010101" pitchFamily="2" charset="-122"/>
              </a:defRPr>
            </a:lvl1pPr>
          </a:lstStyle>
          <a:p>
            <a:pPr>
              <a:defRPr/>
            </a:pPr>
            <a:endParaRPr lang="zh-CN" altLang="en-US"/>
          </a:p>
        </p:txBody>
      </p:sp>
      <p:sp>
        <p:nvSpPr>
          <p:cNvPr id="4" name="灯片编号占位符 3"/>
          <p:cNvSpPr>
            <a:spLocks noGrp="1"/>
          </p:cNvSpPr>
          <p:nvPr>
            <p:ph type="sldNum" sz="quarter" idx="12"/>
          </p:nvPr>
        </p:nvSpPr>
        <p:spPr>
          <a:xfrm>
            <a:off x="6553200" y="6356350"/>
            <a:ext cx="2133600" cy="365125"/>
          </a:xfrm>
          <a:prstGeom prst="rect">
            <a:avLst/>
          </a:prstGeom>
        </p:spPr>
        <p:txBody>
          <a:bodyPr/>
          <a:lstStyle>
            <a:lvl1pPr>
              <a:defRPr>
                <a:latin typeface="Arial" panose="020B0604020202020204" pitchFamily="34" charset="0"/>
                <a:ea typeface="宋体" panose="02010600030101010101" pitchFamily="2" charset="-122"/>
              </a:defRPr>
            </a:lvl1pPr>
          </a:lstStyle>
          <a:p>
            <a:pPr>
              <a:defRPr/>
            </a:pPr>
            <a:fld id="{91E25FF5-7978-4070-81FF-A54C5E9C8313}" type="slidenum">
              <a:rPr lang="zh-CN" altLang="en-US"/>
              <a:pPr>
                <a:defRPr/>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5_空白">
    <p:spTree>
      <p:nvGrpSpPr>
        <p:cNvPr id="1" name=""/>
        <p:cNvGrpSpPr/>
        <p:nvPr/>
      </p:nvGrpSpPr>
      <p:grpSpPr>
        <a:xfrm>
          <a:off x="0" y="0"/>
          <a:ext cx="0" cy="0"/>
          <a:chOff x="0" y="0"/>
          <a:chExt cx="0" cy="0"/>
        </a:xfrm>
      </p:grpSpPr>
      <p:sp>
        <p:nvSpPr>
          <p:cNvPr id="4" name="内容占位符 2"/>
          <p:cNvSpPr>
            <a:spLocks noGrp="1"/>
          </p:cNvSpPr>
          <p:nvPr>
            <p:ph idx="1"/>
          </p:nvPr>
        </p:nvSpPr>
        <p:spPr>
          <a:xfrm>
            <a:off x="457200" y="1600200"/>
            <a:ext cx="8229600" cy="4525963"/>
          </a:xfrm>
        </p:spPr>
        <p:txBody>
          <a:bodyPr/>
          <a:lstStyle>
            <a:lvl1pPr>
              <a:defRPr>
                <a:latin typeface="华文楷体" panose="02010600040101010101" pitchFamily="2" charset="-122"/>
                <a:ea typeface="华文楷体" panose="02010600040101010101" pitchFamily="2" charset="-122"/>
              </a:defRPr>
            </a:lvl1pPr>
            <a:lvl2pPr>
              <a:defRPr>
                <a:latin typeface="华文楷体" panose="02010600040101010101" pitchFamily="2" charset="-122"/>
                <a:ea typeface="华文楷体" panose="02010600040101010101" pitchFamily="2" charset="-122"/>
              </a:defRPr>
            </a:lvl2pPr>
            <a:lvl3pPr>
              <a:defRPr>
                <a:latin typeface="华文楷体" panose="02010600040101010101" pitchFamily="2" charset="-122"/>
                <a:ea typeface="华文楷体" panose="02010600040101010101" pitchFamily="2" charset="-122"/>
              </a:defRPr>
            </a:lvl3pPr>
            <a:lvl4pPr>
              <a:defRPr>
                <a:latin typeface="华文楷体" panose="02010600040101010101" pitchFamily="2" charset="-122"/>
                <a:ea typeface="华文楷体" panose="02010600040101010101" pitchFamily="2" charset="-122"/>
              </a:defRPr>
            </a:lvl4pPr>
            <a:lvl5pPr>
              <a:defRPr>
                <a:latin typeface="华文楷体" panose="02010600040101010101" pitchFamily="2" charset="-122"/>
                <a:ea typeface="华文楷体" panose="02010600040101010101" pitchFamily="2" charset="-122"/>
              </a:defRPr>
            </a:lvl5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5" name="标题 1"/>
          <p:cNvSpPr>
            <a:spLocks noGrp="1"/>
          </p:cNvSpPr>
          <p:nvPr>
            <p:ph type="title"/>
          </p:nvPr>
        </p:nvSpPr>
        <p:spPr>
          <a:xfrm>
            <a:off x="457200" y="227340"/>
            <a:ext cx="8229600" cy="994122"/>
          </a:xfrm>
        </p:spPr>
        <p:txBody>
          <a:bodyPr/>
          <a:lstStyle/>
          <a:p>
            <a:r>
              <a:rPr lang="zh-CN" altLang="en-US" dirty="0" smtClean="0"/>
              <a:t>单击此处编辑母版标题样式</a:t>
            </a:r>
            <a:endParaRPr lang="zh-CN" altLang="en-US" dirty="0"/>
          </a:p>
        </p:txBody>
      </p:sp>
      <p:sp>
        <p:nvSpPr>
          <p:cNvPr id="6" name="Rectangle 5"/>
          <p:cNvSpPr>
            <a:spLocks noGrp="1" noChangeArrowheads="1"/>
          </p:cNvSpPr>
          <p:nvPr>
            <p:ph type="ftr" sz="quarter" idx="10"/>
          </p:nvPr>
        </p:nvSpPr>
        <p:spPr>
          <a:xfrm>
            <a:off x="3124200" y="6245225"/>
            <a:ext cx="2895600" cy="476250"/>
          </a:xfrm>
          <a:prstGeom prst="rect">
            <a:avLst/>
          </a:prstGeom>
        </p:spPr>
        <p:txBody>
          <a:bodyPr/>
          <a:lstStyle>
            <a:lvl1pPr>
              <a:defRPr>
                <a:latin typeface="Arial" panose="020B0604020202020204" pitchFamily="34" charset="0"/>
                <a:ea typeface="宋体" panose="02010600030101010101" pitchFamily="2" charset="-122"/>
              </a:defRPr>
            </a:lvl1pPr>
          </a:lstStyle>
          <a:p>
            <a:pPr>
              <a:defRPr/>
            </a:pPr>
            <a:endParaRPr lang="en-US" altLang="zh-CN"/>
          </a:p>
        </p:txBody>
      </p:sp>
      <p:sp>
        <p:nvSpPr>
          <p:cNvPr id="7" name="Rectangle 6"/>
          <p:cNvSpPr>
            <a:spLocks noGrp="1" noChangeArrowheads="1"/>
          </p:cNvSpPr>
          <p:nvPr>
            <p:ph type="sldNum" sz="quarter" idx="11"/>
          </p:nvPr>
        </p:nvSpPr>
        <p:spPr>
          <a:xfrm>
            <a:off x="6553200" y="6245225"/>
            <a:ext cx="2133600" cy="476250"/>
          </a:xfrm>
          <a:prstGeom prst="rect">
            <a:avLst/>
          </a:prstGeom>
        </p:spPr>
        <p:txBody>
          <a:bodyPr/>
          <a:lstStyle>
            <a:lvl1pPr>
              <a:defRPr>
                <a:latin typeface="Arial" panose="020B0604020202020204" pitchFamily="34" charset="0"/>
                <a:ea typeface="宋体" panose="02010600030101010101" pitchFamily="2" charset="-122"/>
              </a:defRPr>
            </a:lvl1pPr>
          </a:lstStyle>
          <a:p>
            <a:pPr>
              <a:defRPr/>
            </a:pPr>
            <a:fld id="{83A415F3-5E8C-4C93-ACAC-85D44777F34D}" type="slidenum">
              <a:rPr lang="zh-CN" altLang="en-US"/>
              <a:pPr>
                <a:defRPr/>
              </a:pPr>
              <a:t>‹#›</a:t>
            </a:fld>
            <a:endParaRPr lang="en-US" altLang="zh-CN"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6_空白">
    <p:spTree>
      <p:nvGrpSpPr>
        <p:cNvPr id="1" name=""/>
        <p:cNvGrpSpPr/>
        <p:nvPr/>
      </p:nvGrpSpPr>
      <p:grpSpPr>
        <a:xfrm>
          <a:off x="0" y="0"/>
          <a:ext cx="0" cy="0"/>
          <a:chOff x="0" y="0"/>
          <a:chExt cx="0" cy="0"/>
        </a:xfrm>
      </p:grpSpPr>
      <p:sp>
        <p:nvSpPr>
          <p:cNvPr id="4" name="内容占位符 2"/>
          <p:cNvSpPr>
            <a:spLocks noGrp="1"/>
          </p:cNvSpPr>
          <p:nvPr>
            <p:ph idx="1"/>
          </p:nvPr>
        </p:nvSpPr>
        <p:spPr>
          <a:xfrm>
            <a:off x="457200" y="1600200"/>
            <a:ext cx="8229600" cy="4525963"/>
          </a:xfrm>
        </p:spPr>
        <p:txBody>
          <a:bodyPr/>
          <a:lstStyle>
            <a:lvl1pPr>
              <a:defRPr>
                <a:latin typeface="华文楷体" panose="02010600040101010101" pitchFamily="2" charset="-122"/>
                <a:ea typeface="华文楷体" panose="02010600040101010101" pitchFamily="2" charset="-122"/>
              </a:defRPr>
            </a:lvl1pPr>
            <a:lvl2pPr>
              <a:defRPr>
                <a:latin typeface="华文楷体" panose="02010600040101010101" pitchFamily="2" charset="-122"/>
                <a:ea typeface="华文楷体" panose="02010600040101010101" pitchFamily="2" charset="-122"/>
              </a:defRPr>
            </a:lvl2pPr>
            <a:lvl3pPr>
              <a:defRPr>
                <a:latin typeface="华文楷体" panose="02010600040101010101" pitchFamily="2" charset="-122"/>
                <a:ea typeface="华文楷体" panose="02010600040101010101" pitchFamily="2" charset="-122"/>
              </a:defRPr>
            </a:lvl3pPr>
            <a:lvl4pPr>
              <a:defRPr>
                <a:latin typeface="华文楷体" panose="02010600040101010101" pitchFamily="2" charset="-122"/>
                <a:ea typeface="华文楷体" panose="02010600040101010101" pitchFamily="2" charset="-122"/>
              </a:defRPr>
            </a:lvl4pPr>
            <a:lvl5pPr>
              <a:defRPr>
                <a:latin typeface="华文楷体" panose="02010600040101010101" pitchFamily="2" charset="-122"/>
                <a:ea typeface="华文楷体" panose="02010600040101010101" pitchFamily="2" charset="-122"/>
              </a:defRPr>
            </a:lvl5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5" name="标题 1"/>
          <p:cNvSpPr>
            <a:spLocks noGrp="1"/>
          </p:cNvSpPr>
          <p:nvPr>
            <p:ph type="title"/>
          </p:nvPr>
        </p:nvSpPr>
        <p:spPr>
          <a:xfrm>
            <a:off x="457200" y="227340"/>
            <a:ext cx="8229600" cy="994122"/>
          </a:xfrm>
        </p:spPr>
        <p:txBody>
          <a:bodyPr/>
          <a:lstStyle/>
          <a:p>
            <a:r>
              <a:rPr lang="zh-CN" altLang="en-US" dirty="0" smtClean="0"/>
              <a:t>单击此处编辑母版标题样式</a:t>
            </a:r>
            <a:endParaRPr lang="zh-CN" altLang="en-US" dirty="0"/>
          </a:p>
        </p:txBody>
      </p:sp>
      <p:sp>
        <p:nvSpPr>
          <p:cNvPr id="6" name="Rectangle 5"/>
          <p:cNvSpPr>
            <a:spLocks noGrp="1" noChangeArrowheads="1"/>
          </p:cNvSpPr>
          <p:nvPr>
            <p:ph type="ftr" sz="quarter" idx="10"/>
          </p:nvPr>
        </p:nvSpPr>
        <p:spPr>
          <a:xfrm>
            <a:off x="3124200" y="6245225"/>
            <a:ext cx="2895600" cy="476250"/>
          </a:xfrm>
          <a:prstGeom prst="rect">
            <a:avLst/>
          </a:prstGeom>
        </p:spPr>
        <p:txBody>
          <a:bodyPr/>
          <a:lstStyle>
            <a:lvl1pPr>
              <a:defRPr>
                <a:latin typeface="Arial" panose="020B0604020202020204" pitchFamily="34" charset="0"/>
                <a:ea typeface="宋体" panose="02010600030101010101" pitchFamily="2" charset="-122"/>
              </a:defRPr>
            </a:lvl1pPr>
          </a:lstStyle>
          <a:p>
            <a:pPr>
              <a:defRPr/>
            </a:pPr>
            <a:endParaRPr lang="en-US" altLang="zh-CN"/>
          </a:p>
        </p:txBody>
      </p:sp>
      <p:sp>
        <p:nvSpPr>
          <p:cNvPr id="7" name="Rectangle 6"/>
          <p:cNvSpPr>
            <a:spLocks noGrp="1" noChangeArrowheads="1"/>
          </p:cNvSpPr>
          <p:nvPr>
            <p:ph type="sldNum" sz="quarter" idx="11"/>
          </p:nvPr>
        </p:nvSpPr>
        <p:spPr>
          <a:xfrm>
            <a:off x="6553200" y="6245225"/>
            <a:ext cx="2133600" cy="476250"/>
          </a:xfrm>
          <a:prstGeom prst="rect">
            <a:avLst/>
          </a:prstGeom>
        </p:spPr>
        <p:txBody>
          <a:bodyPr/>
          <a:lstStyle>
            <a:lvl1pPr>
              <a:defRPr>
                <a:latin typeface="Arial" panose="020B0604020202020204" pitchFamily="34" charset="0"/>
                <a:ea typeface="宋体" panose="02010600030101010101" pitchFamily="2" charset="-122"/>
              </a:defRPr>
            </a:lvl1pPr>
          </a:lstStyle>
          <a:p>
            <a:pPr>
              <a:defRPr/>
            </a:pPr>
            <a:fld id="{865E0CAC-9290-4F55-8A08-83CB7685AF0E}" type="slidenum">
              <a:rPr lang="zh-CN" altLang="en-US"/>
              <a:pPr>
                <a:defRPr/>
              </a:pPr>
              <a:t>‹#›</a:t>
            </a:fld>
            <a:endParaRPr lang="en-US" altLang="zh-CN"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7_空白">
    <p:spTree>
      <p:nvGrpSpPr>
        <p:cNvPr id="1" name=""/>
        <p:cNvGrpSpPr/>
        <p:nvPr/>
      </p:nvGrpSpPr>
      <p:grpSpPr>
        <a:xfrm>
          <a:off x="0" y="0"/>
          <a:ext cx="0" cy="0"/>
          <a:chOff x="0" y="0"/>
          <a:chExt cx="0" cy="0"/>
        </a:xfrm>
      </p:grpSpPr>
      <p:sp>
        <p:nvSpPr>
          <p:cNvPr id="4" name="内容占位符 2"/>
          <p:cNvSpPr>
            <a:spLocks noGrp="1"/>
          </p:cNvSpPr>
          <p:nvPr>
            <p:ph idx="1"/>
          </p:nvPr>
        </p:nvSpPr>
        <p:spPr>
          <a:xfrm>
            <a:off x="457200" y="1600200"/>
            <a:ext cx="8229600" cy="4525963"/>
          </a:xfrm>
        </p:spPr>
        <p:txBody>
          <a:bodyPr/>
          <a:lstStyle>
            <a:lvl1pPr>
              <a:defRPr>
                <a:latin typeface="华文楷体" panose="02010600040101010101" pitchFamily="2" charset="-122"/>
                <a:ea typeface="华文楷体" panose="02010600040101010101" pitchFamily="2" charset="-122"/>
              </a:defRPr>
            </a:lvl1pPr>
            <a:lvl2pPr>
              <a:defRPr>
                <a:latin typeface="华文楷体" panose="02010600040101010101" pitchFamily="2" charset="-122"/>
                <a:ea typeface="华文楷体" panose="02010600040101010101" pitchFamily="2" charset="-122"/>
              </a:defRPr>
            </a:lvl2pPr>
            <a:lvl3pPr>
              <a:defRPr>
                <a:latin typeface="华文楷体" panose="02010600040101010101" pitchFamily="2" charset="-122"/>
                <a:ea typeface="华文楷体" panose="02010600040101010101" pitchFamily="2" charset="-122"/>
              </a:defRPr>
            </a:lvl3pPr>
            <a:lvl4pPr>
              <a:defRPr>
                <a:latin typeface="华文楷体" panose="02010600040101010101" pitchFamily="2" charset="-122"/>
                <a:ea typeface="华文楷体" panose="02010600040101010101" pitchFamily="2" charset="-122"/>
              </a:defRPr>
            </a:lvl4pPr>
            <a:lvl5pPr>
              <a:defRPr>
                <a:latin typeface="华文楷体" panose="02010600040101010101" pitchFamily="2" charset="-122"/>
                <a:ea typeface="华文楷体" panose="02010600040101010101" pitchFamily="2" charset="-122"/>
              </a:defRPr>
            </a:lvl5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5" name="标题 1"/>
          <p:cNvSpPr>
            <a:spLocks noGrp="1"/>
          </p:cNvSpPr>
          <p:nvPr>
            <p:ph type="title"/>
          </p:nvPr>
        </p:nvSpPr>
        <p:spPr>
          <a:xfrm>
            <a:off x="457200" y="227340"/>
            <a:ext cx="8229600" cy="994122"/>
          </a:xfrm>
        </p:spPr>
        <p:txBody>
          <a:bodyPr/>
          <a:lstStyle/>
          <a:p>
            <a:r>
              <a:rPr lang="zh-CN" altLang="en-US" dirty="0" smtClean="0"/>
              <a:t>单击此处编辑母版标题样式</a:t>
            </a:r>
            <a:endParaRPr lang="zh-CN" altLang="en-US" dirty="0"/>
          </a:p>
        </p:txBody>
      </p:sp>
      <p:sp>
        <p:nvSpPr>
          <p:cNvPr id="6" name="Rectangle 5"/>
          <p:cNvSpPr>
            <a:spLocks noGrp="1" noChangeArrowheads="1"/>
          </p:cNvSpPr>
          <p:nvPr>
            <p:ph type="ftr" sz="quarter" idx="10"/>
          </p:nvPr>
        </p:nvSpPr>
        <p:spPr>
          <a:xfrm>
            <a:off x="3124200" y="6245225"/>
            <a:ext cx="2895600" cy="476250"/>
          </a:xfrm>
          <a:prstGeom prst="rect">
            <a:avLst/>
          </a:prstGeom>
        </p:spPr>
        <p:txBody>
          <a:bodyPr/>
          <a:lstStyle>
            <a:lvl1pPr>
              <a:defRPr>
                <a:latin typeface="Arial" panose="020B0604020202020204" pitchFamily="34" charset="0"/>
                <a:ea typeface="宋体" panose="02010600030101010101" pitchFamily="2" charset="-122"/>
              </a:defRPr>
            </a:lvl1pPr>
          </a:lstStyle>
          <a:p>
            <a:pPr>
              <a:defRPr/>
            </a:pPr>
            <a:endParaRPr lang="en-US" altLang="zh-CN"/>
          </a:p>
        </p:txBody>
      </p:sp>
      <p:sp>
        <p:nvSpPr>
          <p:cNvPr id="7" name="Rectangle 6"/>
          <p:cNvSpPr>
            <a:spLocks noGrp="1" noChangeArrowheads="1"/>
          </p:cNvSpPr>
          <p:nvPr>
            <p:ph type="sldNum" sz="quarter" idx="11"/>
          </p:nvPr>
        </p:nvSpPr>
        <p:spPr>
          <a:xfrm>
            <a:off x="6553200" y="6245225"/>
            <a:ext cx="2133600" cy="476250"/>
          </a:xfrm>
          <a:prstGeom prst="rect">
            <a:avLst/>
          </a:prstGeom>
        </p:spPr>
        <p:txBody>
          <a:bodyPr/>
          <a:lstStyle>
            <a:lvl1pPr>
              <a:defRPr>
                <a:latin typeface="Arial" panose="020B0604020202020204" pitchFamily="34" charset="0"/>
                <a:ea typeface="宋体" panose="02010600030101010101" pitchFamily="2" charset="-122"/>
              </a:defRPr>
            </a:lvl1pPr>
          </a:lstStyle>
          <a:p>
            <a:pPr>
              <a:defRPr/>
            </a:pPr>
            <a:fld id="{7501650A-EAAA-472F-8573-3C10E9788838}" type="slidenum">
              <a:rPr lang="zh-CN" altLang="en-US"/>
              <a:pPr>
                <a:defRPr/>
              </a:pPr>
              <a:t>‹#›</a:t>
            </a:fld>
            <a:endParaRPr lang="en-US" altLang="zh-CN"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hyperlink" Target="http://www.chs.org.cn/" TargetMode="Externa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149225"/>
            <a:ext cx="8229600" cy="993775"/>
          </a:xfrm>
          <a:prstGeom prst="rect">
            <a:avLst/>
          </a:prstGeom>
          <a:noFill/>
          <a:ln w="9525">
            <a:noFill/>
            <a:miter lim="800000"/>
          </a:ln>
        </p:spPr>
        <p:txBody>
          <a:bodyPr vert="horz" wrap="square" lIns="91440" tIns="45720" rIns="91440" bIns="45720" numCol="1" anchor="ctr" anchorCtr="0" compatLnSpc="1"/>
          <a:lstStyle/>
          <a:p>
            <a:pPr lvl="0"/>
            <a:r>
              <a:rPr lang="zh-CN" altLang="en-US" smtClean="0"/>
              <a:t>单击此处编辑母版标题样式</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ln>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pic>
        <p:nvPicPr>
          <p:cNvPr id="1028" name="Picture 8" descr="logo 拷贝"/>
          <p:cNvPicPr>
            <a:picLocks noChangeAspect="1" noChangeArrowheads="1"/>
          </p:cNvPicPr>
          <p:nvPr/>
        </p:nvPicPr>
        <p:blipFill>
          <a:blip r:embed="rId12" cstate="print">
            <a:clrChange>
              <a:clrFrom>
                <a:srgbClr val="F5FBFF"/>
              </a:clrFrom>
              <a:clrTo>
                <a:srgbClr val="F5FBFF">
                  <a:alpha val="0"/>
                </a:srgbClr>
              </a:clrTo>
            </a:clrChange>
          </a:blip>
          <a:srcRect/>
          <a:stretch>
            <a:fillRect/>
          </a:stretch>
        </p:blipFill>
        <p:spPr bwMode="auto">
          <a:xfrm>
            <a:off x="0" y="6132513"/>
            <a:ext cx="2051050" cy="725487"/>
          </a:xfrm>
          <a:prstGeom prst="rect">
            <a:avLst/>
          </a:prstGeom>
          <a:noFill/>
          <a:ln w="9525">
            <a:noFill/>
            <a:miter lim="800000"/>
            <a:headEnd/>
            <a:tailEnd/>
          </a:ln>
        </p:spPr>
      </p:pic>
      <p:sp>
        <p:nvSpPr>
          <p:cNvPr id="22537" name="Rectangle 9"/>
          <p:cNvSpPr>
            <a:spLocks noChangeArrowheads="1"/>
          </p:cNvSpPr>
          <p:nvPr/>
        </p:nvSpPr>
        <p:spPr bwMode="auto">
          <a:xfrm>
            <a:off x="7207250" y="6237288"/>
            <a:ext cx="1936750" cy="366712"/>
          </a:xfrm>
          <a:prstGeom prst="rect">
            <a:avLst/>
          </a:prstGeom>
          <a:noFill/>
          <a:ln w="9525">
            <a:noFill/>
            <a:miter lim="800000"/>
          </a:ln>
          <a:effectLst/>
        </p:spPr>
        <p:txBody>
          <a:bodyPr wrap="none">
            <a:spAutoFit/>
          </a:bodyPr>
          <a:lstStyle/>
          <a:p>
            <a:pPr>
              <a:defRPr/>
            </a:pPr>
            <a:r>
              <a:rPr lang="en-US" altLang="zh-CN" b="1" dirty="0">
                <a:solidFill>
                  <a:srgbClr val="FFCC00"/>
                </a:solidFill>
                <a:latin typeface="Arial" panose="020B0604020202020204" pitchFamily="34" charset="0"/>
                <a:ea typeface="宋体" panose="02010600030101010101" pitchFamily="2" charset="-122"/>
                <a:hlinkClick r:id="rId13"/>
              </a:rPr>
              <a:t>www.chs.org.cn</a:t>
            </a:r>
            <a:endParaRPr lang="en-US" altLang="zh-CN" b="1" dirty="0">
              <a:solidFill>
                <a:srgbClr val="FFCC00"/>
              </a:solidFill>
              <a:latin typeface="Arial" panose="020B0604020202020204" pitchFamily="34" charset="0"/>
              <a:ea typeface="宋体" panose="02010600030101010101" pitchFamily="2" charset="-122"/>
            </a:endParaRPr>
          </a:p>
        </p:txBody>
      </p:sp>
      <p:sp>
        <p:nvSpPr>
          <p:cNvPr id="9" name="Rectangle 6" descr="窄竖线"/>
          <p:cNvSpPr>
            <a:spLocks noChangeArrowheads="1"/>
          </p:cNvSpPr>
          <p:nvPr/>
        </p:nvSpPr>
        <p:spPr bwMode="auto">
          <a:xfrm flipV="1">
            <a:off x="0" y="1344613"/>
            <a:ext cx="9144000" cy="73025"/>
          </a:xfrm>
          <a:prstGeom prst="rect">
            <a:avLst/>
          </a:prstGeom>
          <a:pattFill prst="narVert">
            <a:fgClr>
              <a:srgbClr val="5130DC"/>
            </a:fgClr>
            <a:bgClr>
              <a:srgbClr val="2D1B7B"/>
            </a:bgClr>
          </a:pattFill>
          <a:ln w="9525">
            <a:noFill/>
            <a:miter lim="800000"/>
          </a:ln>
          <a:effectLst/>
        </p:spPr>
        <p:txBody>
          <a:bodyPr rot="10800000"/>
          <a:lstStyle/>
          <a:p>
            <a:pPr marL="342900" indent="-342900" algn="ctr">
              <a:lnSpc>
                <a:spcPct val="120000"/>
              </a:lnSpc>
              <a:defRPr/>
            </a:pPr>
            <a:endParaRPr lang="zh-CN" altLang="zh-CN" sz="2800">
              <a:solidFill>
                <a:srgbClr val="FFFF66"/>
              </a:solidFill>
              <a:latin typeface="Times New Roman" panose="02020603050405020304" pitchFamily="18" charset="0"/>
              <a:ea typeface="华文仿宋" panose="02010600040101010101" pitchFamily="2" charset="-122"/>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iming>
    <p:tnLst>
      <p:par>
        <p:cTn id="1" dur="indefinite" restart="never" nodeType="tmRoot"/>
      </p:par>
    </p:tnLst>
  </p:timing>
  <p:txStyles>
    <p:titleStyle>
      <a:lvl1pPr algn="ctr" rtl="0" eaLnBrk="0" fontAlgn="base" hangingPunct="0">
        <a:spcBef>
          <a:spcPct val="0"/>
        </a:spcBef>
        <a:spcAft>
          <a:spcPct val="0"/>
        </a:spcAft>
        <a:defRPr sz="4400" b="1">
          <a:solidFill>
            <a:srgbClr val="000066"/>
          </a:solidFill>
          <a:latin typeface="黑体" panose="02010609060101010101" pitchFamily="2" charset="-122"/>
          <a:ea typeface="黑体" panose="02010609060101010101" pitchFamily="2" charset="-122"/>
          <a:cs typeface="黑体" panose="02010609060101010101" pitchFamily="2" charset="-122"/>
        </a:defRPr>
      </a:lvl1pPr>
      <a:lvl2pPr algn="ctr" rtl="0" eaLnBrk="0" fontAlgn="base" hangingPunct="0">
        <a:spcBef>
          <a:spcPct val="0"/>
        </a:spcBef>
        <a:spcAft>
          <a:spcPct val="0"/>
        </a:spcAft>
        <a:defRPr sz="4400" b="1">
          <a:solidFill>
            <a:srgbClr val="000066"/>
          </a:solidFill>
          <a:latin typeface="黑体" panose="02010609060101010101" pitchFamily="2" charset="-122"/>
          <a:ea typeface="黑体" panose="02010609060101010101" pitchFamily="2" charset="-122"/>
          <a:cs typeface="楷体_GB2312"/>
        </a:defRPr>
      </a:lvl2pPr>
      <a:lvl3pPr algn="ctr" rtl="0" eaLnBrk="0" fontAlgn="base" hangingPunct="0">
        <a:spcBef>
          <a:spcPct val="0"/>
        </a:spcBef>
        <a:spcAft>
          <a:spcPct val="0"/>
        </a:spcAft>
        <a:defRPr sz="4400" b="1">
          <a:solidFill>
            <a:srgbClr val="000066"/>
          </a:solidFill>
          <a:latin typeface="黑体" panose="02010609060101010101" pitchFamily="2" charset="-122"/>
          <a:ea typeface="黑体" panose="02010609060101010101" pitchFamily="2" charset="-122"/>
          <a:cs typeface="楷体_GB2312"/>
        </a:defRPr>
      </a:lvl3pPr>
      <a:lvl4pPr algn="ctr" rtl="0" eaLnBrk="0" fontAlgn="base" hangingPunct="0">
        <a:spcBef>
          <a:spcPct val="0"/>
        </a:spcBef>
        <a:spcAft>
          <a:spcPct val="0"/>
        </a:spcAft>
        <a:defRPr sz="4400" b="1">
          <a:solidFill>
            <a:srgbClr val="000066"/>
          </a:solidFill>
          <a:latin typeface="黑体" panose="02010609060101010101" pitchFamily="2" charset="-122"/>
          <a:ea typeface="黑体" panose="02010609060101010101" pitchFamily="2" charset="-122"/>
          <a:cs typeface="楷体_GB2312"/>
        </a:defRPr>
      </a:lvl4pPr>
      <a:lvl5pPr algn="ctr" rtl="0" eaLnBrk="0" fontAlgn="base" hangingPunct="0">
        <a:spcBef>
          <a:spcPct val="0"/>
        </a:spcBef>
        <a:spcAft>
          <a:spcPct val="0"/>
        </a:spcAft>
        <a:defRPr sz="4400" b="1">
          <a:solidFill>
            <a:srgbClr val="000066"/>
          </a:solidFill>
          <a:latin typeface="黑体" panose="02010609060101010101" pitchFamily="2" charset="-122"/>
          <a:ea typeface="黑体" panose="02010609060101010101" pitchFamily="2" charset="-122"/>
          <a:cs typeface="楷体_GB2312"/>
        </a:defRPr>
      </a:lvl5pPr>
      <a:lvl6pPr marL="457200" algn="ctr" rtl="0" fontAlgn="base">
        <a:spcBef>
          <a:spcPct val="0"/>
        </a:spcBef>
        <a:spcAft>
          <a:spcPct val="0"/>
        </a:spcAft>
        <a:defRPr sz="4400" b="1">
          <a:solidFill>
            <a:srgbClr val="000066"/>
          </a:solidFill>
          <a:latin typeface="Arial" panose="020B0604020202020204" pitchFamily="34" charset="0"/>
          <a:ea typeface="楷体_GB2312" pitchFamily="49" charset="-122"/>
        </a:defRPr>
      </a:lvl6pPr>
      <a:lvl7pPr marL="914400" algn="ctr" rtl="0" fontAlgn="base">
        <a:spcBef>
          <a:spcPct val="0"/>
        </a:spcBef>
        <a:spcAft>
          <a:spcPct val="0"/>
        </a:spcAft>
        <a:defRPr sz="4400" b="1">
          <a:solidFill>
            <a:srgbClr val="000066"/>
          </a:solidFill>
          <a:latin typeface="Arial" panose="020B0604020202020204" pitchFamily="34" charset="0"/>
          <a:ea typeface="楷体_GB2312" pitchFamily="49" charset="-122"/>
        </a:defRPr>
      </a:lvl7pPr>
      <a:lvl8pPr marL="1371600" algn="ctr" rtl="0" fontAlgn="base">
        <a:spcBef>
          <a:spcPct val="0"/>
        </a:spcBef>
        <a:spcAft>
          <a:spcPct val="0"/>
        </a:spcAft>
        <a:defRPr sz="4400" b="1">
          <a:solidFill>
            <a:srgbClr val="000066"/>
          </a:solidFill>
          <a:latin typeface="Arial" panose="020B0604020202020204" pitchFamily="34" charset="0"/>
          <a:ea typeface="楷体_GB2312" pitchFamily="49" charset="-122"/>
        </a:defRPr>
      </a:lvl8pPr>
      <a:lvl9pPr marL="1828800" algn="ctr" rtl="0" fontAlgn="base">
        <a:spcBef>
          <a:spcPct val="0"/>
        </a:spcBef>
        <a:spcAft>
          <a:spcPct val="0"/>
        </a:spcAft>
        <a:defRPr sz="4400" b="1">
          <a:solidFill>
            <a:srgbClr val="000066"/>
          </a:solidFill>
          <a:latin typeface="Arial" panose="020B0604020202020204" pitchFamily="34" charset="0"/>
          <a:ea typeface="楷体_GB2312" pitchFamily="49" charset="-122"/>
        </a:defRPr>
      </a:lvl9pPr>
    </p:titleStyle>
    <p:bodyStyle>
      <a:lvl1pPr marL="342900" indent="-342900" algn="l" rtl="0" eaLnBrk="0" fontAlgn="base" hangingPunct="0">
        <a:spcBef>
          <a:spcPct val="20000"/>
        </a:spcBef>
        <a:spcAft>
          <a:spcPct val="0"/>
        </a:spcAft>
        <a:buChar char="•"/>
        <a:defRPr sz="3200" b="1">
          <a:solidFill>
            <a:srgbClr val="333399"/>
          </a:solidFill>
          <a:latin typeface="+mn-lt"/>
          <a:ea typeface="+mn-ea"/>
          <a:cs typeface="楷体_GB2312"/>
        </a:defRPr>
      </a:lvl1pPr>
      <a:lvl2pPr marL="742950" indent="-285750" algn="l" rtl="0" eaLnBrk="0" fontAlgn="base" hangingPunct="0">
        <a:spcBef>
          <a:spcPct val="20000"/>
        </a:spcBef>
        <a:spcAft>
          <a:spcPct val="0"/>
        </a:spcAft>
        <a:buChar char="–"/>
        <a:defRPr sz="2800" b="1">
          <a:solidFill>
            <a:srgbClr val="0000CC"/>
          </a:solidFill>
          <a:latin typeface="+mn-lt"/>
          <a:ea typeface="+mn-ea"/>
          <a:cs typeface="楷体_GB2312"/>
        </a:defRPr>
      </a:lvl2pPr>
      <a:lvl3pPr marL="1143000" indent="-228600" algn="l" rtl="0" eaLnBrk="0" fontAlgn="base" hangingPunct="0">
        <a:spcBef>
          <a:spcPct val="20000"/>
        </a:spcBef>
        <a:spcAft>
          <a:spcPct val="0"/>
        </a:spcAft>
        <a:buChar char="•"/>
        <a:defRPr sz="2400" b="1">
          <a:solidFill>
            <a:srgbClr val="FF3300"/>
          </a:solidFill>
          <a:latin typeface="+mn-lt"/>
          <a:ea typeface="+mn-ea"/>
          <a:cs typeface="楷体_GB2312"/>
        </a:defRPr>
      </a:lvl3pPr>
      <a:lvl4pPr marL="1600200" indent="-228600" algn="l" rtl="0" eaLnBrk="0" fontAlgn="base" hangingPunct="0">
        <a:spcBef>
          <a:spcPct val="20000"/>
        </a:spcBef>
        <a:spcAft>
          <a:spcPct val="0"/>
        </a:spcAft>
        <a:buChar char="–"/>
        <a:defRPr sz="2000" b="1">
          <a:solidFill>
            <a:schemeClr val="tx1"/>
          </a:solidFill>
          <a:latin typeface="+mn-lt"/>
          <a:ea typeface="+mn-ea"/>
          <a:cs typeface="楷体_GB2312"/>
        </a:defRPr>
      </a:lvl4pPr>
      <a:lvl5pPr marL="2057400" indent="-228600" algn="l" rtl="0" eaLnBrk="0" fontAlgn="base" hangingPunct="0">
        <a:spcBef>
          <a:spcPct val="20000"/>
        </a:spcBef>
        <a:spcAft>
          <a:spcPct val="0"/>
        </a:spcAft>
        <a:buChar char="»"/>
        <a:defRPr sz="2000" b="1">
          <a:solidFill>
            <a:schemeClr val="tx1"/>
          </a:solidFill>
          <a:latin typeface="+mn-lt"/>
          <a:ea typeface="+mn-ea"/>
          <a:cs typeface="楷体_GB2312"/>
        </a:defRPr>
      </a:lvl5pPr>
      <a:lvl6pPr marL="2514600" indent="-228600" algn="l" rtl="0" fontAlgn="base">
        <a:spcBef>
          <a:spcPct val="20000"/>
        </a:spcBef>
        <a:spcAft>
          <a:spcPct val="0"/>
        </a:spcAft>
        <a:buChar char="»"/>
        <a:defRPr sz="2000" b="1">
          <a:solidFill>
            <a:schemeClr val="tx1"/>
          </a:solidFill>
          <a:latin typeface="+mn-lt"/>
          <a:ea typeface="+mn-ea"/>
        </a:defRPr>
      </a:lvl6pPr>
      <a:lvl7pPr marL="2971800" indent="-228600" algn="l" rtl="0" fontAlgn="base">
        <a:spcBef>
          <a:spcPct val="20000"/>
        </a:spcBef>
        <a:spcAft>
          <a:spcPct val="0"/>
        </a:spcAft>
        <a:buChar char="»"/>
        <a:defRPr sz="2000" b="1">
          <a:solidFill>
            <a:schemeClr val="tx1"/>
          </a:solidFill>
          <a:latin typeface="+mn-lt"/>
          <a:ea typeface="+mn-ea"/>
        </a:defRPr>
      </a:lvl7pPr>
      <a:lvl8pPr marL="3429000" indent="-228600" algn="l" rtl="0" fontAlgn="base">
        <a:spcBef>
          <a:spcPct val="20000"/>
        </a:spcBef>
        <a:spcAft>
          <a:spcPct val="0"/>
        </a:spcAft>
        <a:buChar char="»"/>
        <a:defRPr sz="2000" b="1">
          <a:solidFill>
            <a:schemeClr val="tx1"/>
          </a:solidFill>
          <a:latin typeface="+mn-lt"/>
          <a:ea typeface="+mn-ea"/>
        </a:defRPr>
      </a:lvl8pPr>
      <a:lvl9pPr marL="3886200" indent="-228600" algn="l" rtl="0" fontAlgn="base">
        <a:spcBef>
          <a:spcPct val="20000"/>
        </a:spcBef>
        <a:spcAft>
          <a:spcPct val="0"/>
        </a:spcAft>
        <a:buChar char="»"/>
        <a:defRPr sz="2000" b="1">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xml"/></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tags" Target="../tags/tag7.xml"/></Relationships>
</file>

<file path=ppt/slides/_rels/slide67.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tags" Target="../tags/tag8.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2"/>
          <p:cNvSpPr>
            <a:spLocks noGrp="1" noChangeArrowheads="1"/>
          </p:cNvSpPr>
          <p:nvPr>
            <p:ph type="ctrTitle"/>
          </p:nvPr>
        </p:nvSpPr>
        <p:spPr>
          <a:xfrm>
            <a:off x="374650" y="1384300"/>
            <a:ext cx="8393113" cy="2473325"/>
          </a:xfrm>
        </p:spPr>
        <p:txBody>
          <a:bodyPr/>
          <a:lstStyle/>
          <a:p>
            <a:pPr eaLnBrk="1" hangingPunct="1">
              <a:lnSpc>
                <a:spcPct val="150000"/>
              </a:lnSpc>
            </a:pPr>
            <a:r>
              <a:rPr lang="zh-CN" altLang="en-US" sz="4000" smtClean="0">
                <a:latin typeface="微软雅黑" panose="020B0503020204020204" pitchFamily="34" charset="-122"/>
                <a:ea typeface="微软雅黑" panose="020B0503020204020204" pitchFamily="34" charset="-122"/>
                <a:sym typeface="+mn-ea"/>
              </a:rPr>
              <a:t>基层医疗卫生机构能力评价指南培训</a:t>
            </a:r>
            <a:br>
              <a:rPr lang="zh-CN" altLang="en-US" sz="4000" smtClean="0">
                <a:latin typeface="微软雅黑" panose="020B0503020204020204" pitchFamily="34" charset="-122"/>
                <a:ea typeface="微软雅黑" panose="020B0503020204020204" pitchFamily="34" charset="-122"/>
                <a:sym typeface="+mn-ea"/>
              </a:rPr>
            </a:br>
            <a:r>
              <a:rPr lang="zh-CN" altLang="en-US" sz="3600" smtClean="0">
                <a:solidFill>
                  <a:srgbClr val="FF0000"/>
                </a:solidFill>
                <a:latin typeface="黑体" panose="02010609060101010101" pitchFamily="2" charset="-122"/>
                <a:ea typeface="黑体" panose="02010609060101010101" pitchFamily="2" charset="-122"/>
                <a:sym typeface="+mn-ea"/>
              </a:rPr>
              <a:t>—设施设备、人员配备与服务效果</a:t>
            </a:r>
            <a:r>
              <a:rPr lang="en-US" altLang="zh-CN" sz="2800" smtClean="0">
                <a:latin typeface="黑体" panose="02010609060101010101" pitchFamily="2" charset="-122"/>
                <a:ea typeface="黑体" panose="02010609060101010101" pitchFamily="2" charset="-122"/>
              </a:rPr>
              <a:t/>
            </a:r>
            <a:br>
              <a:rPr lang="en-US" altLang="zh-CN" sz="2800" smtClean="0">
                <a:latin typeface="黑体" panose="02010609060101010101" pitchFamily="2" charset="-122"/>
                <a:ea typeface="黑体" panose="02010609060101010101" pitchFamily="2" charset="-122"/>
              </a:rPr>
            </a:br>
            <a:endParaRPr lang="zh-CN" altLang="en-US" sz="2800" smtClean="0">
              <a:latin typeface="黑体" panose="02010609060101010101" pitchFamily="2" charset="-122"/>
              <a:ea typeface="黑体" panose="02010609060101010101" pitchFamily="2" charset="-122"/>
            </a:endParaRPr>
          </a:p>
        </p:txBody>
      </p:sp>
      <p:sp>
        <p:nvSpPr>
          <p:cNvPr id="14338" name="Rectangle 3"/>
          <p:cNvSpPr>
            <a:spLocks noGrp="1" noChangeArrowheads="1"/>
          </p:cNvSpPr>
          <p:nvPr>
            <p:ph type="subTitle" idx="1"/>
          </p:nvPr>
        </p:nvSpPr>
        <p:spPr>
          <a:xfrm>
            <a:off x="1116013" y="4221163"/>
            <a:ext cx="7127875" cy="2016125"/>
          </a:xfrm>
        </p:spPr>
        <p:txBody>
          <a:bodyPr/>
          <a:lstStyle/>
          <a:p>
            <a:pPr eaLnBrk="1" hangingPunct="1">
              <a:lnSpc>
                <a:spcPct val="130000"/>
              </a:lnSpc>
            </a:pPr>
            <a:r>
              <a:rPr lang="zh-CN" altLang="en-US" sz="2400" dirty="0" smtClean="0"/>
              <a:t>国家卫生健康委基层卫生健康司</a:t>
            </a:r>
          </a:p>
          <a:p>
            <a:pPr eaLnBrk="1" hangingPunct="1">
              <a:lnSpc>
                <a:spcPct val="130000"/>
              </a:lnSpc>
            </a:pPr>
            <a:r>
              <a:rPr lang="zh-CN" altLang="en-US" sz="2400" dirty="0" smtClean="0"/>
              <a:t>中国社区卫生协会</a:t>
            </a:r>
            <a:endParaRPr lang="en-US" altLang="zh-CN" sz="2800" dirty="0" smtClean="0"/>
          </a:p>
          <a:p>
            <a:pPr eaLnBrk="1" hangingPunct="1">
              <a:lnSpc>
                <a:spcPct val="150000"/>
              </a:lnSpc>
              <a:spcBef>
                <a:spcPct val="0"/>
              </a:spcBef>
            </a:pPr>
            <a:r>
              <a:rPr lang="en-US" altLang="zh-CN" sz="2200" dirty="0" smtClean="0"/>
              <a:t>2019.09.17-20</a:t>
            </a:r>
            <a:endParaRPr lang="en-US" altLang="zh-CN" sz="2200" dirty="0" smtClean="0"/>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标题 1"/>
          <p:cNvSpPr>
            <a:spLocks noGrp="1"/>
          </p:cNvSpPr>
          <p:nvPr>
            <p:ph type="title" idx="4294967295"/>
          </p:nvPr>
        </p:nvSpPr>
        <p:spPr>
          <a:xfrm>
            <a:off x="457200" y="163513"/>
            <a:ext cx="8229600" cy="962025"/>
          </a:xfrm>
        </p:spPr>
        <p:txBody>
          <a:bodyPr/>
          <a:lstStyle/>
          <a:p>
            <a:r>
              <a:rPr lang="en-US" altLang="zh-CN" smtClean="0">
                <a:latin typeface="黑体" panose="02010609060101010101" pitchFamily="2" charset="-122"/>
                <a:ea typeface="黑体" panose="02010609060101010101" pitchFamily="2" charset="-122"/>
              </a:rPr>
              <a:t>1.3.1</a:t>
            </a:r>
            <a:r>
              <a:rPr lang="zh-CN" altLang="en-US" smtClean="0">
                <a:latin typeface="黑体" panose="02010609060101010101" pitchFamily="2" charset="-122"/>
                <a:ea typeface="黑体" panose="02010609060101010101" pitchFamily="2" charset="-122"/>
              </a:rPr>
              <a:t> 建筑面积</a:t>
            </a:r>
          </a:p>
        </p:txBody>
      </p:sp>
      <p:sp>
        <p:nvSpPr>
          <p:cNvPr id="23554" name="矩形 2"/>
          <p:cNvSpPr>
            <a:spLocks noChangeArrowheads="1"/>
          </p:cNvSpPr>
          <p:nvPr/>
        </p:nvSpPr>
        <p:spPr bwMode="auto">
          <a:xfrm>
            <a:off x="323850" y="1557338"/>
            <a:ext cx="8640763" cy="3063875"/>
          </a:xfrm>
          <a:prstGeom prst="rect">
            <a:avLst/>
          </a:prstGeom>
          <a:noFill/>
          <a:ln w="9525">
            <a:noFill/>
            <a:miter lim="800000"/>
          </a:ln>
        </p:spPr>
        <p:txBody>
          <a:bodyPr>
            <a:spAutoFit/>
          </a:bodyPr>
          <a:lstStyle/>
          <a:p>
            <a:pPr>
              <a:lnSpc>
                <a:spcPct val="150000"/>
              </a:lnSpc>
              <a:defRPr/>
            </a:pPr>
            <a:r>
              <a:rPr lang="zh-CN" altLang="en-US" sz="2400" kern="0" dirty="0">
                <a:solidFill>
                  <a:srgbClr val="0000CC"/>
                </a:solidFill>
                <a:latin typeface="黑体" panose="02010609060101010101" pitchFamily="2" charset="-122"/>
                <a:ea typeface="黑体" panose="02010609060101010101" pitchFamily="2" charset="-122"/>
                <a:cs typeface="楷体_GB2312"/>
              </a:rPr>
              <a:t>社区卫生服务中心 </a:t>
            </a:r>
          </a:p>
          <a:p>
            <a:pPr>
              <a:lnSpc>
                <a:spcPct val="100000"/>
              </a:lnSpc>
              <a:defRPr/>
            </a:pPr>
            <a:r>
              <a:rPr lang="zh-CN" altLang="en-US" sz="2400" kern="0" dirty="0">
                <a:solidFill>
                  <a:srgbClr val="0000CC"/>
                </a:solidFill>
                <a:latin typeface="黑体" panose="02010609060101010101" pitchFamily="2" charset="-122"/>
                <a:ea typeface="黑体" panose="02010609060101010101" pitchFamily="2" charset="-122"/>
                <a:cs typeface="楷体_GB2312"/>
              </a:rPr>
              <a:t>【A】50张床位以上，每增设1张床位，建筑面积至少增加30平方米。</a:t>
            </a:r>
            <a:endParaRPr lang="zh-CN" altLang="zh-CN" sz="2400">
              <a:solidFill>
                <a:schemeClr val="accent2"/>
              </a:solidFill>
              <a:latin typeface="黑体" panose="02010609060101010101" pitchFamily="2" charset="-122"/>
              <a:ea typeface="黑体" panose="02010609060101010101" pitchFamily="2" charset="-122"/>
            </a:endParaRPr>
          </a:p>
          <a:p>
            <a:pPr marL="0" lvl="1" indent="0">
              <a:lnSpc>
                <a:spcPct val="130000"/>
              </a:lnSpc>
              <a:buFont typeface="Arial" panose="020B0604020202020204" pitchFamily="34" charset="0"/>
              <a:buNone/>
              <a:defRPr/>
            </a:pPr>
            <a:r>
              <a:rPr lang="zh-CN" altLang="en-US" sz="2000" kern="0" dirty="0">
                <a:solidFill>
                  <a:srgbClr val="0000CC"/>
                </a:solidFill>
                <a:latin typeface="黑体" panose="02010609060101010101" pitchFamily="2" charset="-122"/>
                <a:ea typeface="黑体" panose="02010609060101010101" pitchFamily="2" charset="-122"/>
                <a:cs typeface="楷体_GB2312"/>
              </a:rPr>
              <a:t>    社区卫生服务中心的实有建筑面积应</a:t>
            </a:r>
            <a:r>
              <a:rPr lang="zh-CN" altLang="en-US" sz="2000" kern="0" dirty="0">
                <a:solidFill>
                  <a:srgbClr val="FF0000"/>
                </a:solidFill>
                <a:latin typeface="黑体" panose="02010609060101010101" pitchFamily="2" charset="-122"/>
                <a:ea typeface="黑体" panose="02010609060101010101" pitchFamily="2" charset="-122"/>
                <a:cs typeface="楷体_GB2312"/>
              </a:rPr>
              <a:t>不低于</a:t>
            </a:r>
            <a:r>
              <a:rPr lang="zh-CN" altLang="en-US" sz="2000" kern="0" dirty="0">
                <a:solidFill>
                  <a:srgbClr val="0000CC"/>
                </a:solidFill>
                <a:latin typeface="黑体" panose="02010609060101010101" pitchFamily="2" charset="-122"/>
                <a:ea typeface="黑体" panose="02010609060101010101" pitchFamily="2" charset="-122"/>
                <a:cs typeface="楷体_GB2312"/>
              </a:rPr>
              <a:t>标准建筑面积。</a:t>
            </a:r>
          </a:p>
          <a:p>
            <a:pPr marL="0" lvl="1" indent="0">
              <a:lnSpc>
                <a:spcPct val="130000"/>
              </a:lnSpc>
              <a:buFont typeface="Arial" panose="020B0604020202020204" pitchFamily="34" charset="0"/>
              <a:buNone/>
              <a:defRPr/>
            </a:pPr>
            <a:r>
              <a:rPr lang="zh-CN" altLang="en-US" sz="2000" kern="0" dirty="0">
                <a:solidFill>
                  <a:srgbClr val="0000CC"/>
                </a:solidFill>
                <a:latin typeface="黑体" panose="02010609060101010101" pitchFamily="2" charset="-122"/>
                <a:ea typeface="黑体" panose="02010609060101010101" pitchFamily="2" charset="-122"/>
                <a:cs typeface="楷体_GB2312"/>
              </a:rPr>
              <a:t>    标准建筑面积m2=（1400/1700/2000）m2+50×25m2+（编制床位-50）</a:t>
            </a:r>
          </a:p>
          <a:p>
            <a:pPr marL="0" lvl="1" indent="0">
              <a:lnSpc>
                <a:spcPct val="130000"/>
              </a:lnSpc>
              <a:buFont typeface="Arial" panose="020B0604020202020204" pitchFamily="34" charset="0"/>
              <a:buNone/>
              <a:defRPr/>
            </a:pPr>
            <a:r>
              <a:rPr lang="zh-CN" altLang="en-US" sz="2000" kern="0" dirty="0">
                <a:solidFill>
                  <a:srgbClr val="0000CC"/>
                </a:solidFill>
                <a:latin typeface="黑体" panose="02010609060101010101" pitchFamily="2" charset="-122"/>
                <a:ea typeface="黑体" panose="02010609060101010101" pitchFamily="2" charset="-122"/>
                <a:cs typeface="楷体_GB2312"/>
              </a:rPr>
              <a:t>    </a:t>
            </a:r>
            <a:r>
              <a:rPr lang="zh-CN" altLang="en-US" sz="2000" kern="0" dirty="0">
                <a:solidFill>
                  <a:srgbClr val="0000CC"/>
                </a:solidFill>
                <a:latin typeface="黑体" panose="02010609060101010101" pitchFamily="2" charset="-122"/>
                <a:ea typeface="黑体" panose="02010609060101010101" pitchFamily="2" charset="-122"/>
                <a:cs typeface="楷体_GB2312"/>
                <a:sym typeface="+mn-ea"/>
              </a:rPr>
              <a:t>×30m</a:t>
            </a:r>
            <a:r>
              <a:rPr lang="zh-CN" altLang="en-US" sz="2000" kern="0" baseline="30000" dirty="0">
                <a:solidFill>
                  <a:srgbClr val="0000CC"/>
                </a:solidFill>
                <a:latin typeface="黑体" panose="02010609060101010101" pitchFamily="2" charset="-122"/>
                <a:ea typeface="黑体" panose="02010609060101010101" pitchFamily="2" charset="-122"/>
                <a:cs typeface="楷体_GB2312"/>
                <a:sym typeface="+mn-ea"/>
              </a:rPr>
              <a:t>2</a:t>
            </a:r>
            <a:endParaRPr lang="zh-CN" altLang="en-US" sz="2000" kern="0" dirty="0">
              <a:solidFill>
                <a:srgbClr val="0000CC"/>
              </a:solidFill>
              <a:latin typeface="黑体" panose="02010609060101010101" pitchFamily="2" charset="-122"/>
              <a:ea typeface="黑体" panose="02010609060101010101" pitchFamily="2" charset="-122"/>
              <a:cs typeface="楷体_GB2312"/>
            </a:endParaRPr>
          </a:p>
          <a:p>
            <a:pPr marL="0" lvl="1" indent="0">
              <a:lnSpc>
                <a:spcPct val="130000"/>
              </a:lnSpc>
              <a:buFont typeface="Arial" panose="020B0604020202020204" pitchFamily="34" charset="0"/>
              <a:buNone/>
              <a:defRPr/>
            </a:pPr>
            <a:r>
              <a:rPr lang="zh-CN" altLang="en-US" sz="2400" kern="0" dirty="0">
                <a:solidFill>
                  <a:srgbClr val="0000CC"/>
                </a:solidFill>
                <a:latin typeface="黑体" panose="02010609060101010101" pitchFamily="2" charset="-122"/>
                <a:ea typeface="黑体" panose="02010609060101010101" pitchFamily="2" charset="-122"/>
                <a:cs typeface="楷体_GB2312"/>
              </a:rPr>
              <a:t>评价方式方法：</a:t>
            </a:r>
            <a:r>
              <a:rPr lang="zh-CN" altLang="en-US" sz="2000" kern="0" dirty="0">
                <a:solidFill>
                  <a:srgbClr val="0000CC"/>
                </a:solidFill>
                <a:latin typeface="黑体" panose="02010609060101010101" pitchFamily="2" charset="-122"/>
                <a:ea typeface="黑体" panose="02010609060101010101" pitchFamily="2" charset="-122"/>
                <a:cs typeface="楷体_GB2312"/>
              </a:rPr>
              <a:t>查看</a:t>
            </a:r>
            <a:r>
              <a:rPr lang="zh-CN" altLang="en-US" sz="2000" kern="0" dirty="0">
                <a:solidFill>
                  <a:srgbClr val="FF0000"/>
                </a:solidFill>
                <a:latin typeface="黑体" panose="02010609060101010101" pitchFamily="2" charset="-122"/>
                <a:ea typeface="黑体" panose="02010609060101010101" pitchFamily="2" charset="-122"/>
                <a:cs typeface="楷体_GB2312"/>
              </a:rPr>
              <a:t>执业许可证</a:t>
            </a:r>
            <a:r>
              <a:rPr lang="zh-CN" altLang="en-US" sz="2000" kern="0" dirty="0">
                <a:solidFill>
                  <a:srgbClr val="0000CC"/>
                </a:solidFill>
                <a:latin typeface="黑体" panose="02010609060101010101" pitchFamily="2" charset="-122"/>
                <a:ea typeface="黑体" panose="02010609060101010101" pitchFamily="2" charset="-122"/>
                <a:cs typeface="楷体_GB2312"/>
              </a:rPr>
              <a:t>，计算标准面积并对照。</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标题 1"/>
          <p:cNvSpPr>
            <a:spLocks noGrp="1"/>
          </p:cNvSpPr>
          <p:nvPr>
            <p:ph type="title"/>
          </p:nvPr>
        </p:nvSpPr>
        <p:spPr>
          <a:xfrm>
            <a:off x="457200" y="163513"/>
            <a:ext cx="8229600" cy="962025"/>
          </a:xfrm>
        </p:spPr>
        <p:txBody>
          <a:bodyPr/>
          <a:lstStyle/>
          <a:p>
            <a:r>
              <a:rPr lang="en-US" altLang="zh-CN" smtClean="0">
                <a:latin typeface="黑体" panose="02010609060101010101" pitchFamily="2" charset="-122"/>
                <a:ea typeface="黑体" panose="02010609060101010101" pitchFamily="2" charset="-122"/>
              </a:rPr>
              <a:t>1.3.1</a:t>
            </a:r>
            <a:r>
              <a:rPr lang="zh-CN" altLang="en-US" smtClean="0">
                <a:latin typeface="黑体" panose="02010609060101010101" pitchFamily="2" charset="-122"/>
                <a:ea typeface="黑体" panose="02010609060101010101" pitchFamily="2" charset="-122"/>
              </a:rPr>
              <a:t> 建筑面积</a:t>
            </a:r>
            <a:endParaRPr lang="zh-CN" altLang="en-US" sz="3200" smtClean="0">
              <a:latin typeface="黑体" panose="02010609060101010101" pitchFamily="2" charset="-122"/>
              <a:ea typeface="黑体" panose="02010609060101010101" pitchFamily="2" charset="-122"/>
            </a:endParaRPr>
          </a:p>
        </p:txBody>
      </p:sp>
      <p:sp>
        <p:nvSpPr>
          <p:cNvPr id="27650" name="矩形 2"/>
          <p:cNvSpPr>
            <a:spLocks noChangeArrowheads="1"/>
          </p:cNvSpPr>
          <p:nvPr/>
        </p:nvSpPr>
        <p:spPr bwMode="auto">
          <a:xfrm>
            <a:off x="179388" y="1484313"/>
            <a:ext cx="8640762" cy="4079240"/>
          </a:xfrm>
          <a:prstGeom prst="rect">
            <a:avLst/>
          </a:prstGeom>
          <a:noFill/>
          <a:ln w="9525">
            <a:noFill/>
            <a:miter lim="800000"/>
          </a:ln>
        </p:spPr>
        <p:txBody>
          <a:bodyPr>
            <a:spAutoFit/>
          </a:bodyPr>
          <a:lstStyle/>
          <a:p>
            <a:pPr>
              <a:lnSpc>
                <a:spcPct val="150000"/>
              </a:lnSpc>
            </a:pPr>
            <a:r>
              <a:rPr lang="en-US" altLang="zh-CN" sz="2400" b="1">
                <a:solidFill>
                  <a:schemeClr val="accent2"/>
                </a:solidFill>
                <a:latin typeface="黑体" panose="02010609060101010101" pitchFamily="2" charset="-122"/>
                <a:ea typeface="黑体" panose="02010609060101010101" pitchFamily="2" charset="-122"/>
                <a:sym typeface="+mn-ea"/>
              </a:rPr>
              <a:t>卫生院和社区中心床位增加建筑面积要求</a:t>
            </a:r>
            <a:r>
              <a:rPr lang="zh-CN" altLang="en-US" sz="2400" b="1">
                <a:solidFill>
                  <a:schemeClr val="accent2"/>
                </a:solidFill>
                <a:latin typeface="黑体" panose="02010609060101010101" pitchFamily="2" charset="-122"/>
                <a:ea typeface="黑体" panose="02010609060101010101" pitchFamily="2" charset="-122"/>
                <a:sym typeface="+mn-ea"/>
              </a:rPr>
              <a:t>有差别，分别计算</a:t>
            </a:r>
            <a:endParaRPr lang="zh-CN" altLang="en-US" sz="2400" b="1">
              <a:solidFill>
                <a:schemeClr val="accent2"/>
              </a:solidFill>
              <a:latin typeface="黑体" panose="02010609060101010101" pitchFamily="2" charset="-122"/>
              <a:ea typeface="黑体" panose="02010609060101010101" pitchFamily="2" charset="-122"/>
            </a:endParaRPr>
          </a:p>
          <a:p>
            <a:pPr>
              <a:lnSpc>
                <a:spcPct val="130000"/>
              </a:lnSpc>
            </a:pPr>
            <a:r>
              <a:rPr lang="en-US" altLang="zh-CN" sz="2400" b="1">
                <a:solidFill>
                  <a:schemeClr val="accent2"/>
                </a:solidFill>
                <a:latin typeface="黑体" panose="02010609060101010101" pitchFamily="2" charset="-122"/>
                <a:ea typeface="黑体" panose="02010609060101010101" pitchFamily="2" charset="-122"/>
                <a:sym typeface="+mn-ea"/>
              </a:rPr>
              <a:t> </a:t>
            </a:r>
            <a:r>
              <a:rPr lang="zh-CN" altLang="en-US" sz="2000">
                <a:solidFill>
                  <a:srgbClr val="0000CC"/>
                </a:solidFill>
                <a:latin typeface="黑体" panose="02010609060101010101" pitchFamily="2" charset="-122"/>
                <a:ea typeface="黑体" panose="02010609060101010101" pitchFamily="2" charset="-122"/>
                <a:cs typeface="楷体_GB2312"/>
                <a:sym typeface="+mn-ea"/>
              </a:rPr>
              <a:t>乡镇卫生院每张床增加50m</a:t>
            </a:r>
            <a:r>
              <a:rPr lang="zh-CN" altLang="en-US" sz="2000" baseline="30000">
                <a:solidFill>
                  <a:srgbClr val="0000CC"/>
                </a:solidFill>
                <a:latin typeface="黑体" panose="02010609060101010101" pitchFamily="2" charset="-122"/>
                <a:ea typeface="黑体" panose="02010609060101010101" pitchFamily="2" charset="-122"/>
                <a:cs typeface="楷体_GB2312"/>
                <a:sym typeface="+mn-ea"/>
              </a:rPr>
              <a:t>2</a:t>
            </a:r>
            <a:r>
              <a:rPr lang="zh-CN" altLang="en-US" sz="2000">
                <a:solidFill>
                  <a:srgbClr val="0000CC"/>
                </a:solidFill>
                <a:latin typeface="黑体" panose="02010609060101010101" pitchFamily="2" charset="-122"/>
                <a:ea typeface="黑体" panose="02010609060101010101" pitchFamily="2" charset="-122"/>
                <a:cs typeface="楷体_GB2312"/>
                <a:sym typeface="+mn-ea"/>
              </a:rPr>
              <a:t>-55m</a:t>
            </a:r>
            <a:r>
              <a:rPr lang="zh-CN" altLang="en-US" sz="2000" baseline="30000">
                <a:solidFill>
                  <a:srgbClr val="0000CC"/>
                </a:solidFill>
                <a:latin typeface="黑体" panose="02010609060101010101" pitchFamily="2" charset="-122"/>
                <a:ea typeface="黑体" panose="02010609060101010101" pitchFamily="2" charset="-122"/>
                <a:cs typeface="楷体_GB2312"/>
                <a:sym typeface="+mn-ea"/>
              </a:rPr>
              <a:t>2</a:t>
            </a:r>
            <a:endParaRPr lang="zh-CN" altLang="en-US" sz="2000">
              <a:solidFill>
                <a:srgbClr val="0000CC"/>
              </a:solidFill>
              <a:latin typeface="黑体" panose="02010609060101010101" pitchFamily="2" charset="-122"/>
              <a:ea typeface="黑体" panose="02010609060101010101" pitchFamily="2" charset="-122"/>
              <a:cs typeface="楷体_GB2312"/>
              <a:sym typeface="+mn-ea"/>
            </a:endParaRPr>
          </a:p>
          <a:p>
            <a:pPr>
              <a:lnSpc>
                <a:spcPct val="130000"/>
              </a:lnSpc>
            </a:pPr>
            <a:r>
              <a:rPr lang="zh-CN" altLang="en-US" sz="2000">
                <a:solidFill>
                  <a:srgbClr val="0000CC"/>
                </a:solidFill>
                <a:latin typeface="黑体" panose="02010609060101010101" pitchFamily="2" charset="-122"/>
                <a:ea typeface="黑体" panose="02010609060101010101" pitchFamily="2" charset="-122"/>
                <a:cs typeface="楷体_GB2312"/>
                <a:sym typeface="+mn-ea"/>
              </a:rPr>
              <a:t> 【B】21-99张床位=300m</a:t>
            </a:r>
            <a:r>
              <a:rPr lang="zh-CN" altLang="en-US" sz="2000" baseline="30000">
                <a:solidFill>
                  <a:srgbClr val="0000CC"/>
                </a:solidFill>
                <a:latin typeface="黑体" panose="02010609060101010101" pitchFamily="2" charset="-122"/>
                <a:ea typeface="黑体" panose="02010609060101010101" pitchFamily="2" charset="-122"/>
                <a:cs typeface="楷体_GB2312"/>
                <a:sym typeface="+mn-ea"/>
              </a:rPr>
              <a:t>2</a:t>
            </a:r>
            <a:r>
              <a:rPr lang="zh-CN" altLang="en-US" sz="2000">
                <a:solidFill>
                  <a:srgbClr val="0000CC"/>
                </a:solidFill>
                <a:latin typeface="黑体" panose="02010609060101010101" pitchFamily="2" charset="-122"/>
                <a:ea typeface="黑体" panose="02010609060101010101" pitchFamily="2" charset="-122"/>
                <a:cs typeface="楷体_GB2312"/>
                <a:sym typeface="+mn-ea"/>
              </a:rPr>
              <a:t>+(编制床位-20)×50m</a:t>
            </a:r>
            <a:r>
              <a:rPr lang="zh-CN" altLang="en-US" sz="2000" baseline="30000">
                <a:solidFill>
                  <a:srgbClr val="0000CC"/>
                </a:solidFill>
                <a:latin typeface="黑体" panose="02010609060101010101" pitchFamily="2" charset="-122"/>
                <a:ea typeface="黑体" panose="02010609060101010101" pitchFamily="2" charset="-122"/>
                <a:cs typeface="楷体_GB2312"/>
                <a:sym typeface="+mn-ea"/>
              </a:rPr>
              <a:t>2</a:t>
            </a:r>
            <a:endParaRPr lang="zh-CN" altLang="en-US" sz="2000">
              <a:solidFill>
                <a:srgbClr val="0000CC"/>
              </a:solidFill>
              <a:latin typeface="黑体" panose="02010609060101010101" pitchFamily="2" charset="-122"/>
              <a:ea typeface="黑体" panose="02010609060101010101" pitchFamily="2" charset="-122"/>
              <a:cs typeface="楷体_GB2312"/>
            </a:endParaRPr>
          </a:p>
          <a:p>
            <a:pPr>
              <a:lnSpc>
                <a:spcPct val="130000"/>
              </a:lnSpc>
            </a:pPr>
            <a:r>
              <a:rPr lang="zh-CN" altLang="en-US" sz="2000">
                <a:solidFill>
                  <a:srgbClr val="0000CC"/>
                </a:solidFill>
                <a:latin typeface="黑体" panose="02010609060101010101" pitchFamily="2" charset="-122"/>
                <a:ea typeface="黑体" panose="02010609060101010101" pitchFamily="2" charset="-122"/>
                <a:cs typeface="楷体_GB2312"/>
                <a:sym typeface="+mn-ea"/>
              </a:rPr>
              <a:t> 【A】100张床位及以上=300m</a:t>
            </a:r>
            <a:r>
              <a:rPr lang="zh-CN" altLang="en-US" sz="2000" baseline="30000">
                <a:solidFill>
                  <a:srgbClr val="0000CC"/>
                </a:solidFill>
                <a:latin typeface="黑体" panose="02010609060101010101" pitchFamily="2" charset="-122"/>
                <a:ea typeface="黑体" panose="02010609060101010101" pitchFamily="2" charset="-122"/>
                <a:cs typeface="楷体_GB2312"/>
                <a:sym typeface="+mn-ea"/>
              </a:rPr>
              <a:t>2</a:t>
            </a:r>
            <a:r>
              <a:rPr lang="zh-CN" altLang="en-US" sz="2000">
                <a:solidFill>
                  <a:srgbClr val="0000CC"/>
                </a:solidFill>
                <a:latin typeface="黑体" panose="02010609060101010101" pitchFamily="2" charset="-122"/>
                <a:ea typeface="黑体" panose="02010609060101010101" pitchFamily="2" charset="-122"/>
                <a:cs typeface="楷体_GB2312"/>
                <a:sym typeface="+mn-ea"/>
              </a:rPr>
              <a:t>+（99-20)×50m</a:t>
            </a:r>
            <a:r>
              <a:rPr lang="zh-CN" altLang="en-US" sz="2000" baseline="30000">
                <a:solidFill>
                  <a:srgbClr val="0000CC"/>
                </a:solidFill>
                <a:latin typeface="黑体" panose="02010609060101010101" pitchFamily="2" charset="-122"/>
                <a:ea typeface="黑体" panose="02010609060101010101" pitchFamily="2" charset="-122"/>
                <a:cs typeface="楷体_GB2312"/>
                <a:sym typeface="+mn-ea"/>
              </a:rPr>
              <a:t>2</a:t>
            </a:r>
            <a:r>
              <a:rPr lang="zh-CN" altLang="en-US" sz="2000">
                <a:solidFill>
                  <a:srgbClr val="0000CC"/>
                </a:solidFill>
                <a:latin typeface="黑体" panose="02010609060101010101" pitchFamily="2" charset="-122"/>
                <a:ea typeface="黑体" panose="02010609060101010101" pitchFamily="2" charset="-122"/>
                <a:cs typeface="楷体_GB2312"/>
                <a:sym typeface="+mn-ea"/>
              </a:rPr>
              <a:t>+(编制床位-99)×55m</a:t>
            </a:r>
            <a:r>
              <a:rPr lang="zh-CN" altLang="en-US" sz="2000" baseline="30000">
                <a:solidFill>
                  <a:srgbClr val="0000CC"/>
                </a:solidFill>
                <a:latin typeface="黑体" panose="02010609060101010101" pitchFamily="2" charset="-122"/>
                <a:ea typeface="黑体" panose="02010609060101010101" pitchFamily="2" charset="-122"/>
                <a:cs typeface="楷体_GB2312"/>
                <a:sym typeface="+mn-ea"/>
              </a:rPr>
              <a:t>2</a:t>
            </a:r>
            <a:endParaRPr lang="zh-CN" altLang="en-US" sz="2000">
              <a:solidFill>
                <a:srgbClr val="0000CC"/>
              </a:solidFill>
              <a:latin typeface="黑体" panose="02010609060101010101" pitchFamily="2" charset="-122"/>
              <a:ea typeface="黑体" panose="02010609060101010101" pitchFamily="2" charset="-122"/>
              <a:cs typeface="楷体_GB2312"/>
            </a:endParaRPr>
          </a:p>
          <a:p>
            <a:pPr>
              <a:lnSpc>
                <a:spcPct val="130000"/>
              </a:lnSpc>
            </a:pPr>
            <a:r>
              <a:rPr lang="zh-CN" altLang="en-US" sz="2000">
                <a:solidFill>
                  <a:srgbClr val="0000CC"/>
                </a:solidFill>
                <a:latin typeface="黑体" panose="02010609060101010101" pitchFamily="2" charset="-122"/>
                <a:ea typeface="黑体" panose="02010609060101010101" pitchFamily="2" charset="-122"/>
                <a:cs typeface="楷体_GB2312"/>
                <a:sym typeface="+mn-ea"/>
              </a:rPr>
              <a:t>  社区服务中心每张床增加25m</a:t>
            </a:r>
            <a:r>
              <a:rPr lang="zh-CN" altLang="en-US" sz="2000" baseline="30000">
                <a:solidFill>
                  <a:srgbClr val="0000CC"/>
                </a:solidFill>
                <a:latin typeface="黑体" panose="02010609060101010101" pitchFamily="2" charset="-122"/>
                <a:ea typeface="黑体" panose="02010609060101010101" pitchFamily="2" charset="-122"/>
                <a:cs typeface="楷体_GB2312"/>
                <a:sym typeface="+mn-ea"/>
              </a:rPr>
              <a:t>2</a:t>
            </a:r>
            <a:r>
              <a:rPr lang="zh-CN" altLang="en-US" sz="2000">
                <a:solidFill>
                  <a:srgbClr val="0000CC"/>
                </a:solidFill>
                <a:latin typeface="黑体" panose="02010609060101010101" pitchFamily="2" charset="-122"/>
                <a:ea typeface="黑体" panose="02010609060101010101" pitchFamily="2" charset="-122"/>
                <a:cs typeface="楷体_GB2312"/>
                <a:sym typeface="+mn-ea"/>
              </a:rPr>
              <a:t>-30m</a:t>
            </a:r>
            <a:r>
              <a:rPr lang="zh-CN" altLang="en-US" sz="2000" baseline="30000">
                <a:solidFill>
                  <a:srgbClr val="0000CC"/>
                </a:solidFill>
                <a:latin typeface="黑体" panose="02010609060101010101" pitchFamily="2" charset="-122"/>
                <a:ea typeface="黑体" panose="02010609060101010101" pitchFamily="2" charset="-122"/>
                <a:cs typeface="楷体_GB2312"/>
                <a:sym typeface="+mn-ea"/>
              </a:rPr>
              <a:t>2</a:t>
            </a:r>
            <a:endParaRPr lang="zh-CN" altLang="en-US" sz="2000">
              <a:solidFill>
                <a:srgbClr val="0000CC"/>
              </a:solidFill>
              <a:latin typeface="黑体" panose="02010609060101010101" pitchFamily="2" charset="-122"/>
              <a:ea typeface="黑体" panose="02010609060101010101" pitchFamily="2" charset="-122"/>
              <a:cs typeface="楷体_GB2312"/>
              <a:sym typeface="+mn-ea"/>
            </a:endParaRPr>
          </a:p>
          <a:p>
            <a:pPr>
              <a:lnSpc>
                <a:spcPct val="130000"/>
              </a:lnSpc>
            </a:pPr>
            <a:r>
              <a:rPr lang="zh-CN" altLang="en-US" sz="2000">
                <a:solidFill>
                  <a:srgbClr val="0000CC"/>
                </a:solidFill>
                <a:latin typeface="黑体" panose="02010609060101010101" pitchFamily="2" charset="-122"/>
                <a:ea typeface="黑体" panose="02010609060101010101" pitchFamily="2" charset="-122"/>
                <a:cs typeface="楷体_GB2312"/>
                <a:sym typeface="+mn-ea"/>
              </a:rPr>
              <a:t> 【B-2】1-50张床位=（1400/1700/2000）m</a:t>
            </a:r>
            <a:r>
              <a:rPr lang="zh-CN" altLang="en-US" sz="2000" baseline="30000">
                <a:solidFill>
                  <a:srgbClr val="0000CC"/>
                </a:solidFill>
                <a:latin typeface="黑体" panose="02010609060101010101" pitchFamily="2" charset="-122"/>
                <a:ea typeface="黑体" panose="02010609060101010101" pitchFamily="2" charset="-122"/>
                <a:cs typeface="楷体_GB2312"/>
                <a:sym typeface="+mn-ea"/>
              </a:rPr>
              <a:t>2</a:t>
            </a:r>
            <a:r>
              <a:rPr lang="zh-CN" altLang="en-US" sz="2000">
                <a:solidFill>
                  <a:srgbClr val="0000CC"/>
                </a:solidFill>
                <a:latin typeface="黑体" panose="02010609060101010101" pitchFamily="2" charset="-122"/>
                <a:ea typeface="黑体" panose="02010609060101010101" pitchFamily="2" charset="-122"/>
                <a:cs typeface="楷体_GB2312"/>
                <a:sym typeface="+mn-ea"/>
              </a:rPr>
              <a:t>+编制床位×25m</a:t>
            </a:r>
            <a:r>
              <a:rPr lang="zh-CN" altLang="en-US" sz="2000" baseline="30000">
                <a:solidFill>
                  <a:srgbClr val="0000CC"/>
                </a:solidFill>
                <a:latin typeface="黑体" panose="02010609060101010101" pitchFamily="2" charset="-122"/>
                <a:ea typeface="黑体" panose="02010609060101010101" pitchFamily="2" charset="-122"/>
                <a:cs typeface="楷体_GB2312"/>
                <a:sym typeface="+mn-ea"/>
              </a:rPr>
              <a:t>2</a:t>
            </a:r>
            <a:endParaRPr lang="zh-CN" altLang="en-US" sz="2000">
              <a:solidFill>
                <a:srgbClr val="0000CC"/>
              </a:solidFill>
              <a:latin typeface="黑体" panose="02010609060101010101" pitchFamily="2" charset="-122"/>
              <a:ea typeface="黑体" panose="02010609060101010101" pitchFamily="2" charset="-122"/>
              <a:cs typeface="楷体_GB2312"/>
              <a:sym typeface="+mn-ea"/>
            </a:endParaRPr>
          </a:p>
          <a:p>
            <a:pPr>
              <a:lnSpc>
                <a:spcPct val="130000"/>
              </a:lnSpc>
            </a:pPr>
            <a:r>
              <a:rPr lang="zh-CN" altLang="en-US" sz="2000">
                <a:solidFill>
                  <a:srgbClr val="0000CC"/>
                </a:solidFill>
                <a:latin typeface="黑体" panose="02010609060101010101" pitchFamily="2" charset="-122"/>
                <a:ea typeface="黑体" panose="02010609060101010101" pitchFamily="2" charset="-122"/>
                <a:cs typeface="楷体_GB2312"/>
                <a:sym typeface="+mn-ea"/>
              </a:rPr>
              <a:t> 【A】50张床位以上=（1400/1700/2000）m</a:t>
            </a:r>
            <a:r>
              <a:rPr lang="zh-CN" altLang="en-US" sz="2000" baseline="30000">
                <a:solidFill>
                  <a:srgbClr val="0000CC"/>
                </a:solidFill>
                <a:latin typeface="黑体" panose="02010609060101010101" pitchFamily="2" charset="-122"/>
                <a:ea typeface="黑体" panose="02010609060101010101" pitchFamily="2" charset="-122"/>
                <a:cs typeface="楷体_GB2312"/>
                <a:sym typeface="+mn-ea"/>
              </a:rPr>
              <a:t>2</a:t>
            </a:r>
            <a:r>
              <a:rPr lang="zh-CN" altLang="en-US" sz="2000">
                <a:solidFill>
                  <a:srgbClr val="0000CC"/>
                </a:solidFill>
                <a:latin typeface="黑体" panose="02010609060101010101" pitchFamily="2" charset="-122"/>
                <a:ea typeface="黑体" panose="02010609060101010101" pitchFamily="2" charset="-122"/>
                <a:cs typeface="楷体_GB2312"/>
                <a:sym typeface="+mn-ea"/>
              </a:rPr>
              <a:t>+50×25m</a:t>
            </a:r>
            <a:r>
              <a:rPr lang="zh-CN" altLang="en-US" sz="2000" baseline="30000">
                <a:solidFill>
                  <a:srgbClr val="0000CC"/>
                </a:solidFill>
                <a:latin typeface="黑体" panose="02010609060101010101" pitchFamily="2" charset="-122"/>
                <a:ea typeface="黑体" panose="02010609060101010101" pitchFamily="2" charset="-122"/>
                <a:cs typeface="楷体_GB2312"/>
                <a:sym typeface="+mn-ea"/>
              </a:rPr>
              <a:t>2</a:t>
            </a:r>
            <a:r>
              <a:rPr lang="zh-CN" altLang="en-US" sz="2000">
                <a:solidFill>
                  <a:srgbClr val="0000CC"/>
                </a:solidFill>
                <a:latin typeface="黑体" panose="02010609060101010101" pitchFamily="2" charset="-122"/>
                <a:ea typeface="黑体" panose="02010609060101010101" pitchFamily="2" charset="-122"/>
                <a:cs typeface="楷体_GB2312"/>
                <a:sym typeface="+mn-ea"/>
              </a:rPr>
              <a:t>+（编制床位-50）×30m</a:t>
            </a:r>
            <a:r>
              <a:rPr lang="zh-CN" altLang="en-US" sz="2000" baseline="30000">
                <a:solidFill>
                  <a:srgbClr val="0000CC"/>
                </a:solidFill>
                <a:latin typeface="黑体" panose="02010609060101010101" pitchFamily="2" charset="-122"/>
                <a:ea typeface="黑体" panose="02010609060101010101" pitchFamily="2" charset="-122"/>
                <a:cs typeface="楷体_GB2312"/>
                <a:sym typeface="+mn-ea"/>
              </a:rPr>
              <a:t>2</a:t>
            </a:r>
            <a:endParaRPr lang="en-US" altLang="zh-CN" sz="2400" b="1">
              <a:solidFill>
                <a:schemeClr val="accent2"/>
              </a:solidFill>
              <a:latin typeface="黑体" panose="02010609060101010101" pitchFamily="2" charset="-122"/>
              <a:ea typeface="黑体" panose="02010609060101010101" pitchFamily="2" charset="-122"/>
              <a:sym typeface="+mn-ea"/>
            </a:endParaRPr>
          </a:p>
          <a:p>
            <a:pPr>
              <a:lnSpc>
                <a:spcPct val="150000"/>
              </a:lnSpc>
            </a:pPr>
            <a:endParaRPr lang="en-US" altLang="zh-CN" sz="2400" b="1">
              <a:solidFill>
                <a:schemeClr val="accent2"/>
              </a:solidFill>
              <a:latin typeface="黑体" panose="02010609060101010101" pitchFamily="2" charset="-122"/>
              <a:ea typeface="黑体" panose="02010609060101010101" pitchFamily="2" charset="-122"/>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标题 1"/>
          <p:cNvSpPr>
            <a:spLocks noGrp="1"/>
          </p:cNvSpPr>
          <p:nvPr>
            <p:ph type="title"/>
          </p:nvPr>
        </p:nvSpPr>
        <p:spPr>
          <a:xfrm>
            <a:off x="457200" y="163513"/>
            <a:ext cx="8229600" cy="962025"/>
          </a:xfrm>
        </p:spPr>
        <p:txBody>
          <a:bodyPr/>
          <a:lstStyle/>
          <a:p>
            <a:r>
              <a:rPr lang="en-US" altLang="zh-CN" smtClean="0">
                <a:latin typeface="黑体" panose="02010609060101010101" pitchFamily="2" charset="-122"/>
                <a:ea typeface="黑体" panose="02010609060101010101" pitchFamily="2" charset="-122"/>
              </a:rPr>
              <a:t>1.3.1</a:t>
            </a:r>
            <a:r>
              <a:rPr lang="zh-CN" altLang="en-US" smtClean="0">
                <a:latin typeface="黑体" panose="02010609060101010101" pitchFamily="2" charset="-122"/>
                <a:ea typeface="黑体" panose="02010609060101010101" pitchFamily="2" charset="-122"/>
              </a:rPr>
              <a:t> 建筑面积</a:t>
            </a:r>
            <a:endParaRPr lang="zh-CN" altLang="en-US" sz="3200" smtClean="0">
              <a:latin typeface="黑体" panose="02010609060101010101" pitchFamily="2" charset="-122"/>
              <a:ea typeface="黑体" panose="02010609060101010101" pitchFamily="2" charset="-122"/>
            </a:endParaRPr>
          </a:p>
        </p:txBody>
      </p:sp>
      <p:sp>
        <p:nvSpPr>
          <p:cNvPr id="28674" name="内容占位符 2"/>
          <p:cNvSpPr>
            <a:spLocks noGrp="1"/>
          </p:cNvSpPr>
          <p:nvPr>
            <p:ph idx="1"/>
          </p:nvPr>
        </p:nvSpPr>
        <p:spPr/>
        <p:txBody>
          <a:bodyPr/>
          <a:lstStyle/>
          <a:p>
            <a:pPr marL="0" indent="0">
              <a:buFontTx/>
              <a:buNone/>
            </a:pPr>
            <a:r>
              <a:rPr lang="en-US" altLang="zh-CN" smtClean="0">
                <a:latin typeface="黑体" panose="02010609060101010101" pitchFamily="2" charset="-122"/>
                <a:ea typeface="黑体" panose="02010609060101010101" pitchFamily="2" charset="-122"/>
              </a:rPr>
              <a:t>【标准</a:t>
            </a:r>
            <a:r>
              <a:rPr lang="zh-CN" altLang="zh-CN" smtClean="0">
                <a:latin typeface="黑体" panose="02010609060101010101" pitchFamily="2" charset="-122"/>
                <a:ea typeface="黑体" panose="02010609060101010101" pitchFamily="2" charset="-122"/>
              </a:rPr>
              <a:t>面积</a:t>
            </a:r>
            <a:r>
              <a:rPr lang="en-US" altLang="zh-CN" smtClean="0">
                <a:latin typeface="黑体" panose="02010609060101010101" pitchFamily="2" charset="-122"/>
                <a:ea typeface="黑体" panose="02010609060101010101" pitchFamily="2" charset="-122"/>
              </a:rPr>
              <a:t>】</a:t>
            </a:r>
            <a:endParaRPr lang="en-US" altLang="zh-CN" smtClean="0">
              <a:solidFill>
                <a:schemeClr val="tx1"/>
              </a:solidFill>
              <a:latin typeface="黑体" panose="02010609060101010101" pitchFamily="2" charset="-122"/>
              <a:ea typeface="黑体" panose="02010609060101010101" pitchFamily="2" charset="-122"/>
            </a:endParaRPr>
          </a:p>
          <a:p>
            <a:pPr marL="0" indent="0">
              <a:buFontTx/>
              <a:buNone/>
            </a:pPr>
            <a:r>
              <a:rPr lang="zh-CN" altLang="en-US" sz="2800" smtClean="0">
                <a:latin typeface="黑体" panose="02010609060101010101" pitchFamily="2" charset="-122"/>
                <a:ea typeface="黑体" panose="02010609060101010101" pitchFamily="2" charset="-122"/>
              </a:rPr>
              <a:t>    </a:t>
            </a:r>
          </a:p>
          <a:p>
            <a:pPr marL="0" indent="0">
              <a:buFontTx/>
              <a:buNone/>
            </a:pPr>
            <a:r>
              <a:rPr lang="zh-CN" altLang="en-US" sz="2800" smtClean="0">
                <a:latin typeface="黑体" panose="02010609060101010101" pitchFamily="2" charset="-122"/>
                <a:ea typeface="黑体" panose="02010609060101010101" pitchFamily="2" charset="-122"/>
              </a:rPr>
              <a:t>    </a:t>
            </a:r>
            <a:endParaRPr lang="zh-CN" altLang="en-US" smtClean="0">
              <a:latin typeface="黑体" panose="02010609060101010101" pitchFamily="2" charset="-122"/>
              <a:ea typeface="黑体" panose="02010609060101010101" pitchFamily="2" charset="-122"/>
            </a:endParaRPr>
          </a:p>
        </p:txBody>
      </p:sp>
      <p:graphicFrame>
        <p:nvGraphicFramePr>
          <p:cNvPr id="28713" name="Group 41"/>
          <p:cNvGraphicFramePr>
            <a:graphicFrameLocks noGrp="1"/>
          </p:cNvGraphicFramePr>
          <p:nvPr/>
        </p:nvGraphicFramePr>
        <p:xfrm>
          <a:off x="606425" y="2374900"/>
          <a:ext cx="8291513" cy="3149602"/>
        </p:xfrm>
        <a:graphic>
          <a:graphicData uri="http://schemas.openxmlformats.org/drawingml/2006/table">
            <a:tbl>
              <a:tblPr/>
              <a:tblGrid>
                <a:gridCol w="1657350"/>
                <a:gridCol w="1333500"/>
                <a:gridCol w="1984375"/>
                <a:gridCol w="1658938"/>
                <a:gridCol w="1657350"/>
              </a:tblGrid>
              <a:tr h="1314450">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800" b="1" i="0" u="none" strike="noStrike" cap="none" normalizeH="0" baseline="0" smtClean="0">
                          <a:ln>
                            <a:noFill/>
                          </a:ln>
                          <a:solidFill>
                            <a:srgbClr val="4222C8"/>
                          </a:solidFill>
                          <a:effectLst/>
                          <a:latin typeface="楷体_GB2312"/>
                          <a:ea typeface="楷体_GB2312"/>
                          <a:cs typeface="楷体_GB2312"/>
                        </a:rPr>
                        <a:t>     等级</a:t>
                      </a:r>
                    </a:p>
                    <a:p>
                      <a:pPr marL="0" marR="0" lvl="0" indent="0" algn="ctr" defTabSz="914400" rtl="0" eaLnBrk="1" fontAlgn="base" latinLnBrk="0" hangingPunct="1">
                        <a:lnSpc>
                          <a:spcPct val="100000"/>
                        </a:lnSpc>
                        <a:spcBef>
                          <a:spcPct val="0"/>
                        </a:spcBef>
                        <a:spcAft>
                          <a:spcPct val="0"/>
                        </a:spcAft>
                        <a:buClrTx/>
                        <a:buSzTx/>
                        <a:buFontTx/>
                        <a:buNone/>
                      </a:pPr>
                      <a:endParaRPr kumimoji="0" lang="zh-CN" altLang="en-US" sz="1800" b="1" i="0" u="none" strike="noStrike" cap="none" normalizeH="0" baseline="0" smtClean="0">
                        <a:ln>
                          <a:noFill/>
                        </a:ln>
                        <a:solidFill>
                          <a:srgbClr val="4222C8"/>
                        </a:solidFill>
                        <a:effectLst/>
                        <a:latin typeface="楷体_GB2312"/>
                        <a:ea typeface="楷体_GB2312"/>
                        <a:cs typeface="楷体_GB2312"/>
                      </a:endParaRPr>
                    </a:p>
                    <a:p>
                      <a:pPr marL="0" marR="0" lvl="0" indent="0" algn="ctr" defTabSz="914400" rtl="0" eaLnBrk="1" fontAlgn="base" latinLnBrk="0" hangingPunct="1">
                        <a:lnSpc>
                          <a:spcPct val="100000"/>
                        </a:lnSpc>
                        <a:spcBef>
                          <a:spcPct val="0"/>
                        </a:spcBef>
                        <a:spcAft>
                          <a:spcPct val="0"/>
                        </a:spcAft>
                        <a:buClrTx/>
                        <a:buSzTx/>
                        <a:buFontTx/>
                        <a:buNone/>
                      </a:pPr>
                      <a:endParaRPr kumimoji="0" lang="zh-CN" altLang="en-US" sz="1800" b="1" i="0" u="none" strike="noStrike" cap="none" normalizeH="0" baseline="0" smtClean="0">
                        <a:ln>
                          <a:noFill/>
                        </a:ln>
                        <a:solidFill>
                          <a:srgbClr val="4222C8"/>
                        </a:solidFill>
                        <a:effectLst/>
                        <a:latin typeface="楷体_GB2312"/>
                        <a:ea typeface="楷体_GB2312"/>
                        <a:cs typeface="楷体_GB2312"/>
                      </a:endParaRPr>
                    </a:p>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800" b="1" i="0" u="none" strike="noStrike" cap="none" normalizeH="0" baseline="0" smtClean="0">
                          <a:ln>
                            <a:noFill/>
                          </a:ln>
                          <a:solidFill>
                            <a:srgbClr val="4222C8"/>
                          </a:solidFill>
                          <a:effectLst/>
                          <a:latin typeface="楷体_GB2312"/>
                          <a:ea typeface="楷体_GB2312"/>
                          <a:cs typeface="楷体_GB2312"/>
                        </a:rPr>
                        <a:t>面积</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ap="flat" cmpd="sng" algn="ctr">
                      <a:solidFill>
                        <a:schemeClr val="tx1"/>
                      </a:solidFill>
                      <a:prstDash val="solid"/>
                      <a:round/>
                      <a:headEnd type="none" w="med" len="med"/>
                      <a:tailEnd type="none" w="med" len="med"/>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en-US" sz="1800" b="1" i="0" u="none" strike="noStrike" cap="none" normalizeH="0" baseline="0" smtClean="0">
                        <a:ln>
                          <a:noFill/>
                        </a:ln>
                        <a:solidFill>
                          <a:srgbClr val="4222C8"/>
                        </a:solidFill>
                        <a:effectLst/>
                        <a:latin typeface="楷体_GB2312"/>
                        <a:ea typeface="楷体_GB2312"/>
                        <a:cs typeface="楷体_GB2312"/>
                      </a:endParaRPr>
                    </a:p>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800" b="1" i="0" u="none" strike="noStrike" cap="none" normalizeH="0" baseline="0" smtClean="0">
                          <a:ln>
                            <a:noFill/>
                          </a:ln>
                          <a:solidFill>
                            <a:srgbClr val="4222C8"/>
                          </a:solidFill>
                          <a:effectLst/>
                          <a:latin typeface="楷体_GB2312"/>
                          <a:ea typeface="楷体_GB2312"/>
                          <a:cs typeface="楷体_GB2312"/>
                        </a:rPr>
                        <a:t>人口（万）</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en-US" sz="1800" b="1" i="0" u="none" strike="noStrike" cap="none" normalizeH="0" baseline="0" smtClean="0">
                        <a:ln>
                          <a:noFill/>
                        </a:ln>
                        <a:solidFill>
                          <a:srgbClr val="4222C8"/>
                        </a:solidFill>
                        <a:effectLst/>
                        <a:latin typeface="楷体_GB2312"/>
                        <a:ea typeface="楷体_GB2312"/>
                        <a:cs typeface="楷体_GB2312"/>
                      </a:endParaRPr>
                    </a:p>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800" b="1" i="0" u="none" strike="noStrike" cap="none" normalizeH="0" baseline="0" smtClean="0">
                          <a:ln>
                            <a:noFill/>
                          </a:ln>
                          <a:solidFill>
                            <a:srgbClr val="4222C8"/>
                          </a:solidFill>
                          <a:effectLst/>
                          <a:latin typeface="楷体_GB2312"/>
                          <a:ea typeface="楷体_GB2312"/>
                          <a:cs typeface="楷体_GB2312"/>
                        </a:rPr>
                        <a:t>C（m</a:t>
                      </a:r>
                      <a:r>
                        <a:rPr kumimoji="0" lang="zh-CN" altLang="en-US" sz="1800" b="1" i="0" u="none" strike="noStrike" cap="none" normalizeH="0" baseline="30000" smtClean="0">
                          <a:ln>
                            <a:noFill/>
                          </a:ln>
                          <a:solidFill>
                            <a:srgbClr val="4222C8"/>
                          </a:solidFill>
                          <a:effectLst/>
                          <a:latin typeface="Arial" panose="020B0604020202020204" pitchFamily="34" charset="0"/>
                          <a:ea typeface="楷体_GB2312"/>
                          <a:cs typeface="Arial" panose="020B0604020202020204" pitchFamily="34" charset="0"/>
                        </a:rPr>
                        <a:t>2</a:t>
                      </a:r>
                      <a:r>
                        <a:rPr kumimoji="0" lang="zh-CN" altLang="en-US" sz="1800" b="1" i="0" u="none" strike="noStrike" cap="none" normalizeH="0" baseline="0" smtClean="0">
                          <a:ln>
                            <a:noFill/>
                          </a:ln>
                          <a:solidFill>
                            <a:srgbClr val="4222C8"/>
                          </a:solidFill>
                          <a:effectLst/>
                          <a:latin typeface="楷体_GB2312"/>
                          <a:ea typeface="楷体_GB2312"/>
                          <a:cs typeface="楷体_GB2312"/>
                        </a:rPr>
                        <a: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en-US" sz="1800" b="1" i="0" u="none" strike="noStrike" cap="none" normalizeH="0" baseline="0" smtClean="0">
                        <a:ln>
                          <a:noFill/>
                        </a:ln>
                        <a:solidFill>
                          <a:srgbClr val="4222C8"/>
                        </a:solidFill>
                        <a:effectLst/>
                        <a:latin typeface="楷体_GB2312"/>
                        <a:ea typeface="楷体_GB2312"/>
                        <a:cs typeface="楷体_GB2312"/>
                        <a:sym typeface="+mn-ea"/>
                      </a:endParaRPr>
                    </a:p>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800" b="1" i="0" u="none" strike="noStrike" cap="none" normalizeH="0" baseline="0" smtClean="0">
                          <a:ln>
                            <a:noFill/>
                          </a:ln>
                          <a:solidFill>
                            <a:srgbClr val="4222C8"/>
                          </a:solidFill>
                          <a:effectLst/>
                          <a:latin typeface="楷体_GB2312"/>
                          <a:ea typeface="楷体_GB2312"/>
                          <a:cs typeface="楷体_GB2312"/>
                          <a:sym typeface="+mn-ea"/>
                        </a:rPr>
                        <a:t>B（m</a:t>
                      </a:r>
                      <a:r>
                        <a:rPr kumimoji="0" lang="zh-CN" altLang="en-US" sz="1800" b="1" i="0" u="none" strike="noStrike" cap="none" normalizeH="0" baseline="30000" smtClean="0">
                          <a:ln>
                            <a:noFill/>
                          </a:ln>
                          <a:solidFill>
                            <a:srgbClr val="4222C8"/>
                          </a:solidFill>
                          <a:effectLst/>
                          <a:latin typeface="Arial" panose="020B0604020202020204" pitchFamily="34" charset="0"/>
                          <a:ea typeface="楷体_GB2312"/>
                          <a:cs typeface="Arial" panose="020B0604020202020204" pitchFamily="34" charset="0"/>
                          <a:sym typeface="+mn-ea"/>
                        </a:rPr>
                        <a:t>2</a:t>
                      </a:r>
                      <a:r>
                        <a:rPr kumimoji="0" lang="zh-CN" altLang="en-US" sz="1800" b="1" i="0" u="none" strike="noStrike" cap="none" normalizeH="0" baseline="0" smtClean="0">
                          <a:ln>
                            <a:noFill/>
                          </a:ln>
                          <a:solidFill>
                            <a:srgbClr val="4222C8"/>
                          </a:solidFill>
                          <a:effectLst/>
                          <a:latin typeface="楷体_GB2312"/>
                          <a:ea typeface="楷体_GB2312"/>
                          <a:cs typeface="楷体_GB2312"/>
                          <a:sym typeface="+mn-ea"/>
                        </a:rPr>
                        <a:t>）</a:t>
                      </a:r>
                    </a:p>
                    <a:p>
                      <a:pPr marL="0" marR="0" lvl="0" indent="0" algn="ctr" defTabSz="914400" rtl="0" eaLnBrk="1" fontAlgn="base" latinLnBrk="0" hangingPunct="1">
                        <a:lnSpc>
                          <a:spcPct val="100000"/>
                        </a:lnSpc>
                        <a:spcBef>
                          <a:spcPct val="0"/>
                        </a:spcBef>
                        <a:spcAft>
                          <a:spcPct val="0"/>
                        </a:spcAft>
                        <a:buClrTx/>
                        <a:buSzTx/>
                        <a:buFontTx/>
                        <a:buNone/>
                      </a:pPr>
                      <a:endParaRPr kumimoji="0" lang="zh-CN" altLang="en-US" sz="1800" b="1" i="0" u="none" strike="noStrike" cap="none" normalizeH="0" baseline="0" smtClean="0">
                        <a:ln>
                          <a:noFill/>
                        </a:ln>
                        <a:solidFill>
                          <a:srgbClr val="4222C8"/>
                        </a:solidFill>
                        <a:effectLst/>
                        <a:latin typeface="楷体_GB2312"/>
                        <a:ea typeface="楷体_GB2312"/>
                        <a:cs typeface="楷体_GB2312"/>
                        <a:sym typeface="+mn-ea"/>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en-US" sz="1800" b="1" i="0" u="none" strike="noStrike" cap="none" normalizeH="0" baseline="0" smtClean="0">
                        <a:ln>
                          <a:noFill/>
                        </a:ln>
                        <a:solidFill>
                          <a:srgbClr val="4222C8"/>
                        </a:solidFill>
                        <a:effectLst/>
                        <a:latin typeface="楷体_GB2312"/>
                        <a:ea typeface="楷体_GB2312"/>
                        <a:cs typeface="楷体_GB2312"/>
                        <a:sym typeface="+mn-ea"/>
                      </a:endParaRPr>
                    </a:p>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800" b="1" i="0" u="none" strike="noStrike" cap="none" normalizeH="0" baseline="0" smtClean="0">
                          <a:ln>
                            <a:noFill/>
                          </a:ln>
                          <a:solidFill>
                            <a:srgbClr val="4222C8"/>
                          </a:solidFill>
                          <a:effectLst/>
                          <a:latin typeface="楷体_GB2312"/>
                          <a:ea typeface="楷体_GB2312"/>
                          <a:cs typeface="楷体_GB2312"/>
                          <a:sym typeface="+mn-ea"/>
                        </a:rPr>
                        <a:t>A（m</a:t>
                      </a:r>
                      <a:r>
                        <a:rPr kumimoji="0" lang="zh-CN" altLang="en-US" sz="1800" b="1" i="0" u="none" strike="noStrike" cap="none" normalizeH="0" baseline="30000" smtClean="0">
                          <a:ln>
                            <a:noFill/>
                          </a:ln>
                          <a:solidFill>
                            <a:srgbClr val="4222C8"/>
                          </a:solidFill>
                          <a:effectLst/>
                          <a:latin typeface="Arial" panose="020B0604020202020204" pitchFamily="34" charset="0"/>
                          <a:ea typeface="楷体_GB2312"/>
                          <a:cs typeface="Arial" panose="020B0604020202020204" pitchFamily="34" charset="0"/>
                          <a:sym typeface="+mn-ea"/>
                        </a:rPr>
                        <a:t>2</a:t>
                      </a:r>
                      <a:r>
                        <a:rPr kumimoji="0" lang="zh-CN" altLang="en-US" sz="1800" b="1" i="0" u="none" strike="noStrike" cap="none" normalizeH="0" baseline="0" smtClean="0">
                          <a:ln>
                            <a:noFill/>
                          </a:ln>
                          <a:solidFill>
                            <a:srgbClr val="4222C8"/>
                          </a:solidFill>
                          <a:effectLst/>
                          <a:latin typeface="楷体_GB2312"/>
                          <a:ea typeface="楷体_GB2312"/>
                          <a:cs typeface="楷体_GB2312"/>
                          <a:sym typeface="+mn-ea"/>
                        </a:rPr>
                        <a:t>）</a:t>
                      </a:r>
                    </a:p>
                    <a:p>
                      <a:pPr marL="0" marR="0" lvl="0" indent="0" algn="ctr" defTabSz="914400" rtl="0" eaLnBrk="1" fontAlgn="base" latinLnBrk="0" hangingPunct="1">
                        <a:lnSpc>
                          <a:spcPct val="100000"/>
                        </a:lnSpc>
                        <a:spcBef>
                          <a:spcPct val="0"/>
                        </a:spcBef>
                        <a:spcAft>
                          <a:spcPct val="0"/>
                        </a:spcAft>
                        <a:buClrTx/>
                        <a:buSzTx/>
                        <a:buFontTx/>
                        <a:buNone/>
                      </a:pPr>
                      <a:endParaRPr kumimoji="0" lang="zh-CN" altLang="en-US" sz="1800" b="1" i="0" u="none" strike="noStrike" cap="none" normalizeH="0" baseline="0" smtClean="0">
                        <a:ln>
                          <a:noFill/>
                        </a:ln>
                        <a:solidFill>
                          <a:srgbClr val="4222C8"/>
                        </a:solidFill>
                        <a:effectLst/>
                        <a:latin typeface="楷体_GB2312"/>
                        <a:ea typeface="楷体_GB2312"/>
                        <a:cs typeface="楷体_GB2312"/>
                        <a:sym typeface="+mn-ea"/>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458788">
                <a:tc rowSpan="3">
                  <a:txBody>
                    <a:bodyPr/>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en-US" sz="1800" b="1" i="0" u="none" strike="noStrike" cap="none" normalizeH="0" baseline="0" smtClean="0">
                        <a:ln>
                          <a:noFill/>
                        </a:ln>
                        <a:solidFill>
                          <a:srgbClr val="4222C8"/>
                        </a:solidFill>
                        <a:effectLst/>
                        <a:latin typeface="楷体_GB2312"/>
                        <a:ea typeface="楷体_GB2312"/>
                        <a:cs typeface="楷体_GB2312"/>
                      </a:endParaRPr>
                    </a:p>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800" b="1" i="0" u="none" strike="noStrike" cap="none" normalizeH="0" baseline="0" smtClean="0">
                          <a:ln>
                            <a:noFill/>
                          </a:ln>
                          <a:solidFill>
                            <a:srgbClr val="4222C8"/>
                          </a:solidFill>
                          <a:effectLst/>
                          <a:latin typeface="楷体_GB2312"/>
                          <a:ea typeface="楷体_GB2312"/>
                          <a:cs typeface="楷体_GB2312"/>
                        </a:rPr>
                        <a:t>社区</a:t>
                      </a:r>
                    </a:p>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800" b="1" i="0" u="none" strike="noStrike" cap="none" normalizeH="0" baseline="0" smtClean="0">
                          <a:ln>
                            <a:noFill/>
                          </a:ln>
                          <a:solidFill>
                            <a:srgbClr val="4222C8"/>
                          </a:solidFill>
                          <a:effectLst/>
                          <a:latin typeface="楷体_GB2312"/>
                          <a:ea typeface="楷体_GB2312"/>
                          <a:cs typeface="楷体_GB2312"/>
                        </a:rPr>
                        <a:t>中心</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800" b="1" i="0" u="none" strike="noStrike" cap="none" normalizeH="0" baseline="0" smtClean="0">
                          <a:ln>
                            <a:noFill/>
                          </a:ln>
                          <a:solidFill>
                            <a:srgbClr val="4222C8"/>
                          </a:solidFill>
                          <a:effectLst/>
                          <a:latin typeface="Arial" panose="020B0604020202020204" pitchFamily="34" charset="0"/>
                          <a:ea typeface="楷体_GB2312"/>
                          <a:cs typeface="Arial" panose="020B0604020202020204" pitchFamily="34" charset="0"/>
                        </a:rPr>
                        <a:t>3-5</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800" b="1" i="0" u="none" strike="noStrike" cap="none" normalizeH="0" baseline="0" smtClean="0">
                          <a:ln>
                            <a:noFill/>
                          </a:ln>
                          <a:solidFill>
                            <a:srgbClr val="4222C8"/>
                          </a:solidFill>
                          <a:effectLst/>
                          <a:latin typeface="Arial" panose="020B0604020202020204" pitchFamily="34" charset="0"/>
                          <a:ea typeface="楷体_GB2312"/>
                          <a:cs typeface="Arial" panose="020B0604020202020204" pitchFamily="34" charset="0"/>
                        </a:rPr>
                        <a:t>1400≤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800" b="1" i="0" u="none" strike="noStrike" cap="none" normalizeH="0" baseline="0" smtClean="0">
                          <a:ln>
                            <a:noFill/>
                          </a:ln>
                          <a:solidFill>
                            <a:srgbClr val="4222C8"/>
                          </a:solidFill>
                          <a:effectLst/>
                          <a:latin typeface="Arial" panose="020B0604020202020204" pitchFamily="34" charset="0"/>
                          <a:ea typeface="楷体_GB2312"/>
                          <a:cs typeface="Arial" panose="020B0604020202020204" pitchFamily="34" charset="0"/>
                        </a:rPr>
                        <a:t>1</a:t>
                      </a:r>
                      <a:r>
                        <a:rPr kumimoji="0" lang="en-US" altLang="zh-CN" sz="1800" b="1" i="0" u="none" strike="noStrike" cap="none" normalizeH="0" baseline="0" smtClean="0">
                          <a:ln>
                            <a:noFill/>
                          </a:ln>
                          <a:solidFill>
                            <a:srgbClr val="4222C8"/>
                          </a:solidFill>
                          <a:effectLst/>
                          <a:latin typeface="Arial" panose="020B0604020202020204" pitchFamily="34" charset="0"/>
                          <a:ea typeface="楷体_GB2312"/>
                          <a:cs typeface="Arial" panose="020B0604020202020204" pitchFamily="34" charset="0"/>
                        </a:rPr>
                        <a:t>425</a:t>
                      </a:r>
                      <a:r>
                        <a:rPr kumimoji="0" lang="zh-CN" altLang="en-US" sz="1800" b="1" i="0" u="none" strike="noStrike" cap="none" normalizeH="0" baseline="0" smtClean="0">
                          <a:ln>
                            <a:noFill/>
                          </a:ln>
                          <a:solidFill>
                            <a:srgbClr val="4222C8"/>
                          </a:solidFill>
                          <a:effectLst/>
                          <a:latin typeface="Arial" panose="020B0604020202020204" pitchFamily="34" charset="0"/>
                          <a:ea typeface="楷体_GB2312"/>
                          <a:cs typeface="Arial" panose="020B0604020202020204" pitchFamily="34" charset="0"/>
                        </a:rPr>
                        <a:t>&lt;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800" b="1" i="0" u="none" strike="noStrike" cap="none" normalizeH="0" baseline="0" smtClean="0">
                          <a:ln>
                            <a:noFill/>
                          </a:ln>
                          <a:solidFill>
                            <a:srgbClr val="4222C8"/>
                          </a:solidFill>
                          <a:effectLst/>
                          <a:latin typeface="Arial" panose="020B0604020202020204" pitchFamily="34" charset="0"/>
                          <a:ea typeface="楷体_GB2312"/>
                          <a:cs typeface="Arial" panose="020B0604020202020204" pitchFamily="34" charset="0"/>
                        </a:rPr>
                        <a:t>2650&lt;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458788">
                <a:tc vMerge="1">
                  <a:txBody>
                    <a:bodyPr/>
                    <a:lstStyle/>
                    <a:p>
                      <a:endParaRPr lang="zh-CN"/>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800" b="1" i="0" u="none" strike="noStrike" cap="none" normalizeH="0" baseline="0" smtClean="0">
                          <a:ln>
                            <a:noFill/>
                          </a:ln>
                          <a:solidFill>
                            <a:srgbClr val="4222C8"/>
                          </a:solidFill>
                          <a:effectLst/>
                          <a:latin typeface="Arial" panose="020B0604020202020204" pitchFamily="34" charset="0"/>
                          <a:ea typeface="楷体_GB2312"/>
                          <a:cs typeface="Arial" panose="020B0604020202020204" pitchFamily="34" charset="0"/>
                        </a:rPr>
                        <a:t>5-7</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800" b="1" i="0" u="none" strike="noStrike" cap="none" normalizeH="0" baseline="0" smtClean="0">
                          <a:ln>
                            <a:noFill/>
                          </a:ln>
                          <a:solidFill>
                            <a:srgbClr val="4222C8"/>
                          </a:solidFill>
                          <a:effectLst/>
                          <a:latin typeface="Arial" panose="020B0604020202020204" pitchFamily="34" charset="0"/>
                          <a:ea typeface="楷体_GB2312"/>
                          <a:cs typeface="Arial" panose="020B0604020202020204" pitchFamily="34" charset="0"/>
                        </a:rPr>
                        <a:t>1700≤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800" b="1" i="0" u="none" strike="noStrike" cap="none" normalizeH="0" baseline="0" smtClean="0">
                          <a:ln>
                            <a:noFill/>
                          </a:ln>
                          <a:solidFill>
                            <a:srgbClr val="4222C8"/>
                          </a:solidFill>
                          <a:effectLst/>
                          <a:latin typeface="Arial" panose="020B0604020202020204" pitchFamily="34" charset="0"/>
                          <a:ea typeface="楷体_GB2312"/>
                          <a:cs typeface="Arial" panose="020B0604020202020204" pitchFamily="34" charset="0"/>
                        </a:rPr>
                        <a:t>1725</a:t>
                      </a:r>
                      <a:r>
                        <a:rPr kumimoji="0" lang="zh-CN" altLang="en-US" sz="1800" b="1" i="0" u="none" strike="noStrike" cap="none" normalizeH="0" baseline="0" smtClean="0">
                          <a:ln>
                            <a:noFill/>
                          </a:ln>
                          <a:solidFill>
                            <a:srgbClr val="4222C8"/>
                          </a:solidFill>
                          <a:effectLst/>
                          <a:latin typeface="Arial" panose="020B0604020202020204" pitchFamily="34" charset="0"/>
                          <a:ea typeface="楷体_GB2312"/>
                          <a:cs typeface="Arial" panose="020B0604020202020204" pitchFamily="34" charset="0"/>
                        </a:rPr>
                        <a:t>&lt;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800" b="1" i="0" u="none" strike="noStrike" cap="none" normalizeH="0" baseline="0" smtClean="0">
                          <a:ln>
                            <a:noFill/>
                          </a:ln>
                          <a:solidFill>
                            <a:srgbClr val="4222C8"/>
                          </a:solidFill>
                          <a:effectLst/>
                          <a:latin typeface="Arial" panose="020B0604020202020204" pitchFamily="34" charset="0"/>
                          <a:ea typeface="楷体_GB2312"/>
                          <a:cs typeface="Arial" panose="020B0604020202020204" pitchFamily="34" charset="0"/>
                        </a:rPr>
                        <a:t>2950&lt;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r h="458788">
                <a:tc vMerge="1">
                  <a:txBody>
                    <a:bodyPr/>
                    <a:lstStyle/>
                    <a:p>
                      <a:endParaRPr lang="zh-CN"/>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800" b="1" i="0" u="none" strike="noStrike" cap="none" normalizeH="0" baseline="0" smtClean="0">
                          <a:ln>
                            <a:noFill/>
                          </a:ln>
                          <a:solidFill>
                            <a:srgbClr val="4222C8"/>
                          </a:solidFill>
                          <a:effectLst/>
                          <a:latin typeface="Arial" panose="020B0604020202020204" pitchFamily="34" charset="0"/>
                          <a:ea typeface="楷体_GB2312"/>
                          <a:cs typeface="Arial" panose="020B0604020202020204" pitchFamily="34" charset="0"/>
                        </a:rPr>
                        <a:t>7-10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800" b="1" i="0" u="none" strike="noStrike" cap="none" normalizeH="0" baseline="0" smtClean="0">
                          <a:ln>
                            <a:noFill/>
                          </a:ln>
                          <a:solidFill>
                            <a:srgbClr val="4222C8"/>
                          </a:solidFill>
                          <a:effectLst/>
                          <a:latin typeface="Arial" panose="020B0604020202020204" pitchFamily="34" charset="0"/>
                          <a:ea typeface="楷体_GB2312"/>
                          <a:cs typeface="Arial" panose="020B0604020202020204" pitchFamily="34" charset="0"/>
                        </a:rPr>
                        <a:t>2000≤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800" b="1" i="0" u="none" strike="noStrike" cap="none" normalizeH="0" baseline="0" smtClean="0">
                          <a:ln>
                            <a:noFill/>
                          </a:ln>
                          <a:solidFill>
                            <a:srgbClr val="4222C8"/>
                          </a:solidFill>
                          <a:effectLst/>
                          <a:latin typeface="Arial" panose="020B0604020202020204" pitchFamily="34" charset="0"/>
                          <a:ea typeface="楷体_GB2312"/>
                          <a:cs typeface="Arial" panose="020B0604020202020204" pitchFamily="34" charset="0"/>
                        </a:rPr>
                        <a:t>2025</a:t>
                      </a:r>
                      <a:r>
                        <a:rPr kumimoji="0" lang="zh-CN" altLang="en-US" sz="1800" b="1" i="0" u="none" strike="noStrike" cap="none" normalizeH="0" baseline="0" smtClean="0">
                          <a:ln>
                            <a:noFill/>
                          </a:ln>
                          <a:solidFill>
                            <a:srgbClr val="4222C8"/>
                          </a:solidFill>
                          <a:effectLst/>
                          <a:latin typeface="Arial" panose="020B0604020202020204" pitchFamily="34" charset="0"/>
                          <a:ea typeface="楷体_GB2312"/>
                          <a:cs typeface="Arial" panose="020B0604020202020204" pitchFamily="34" charset="0"/>
                        </a:rPr>
                        <a:t>&lt;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800" b="1" i="0" u="none" strike="noStrike" cap="none" normalizeH="0" baseline="0" smtClean="0">
                          <a:ln>
                            <a:noFill/>
                          </a:ln>
                          <a:solidFill>
                            <a:srgbClr val="4222C8"/>
                          </a:solidFill>
                          <a:effectLst/>
                          <a:latin typeface="Arial" panose="020B0604020202020204" pitchFamily="34" charset="0"/>
                          <a:ea typeface="楷体_GB2312"/>
                          <a:cs typeface="Arial" panose="020B0604020202020204" pitchFamily="34" charset="0"/>
                        </a:rPr>
                        <a:t>3250&lt;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458788">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800" b="1" i="0" u="none" strike="noStrike" cap="none" normalizeH="0" baseline="0" smtClean="0">
                          <a:ln>
                            <a:noFill/>
                          </a:ln>
                          <a:solidFill>
                            <a:srgbClr val="4222C8"/>
                          </a:solidFill>
                          <a:effectLst/>
                          <a:latin typeface="楷体_GB2312"/>
                          <a:ea typeface="楷体_GB2312"/>
                          <a:cs typeface="楷体_GB2312"/>
                        </a:rPr>
                        <a:t>卫生院</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en-US" sz="1800" b="1" i="0" u="none" strike="noStrike" cap="none" normalizeH="0" baseline="0" smtClean="0">
                        <a:ln>
                          <a:noFill/>
                        </a:ln>
                        <a:solidFill>
                          <a:srgbClr val="4222C8"/>
                        </a:solidFill>
                        <a:effectLst/>
                        <a:latin typeface="Arial" panose="020B0604020202020204" pitchFamily="34" charset="0"/>
                        <a:ea typeface="楷体_GB2312"/>
                        <a:cs typeface="Arial" panose="020B0604020202020204" pitchFamily="34"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800" b="1" i="0" u="none" strike="noStrike" cap="none" normalizeH="0" baseline="0" smtClean="0">
                          <a:ln>
                            <a:noFill/>
                          </a:ln>
                          <a:solidFill>
                            <a:srgbClr val="4222C8"/>
                          </a:solidFill>
                          <a:effectLst/>
                          <a:latin typeface="Arial" panose="020B0604020202020204" pitchFamily="34" charset="0"/>
                          <a:ea typeface="楷体_GB2312"/>
                          <a:cs typeface="Arial" panose="020B0604020202020204" pitchFamily="34" charset="0"/>
                        </a:rPr>
                        <a:t>300</a:t>
                      </a:r>
                      <a:r>
                        <a:rPr kumimoji="0" lang="zh-CN" altLang="en-US" sz="1800" b="1" i="0" u="none" strike="noStrike" cap="none" normalizeH="0" baseline="0" smtClean="0">
                          <a:ln>
                            <a:noFill/>
                          </a:ln>
                          <a:solidFill>
                            <a:srgbClr val="4222C8"/>
                          </a:solidFill>
                          <a:effectLst/>
                          <a:latin typeface="Arial" panose="020B0604020202020204" pitchFamily="34" charset="0"/>
                          <a:ea typeface="楷体_GB2312"/>
                          <a:cs typeface="Arial" panose="020B0604020202020204" pitchFamily="34" charset="0"/>
                          <a:sym typeface="+mn-ea"/>
                        </a:rPr>
                        <a:t>≤</a:t>
                      </a:r>
                      <a:endParaRPr kumimoji="0" lang="zh-CN" altLang="en-US" sz="1800" b="1" i="0" u="none" strike="noStrike" cap="none" normalizeH="0" baseline="0" smtClean="0">
                        <a:ln>
                          <a:noFill/>
                        </a:ln>
                        <a:solidFill>
                          <a:srgbClr val="4222C8"/>
                        </a:solidFill>
                        <a:effectLst/>
                        <a:latin typeface="Arial" panose="020B0604020202020204" pitchFamily="34" charset="0"/>
                        <a:ea typeface="楷体_GB2312"/>
                        <a:cs typeface="Arial" panose="020B0604020202020204" pitchFamily="34"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800" b="1" i="0" u="none" strike="noStrike" cap="none" normalizeH="0" baseline="0" smtClean="0">
                          <a:ln>
                            <a:noFill/>
                          </a:ln>
                          <a:solidFill>
                            <a:srgbClr val="4222C8"/>
                          </a:solidFill>
                          <a:effectLst/>
                          <a:latin typeface="Arial" panose="020B0604020202020204" pitchFamily="34" charset="0"/>
                          <a:ea typeface="楷体_GB2312"/>
                          <a:cs typeface="Arial" panose="020B0604020202020204" pitchFamily="34" charset="0"/>
                        </a:rPr>
                        <a:t>3</a:t>
                      </a:r>
                      <a:r>
                        <a:rPr kumimoji="0" lang="zh-CN" altLang="en-US" sz="1800" b="1" i="0" u="none" strike="noStrike" cap="none" normalizeH="0" baseline="0" smtClean="0">
                          <a:ln>
                            <a:noFill/>
                          </a:ln>
                          <a:solidFill>
                            <a:srgbClr val="4222C8"/>
                          </a:solidFill>
                          <a:effectLst/>
                          <a:latin typeface="Arial" panose="020B0604020202020204" pitchFamily="34" charset="0"/>
                          <a:ea typeface="楷体_GB2312"/>
                          <a:cs typeface="Arial" panose="020B0604020202020204" pitchFamily="34" charset="0"/>
                        </a:rPr>
                        <a:t>50&lt;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800" b="1" i="0" u="none" strike="noStrike" cap="none" normalizeH="0" baseline="0" smtClean="0">
                          <a:ln>
                            <a:noFill/>
                          </a:ln>
                          <a:solidFill>
                            <a:srgbClr val="4222C8"/>
                          </a:solidFill>
                          <a:effectLst/>
                          <a:latin typeface="Arial" panose="020B0604020202020204" pitchFamily="34" charset="0"/>
                          <a:ea typeface="楷体_GB2312"/>
                          <a:cs typeface="Arial" panose="020B0604020202020204" pitchFamily="34" charset="0"/>
                        </a:rPr>
                        <a:t>4250&lt;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bl>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3"/>
          <p:cNvSpPr>
            <a:spLocks noGrp="1" noChangeArrowheads="1"/>
          </p:cNvSpPr>
          <p:nvPr>
            <p:ph type="body" idx="4294967295"/>
          </p:nvPr>
        </p:nvSpPr>
        <p:spPr/>
        <p:txBody>
          <a:bodyPr/>
          <a:lstStyle/>
          <a:p>
            <a:endParaRPr lang="zh-CN" altLang="en-US" smtClean="0"/>
          </a:p>
        </p:txBody>
      </p:sp>
      <p:pic>
        <p:nvPicPr>
          <p:cNvPr id="29698" name="Picture 4" descr="2"/>
          <p:cNvPicPr>
            <a:picLocks noChangeAspect="1" noChangeArrowheads="1"/>
          </p:cNvPicPr>
          <p:nvPr/>
        </p:nvPicPr>
        <p:blipFill>
          <a:blip r:embed="rId3" cstate="print"/>
          <a:srcRect/>
          <a:stretch>
            <a:fillRect/>
          </a:stretch>
        </p:blipFill>
        <p:spPr bwMode="auto">
          <a:xfrm>
            <a:off x="468313" y="1628775"/>
            <a:ext cx="8161337" cy="4464050"/>
          </a:xfrm>
          <a:prstGeom prst="rect">
            <a:avLst/>
          </a:prstGeom>
          <a:noFill/>
          <a:ln w="9525">
            <a:noFill/>
            <a:miter lim="800000"/>
            <a:headEnd/>
            <a:tailEnd/>
          </a:ln>
        </p:spPr>
      </p:pic>
      <p:sp>
        <p:nvSpPr>
          <p:cNvPr id="29699" name="标题 1"/>
          <p:cNvSpPr>
            <a:spLocks noChangeArrowheads="1"/>
          </p:cNvSpPr>
          <p:nvPr/>
        </p:nvSpPr>
        <p:spPr bwMode="auto">
          <a:xfrm>
            <a:off x="457200" y="163513"/>
            <a:ext cx="8229600" cy="962025"/>
          </a:xfrm>
          <a:prstGeom prst="rect">
            <a:avLst/>
          </a:prstGeom>
          <a:noFill/>
          <a:ln w="9525">
            <a:noFill/>
            <a:miter lim="800000"/>
          </a:ln>
        </p:spPr>
        <p:txBody>
          <a:bodyPr anchor="ctr"/>
          <a:lstStyle/>
          <a:p>
            <a:pPr algn="ctr" eaLnBrk="0" hangingPunct="0"/>
            <a:r>
              <a:rPr lang="en-US" altLang="zh-CN" sz="4400" b="1">
                <a:solidFill>
                  <a:srgbClr val="000066"/>
                </a:solidFill>
                <a:latin typeface="黑体" panose="02010609060101010101" pitchFamily="2" charset="-122"/>
                <a:ea typeface="黑体" panose="02010609060101010101" pitchFamily="2" charset="-122"/>
              </a:rPr>
              <a:t>1.3.1</a:t>
            </a:r>
            <a:r>
              <a:rPr lang="zh-CN" altLang="en-US" sz="4400" b="1">
                <a:solidFill>
                  <a:srgbClr val="000066"/>
                </a:solidFill>
                <a:latin typeface="黑体" panose="02010609060101010101" pitchFamily="2" charset="-122"/>
                <a:ea typeface="黑体" panose="02010609060101010101" pitchFamily="2" charset="-122"/>
              </a:rPr>
              <a:t> 建筑面积</a:t>
            </a:r>
            <a:endParaRPr lang="zh-CN" altLang="en-US" sz="3200" b="1">
              <a:solidFill>
                <a:srgbClr val="000066"/>
              </a:solidFill>
              <a:latin typeface="黑体" panose="02010609060101010101" pitchFamily="2" charset="-122"/>
              <a:ea typeface="黑体" panose="02010609060101010101" pitchFamily="2" charset="-122"/>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3"/>
          <p:cNvSpPr>
            <a:spLocks noGrp="1" noChangeArrowheads="1"/>
          </p:cNvSpPr>
          <p:nvPr>
            <p:ph type="body" idx="4294967295"/>
          </p:nvPr>
        </p:nvSpPr>
        <p:spPr/>
        <p:txBody>
          <a:bodyPr/>
          <a:lstStyle/>
          <a:p>
            <a:endParaRPr lang="zh-CN" altLang="en-US" smtClean="0"/>
          </a:p>
        </p:txBody>
      </p:sp>
      <p:sp>
        <p:nvSpPr>
          <p:cNvPr id="31746" name="标题 1"/>
          <p:cNvSpPr>
            <a:spLocks noChangeArrowheads="1"/>
          </p:cNvSpPr>
          <p:nvPr/>
        </p:nvSpPr>
        <p:spPr bwMode="auto">
          <a:xfrm>
            <a:off x="457200" y="163513"/>
            <a:ext cx="8229600" cy="962025"/>
          </a:xfrm>
          <a:prstGeom prst="rect">
            <a:avLst/>
          </a:prstGeom>
          <a:noFill/>
          <a:ln w="9525">
            <a:noFill/>
            <a:miter lim="800000"/>
          </a:ln>
        </p:spPr>
        <p:txBody>
          <a:bodyPr anchor="ctr"/>
          <a:lstStyle/>
          <a:p>
            <a:pPr algn="ctr" eaLnBrk="0" hangingPunct="0"/>
            <a:r>
              <a:rPr lang="en-US" altLang="zh-CN" sz="4400" b="1">
                <a:solidFill>
                  <a:srgbClr val="000066"/>
                </a:solidFill>
                <a:latin typeface="黑体" panose="02010609060101010101" pitchFamily="2" charset="-122"/>
                <a:ea typeface="黑体" panose="02010609060101010101" pitchFamily="2" charset="-122"/>
              </a:rPr>
              <a:t>1.3.1</a:t>
            </a:r>
            <a:r>
              <a:rPr lang="zh-CN" altLang="en-US" sz="4400" b="1">
                <a:solidFill>
                  <a:srgbClr val="000066"/>
                </a:solidFill>
                <a:latin typeface="黑体" panose="02010609060101010101" pitchFamily="2" charset="-122"/>
                <a:ea typeface="黑体" panose="02010609060101010101" pitchFamily="2" charset="-122"/>
              </a:rPr>
              <a:t> 建筑面积</a:t>
            </a:r>
            <a:endParaRPr lang="zh-CN" altLang="en-US" sz="3200" b="1">
              <a:solidFill>
                <a:srgbClr val="000066"/>
              </a:solidFill>
              <a:latin typeface="黑体" panose="02010609060101010101" pitchFamily="2" charset="-122"/>
              <a:ea typeface="黑体" panose="02010609060101010101" pitchFamily="2" charset="-122"/>
            </a:endParaRPr>
          </a:p>
        </p:txBody>
      </p:sp>
      <p:pic>
        <p:nvPicPr>
          <p:cNvPr id="31747" name="图片 1" descr="D11B0F1CE238F8790FE3D85B6B4C1B93"/>
          <p:cNvPicPr>
            <a:picLocks noChangeAspect="1"/>
          </p:cNvPicPr>
          <p:nvPr/>
        </p:nvPicPr>
        <p:blipFill>
          <a:blip r:embed="rId2" cstate="print"/>
          <a:srcRect/>
          <a:stretch>
            <a:fillRect/>
          </a:stretch>
        </p:blipFill>
        <p:spPr bwMode="auto">
          <a:xfrm>
            <a:off x="1200150" y="2073275"/>
            <a:ext cx="6096000" cy="2711450"/>
          </a:xfrm>
          <a:prstGeom prst="rect">
            <a:avLst/>
          </a:prstGeom>
          <a:noFill/>
          <a:ln w="9525">
            <a:noFill/>
            <a:miter lim="800000"/>
            <a:headEnd/>
            <a:tailEnd/>
          </a:ln>
        </p:spPr>
      </p:pic>
      <p:pic>
        <p:nvPicPr>
          <p:cNvPr id="31748" name="图片 2" descr="D11B0F1CE238F8790FE3D85B6B4C1B93"/>
          <p:cNvPicPr>
            <a:picLocks noChangeAspect="1"/>
          </p:cNvPicPr>
          <p:nvPr/>
        </p:nvPicPr>
        <p:blipFill>
          <a:blip r:embed="rId2" cstate="print"/>
          <a:srcRect/>
          <a:stretch>
            <a:fillRect/>
          </a:stretch>
        </p:blipFill>
        <p:spPr bwMode="auto">
          <a:xfrm>
            <a:off x="101600" y="1600200"/>
            <a:ext cx="8661400" cy="4152900"/>
          </a:xfrm>
          <a:prstGeom prst="rect">
            <a:avLst/>
          </a:prstGeom>
          <a:noFill/>
          <a:ln w="9525">
            <a:noFill/>
            <a:miter lim="800000"/>
            <a:headEnd/>
            <a:tailEnd/>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标题 1"/>
          <p:cNvSpPr>
            <a:spLocks noGrp="1"/>
          </p:cNvSpPr>
          <p:nvPr>
            <p:ph type="title" idx="4294967295"/>
          </p:nvPr>
        </p:nvSpPr>
        <p:spPr>
          <a:xfrm>
            <a:off x="457200" y="163513"/>
            <a:ext cx="8229600" cy="962025"/>
          </a:xfrm>
        </p:spPr>
        <p:txBody>
          <a:bodyPr/>
          <a:lstStyle/>
          <a:p>
            <a:r>
              <a:rPr lang="en-US" altLang="zh-CN" smtClean="0">
                <a:latin typeface="黑体" panose="02010609060101010101" pitchFamily="2" charset="-122"/>
                <a:ea typeface="黑体" panose="02010609060101010101" pitchFamily="2" charset="-122"/>
              </a:rPr>
              <a:t>1.3.1</a:t>
            </a:r>
            <a:r>
              <a:rPr lang="zh-CN" altLang="en-US" smtClean="0">
                <a:latin typeface="黑体" panose="02010609060101010101" pitchFamily="2" charset="-122"/>
                <a:ea typeface="黑体" panose="02010609060101010101" pitchFamily="2" charset="-122"/>
              </a:rPr>
              <a:t> 建筑面积</a:t>
            </a:r>
          </a:p>
        </p:txBody>
      </p:sp>
      <p:sp>
        <p:nvSpPr>
          <p:cNvPr id="32770" name="矩形 2"/>
          <p:cNvSpPr>
            <a:spLocks noChangeArrowheads="1"/>
          </p:cNvSpPr>
          <p:nvPr/>
        </p:nvSpPr>
        <p:spPr bwMode="auto">
          <a:xfrm>
            <a:off x="323850" y="1557338"/>
            <a:ext cx="8640763" cy="3230245"/>
          </a:xfrm>
          <a:prstGeom prst="rect">
            <a:avLst/>
          </a:prstGeom>
          <a:noFill/>
          <a:ln w="9525">
            <a:noFill/>
            <a:miter lim="800000"/>
          </a:ln>
        </p:spPr>
        <p:txBody>
          <a:bodyPr>
            <a:spAutoFit/>
          </a:bodyPr>
          <a:lstStyle/>
          <a:p>
            <a:pPr>
              <a:lnSpc>
                <a:spcPct val="150000"/>
              </a:lnSpc>
            </a:pPr>
            <a:r>
              <a:rPr lang="en-US" altLang="zh-CN" sz="3200" b="1">
                <a:solidFill>
                  <a:srgbClr val="333399"/>
                </a:solidFill>
                <a:latin typeface="黑体" panose="02010609060101010101" pitchFamily="2" charset="-122"/>
                <a:ea typeface="黑体" panose="02010609060101010101" pitchFamily="2" charset="-122"/>
                <a:cs typeface="楷体_GB2312"/>
              </a:rPr>
              <a:t>条款要点：</a:t>
            </a:r>
            <a:r>
              <a:rPr lang="zh-CN" altLang="en-US" sz="2400" b="1">
                <a:solidFill>
                  <a:srgbClr val="FF0000"/>
                </a:solidFill>
                <a:latin typeface="黑体" panose="02010609060101010101" pitchFamily="2" charset="-122"/>
                <a:ea typeface="黑体" panose="02010609060101010101" pitchFamily="2" charset="-122"/>
                <a:cs typeface="楷体_GB2312"/>
              </a:rPr>
              <a:t> </a:t>
            </a:r>
            <a:endParaRPr lang="zh-CN" altLang="en-US" sz="2400" b="1">
              <a:latin typeface="黑体" panose="02010609060101010101" pitchFamily="2" charset="-122"/>
              <a:ea typeface="黑体" panose="02010609060101010101" pitchFamily="2" charset="-122"/>
              <a:cs typeface="楷体_GB2312"/>
            </a:endParaRPr>
          </a:p>
          <a:p>
            <a:pPr>
              <a:lnSpc>
                <a:spcPct val="130000"/>
              </a:lnSpc>
            </a:pPr>
            <a:r>
              <a:rPr lang="zh-CN" altLang="en-US" sz="2000">
                <a:solidFill>
                  <a:srgbClr val="0000CC"/>
                </a:solidFill>
                <a:latin typeface="黑体" panose="02010609060101010101" pitchFamily="2" charset="-122"/>
                <a:ea typeface="黑体" panose="02010609060101010101" pitchFamily="2" charset="-122"/>
                <a:cs typeface="楷体_GB2312"/>
                <a:sym typeface="+mn-ea"/>
              </a:rPr>
              <a:t>1.根据辖区服务人口、床位等确定标准建筑面积，实际业务用房建筑面积应 </a:t>
            </a:r>
          </a:p>
          <a:p>
            <a:pPr>
              <a:lnSpc>
                <a:spcPct val="130000"/>
              </a:lnSpc>
            </a:pPr>
            <a:r>
              <a:rPr lang="zh-CN" altLang="en-US" sz="2000">
                <a:solidFill>
                  <a:srgbClr val="0000CC"/>
                </a:solidFill>
                <a:latin typeface="黑体" panose="02010609060101010101" pitchFamily="2" charset="-122"/>
                <a:ea typeface="黑体" panose="02010609060101010101" pitchFamily="2" charset="-122"/>
                <a:cs typeface="楷体_GB2312"/>
                <a:sym typeface="+mn-ea"/>
              </a:rPr>
              <a:t>  不低于标准建筑面积。</a:t>
            </a:r>
            <a:endParaRPr lang="zh-CN" altLang="en-US" sz="2000">
              <a:solidFill>
                <a:srgbClr val="0000CC"/>
              </a:solidFill>
              <a:latin typeface="黑体" panose="02010609060101010101" pitchFamily="2" charset="-122"/>
              <a:ea typeface="黑体" panose="02010609060101010101" pitchFamily="2" charset="-122"/>
              <a:cs typeface="楷体_GB2312"/>
            </a:endParaRPr>
          </a:p>
          <a:p>
            <a:pPr>
              <a:lnSpc>
                <a:spcPct val="130000"/>
              </a:lnSpc>
            </a:pPr>
            <a:r>
              <a:rPr lang="zh-CN" altLang="en-US" sz="2000">
                <a:solidFill>
                  <a:srgbClr val="0000CC"/>
                </a:solidFill>
                <a:latin typeface="黑体" panose="02010609060101010101" pitchFamily="2" charset="-122"/>
                <a:ea typeface="黑体" panose="02010609060101010101" pitchFamily="2" charset="-122"/>
                <a:cs typeface="楷体_GB2312"/>
                <a:sym typeface="+mn-ea"/>
              </a:rPr>
              <a:t>2.增加床位数相应增加业务用房面积。</a:t>
            </a:r>
            <a:endParaRPr lang="zh-CN" altLang="en-US" sz="2000">
              <a:solidFill>
                <a:srgbClr val="0000CC"/>
              </a:solidFill>
              <a:latin typeface="黑体" panose="02010609060101010101" pitchFamily="2" charset="-122"/>
              <a:ea typeface="黑体" panose="02010609060101010101" pitchFamily="2" charset="-122"/>
              <a:cs typeface="楷体_GB2312"/>
            </a:endParaRPr>
          </a:p>
          <a:p>
            <a:pPr>
              <a:lnSpc>
                <a:spcPct val="130000"/>
              </a:lnSpc>
            </a:pPr>
            <a:r>
              <a:rPr lang="zh-CN" altLang="en-US" sz="2000">
                <a:solidFill>
                  <a:srgbClr val="0000CC"/>
                </a:solidFill>
                <a:latin typeface="黑体" panose="02010609060101010101" pitchFamily="2" charset="-122"/>
                <a:ea typeface="黑体" panose="02010609060101010101" pitchFamily="2" charset="-122"/>
                <a:cs typeface="楷体_GB2312"/>
                <a:sym typeface="+mn-ea"/>
              </a:rPr>
              <a:t>  根据服务人口和需求都可以设住院床位或不设床位</a:t>
            </a:r>
          </a:p>
          <a:p>
            <a:pPr>
              <a:lnSpc>
                <a:spcPct val="130000"/>
              </a:lnSpc>
            </a:pPr>
            <a:r>
              <a:rPr lang="zh-CN" altLang="en-US" sz="2000">
                <a:solidFill>
                  <a:srgbClr val="0000CC"/>
                </a:solidFill>
                <a:latin typeface="黑体" panose="02010609060101010101" pitchFamily="2" charset="-122"/>
                <a:ea typeface="黑体" panose="02010609060101010101" pitchFamily="2" charset="-122"/>
                <a:cs typeface="楷体_GB2312"/>
                <a:sym typeface="+mn-ea"/>
              </a:rPr>
              <a:t>3、乡镇卫生院面积【B】条款的取值基数为300㎡，是指南所取最低标准值，为和其他标准衔接调整取值。</a:t>
            </a:r>
            <a:endParaRPr lang="en-US" altLang="zh-CN" sz="2000" b="1">
              <a:solidFill>
                <a:srgbClr val="0000CC"/>
              </a:solidFill>
              <a:latin typeface="黑体" panose="02010609060101010101" pitchFamily="2" charset="-122"/>
              <a:ea typeface="黑体" panose="02010609060101010101" pitchFamily="2" charset="-122"/>
              <a:cs typeface="楷体_GB2312"/>
              <a:sym typeface="+mn-ea"/>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标题 1"/>
          <p:cNvSpPr>
            <a:spLocks noGrp="1"/>
          </p:cNvSpPr>
          <p:nvPr>
            <p:ph type="title" idx="4294967295"/>
          </p:nvPr>
        </p:nvSpPr>
        <p:spPr>
          <a:xfrm>
            <a:off x="457200" y="163513"/>
            <a:ext cx="8229600" cy="962025"/>
          </a:xfrm>
        </p:spPr>
        <p:txBody>
          <a:bodyPr/>
          <a:lstStyle/>
          <a:p>
            <a:r>
              <a:rPr lang="en-US" altLang="zh-CN" smtClean="0">
                <a:latin typeface="黑体" panose="02010609060101010101" pitchFamily="2" charset="-122"/>
                <a:ea typeface="黑体" panose="02010609060101010101" pitchFamily="2" charset="-122"/>
              </a:rPr>
              <a:t>1.3.1</a:t>
            </a:r>
            <a:r>
              <a:rPr lang="zh-CN" altLang="en-US" smtClean="0">
                <a:latin typeface="黑体" panose="02010609060101010101" pitchFamily="2" charset="-122"/>
                <a:ea typeface="黑体" panose="02010609060101010101" pitchFamily="2" charset="-122"/>
              </a:rPr>
              <a:t> 建筑面积</a:t>
            </a:r>
          </a:p>
        </p:txBody>
      </p:sp>
      <p:sp>
        <p:nvSpPr>
          <p:cNvPr id="32770" name="矩形 2"/>
          <p:cNvSpPr>
            <a:spLocks noChangeArrowheads="1"/>
          </p:cNvSpPr>
          <p:nvPr/>
        </p:nvSpPr>
        <p:spPr bwMode="auto">
          <a:xfrm>
            <a:off x="323850" y="1557338"/>
            <a:ext cx="8640763" cy="4030980"/>
          </a:xfrm>
          <a:prstGeom prst="rect">
            <a:avLst/>
          </a:prstGeom>
          <a:noFill/>
          <a:ln w="9525">
            <a:noFill/>
            <a:miter lim="800000"/>
          </a:ln>
        </p:spPr>
        <p:txBody>
          <a:bodyPr>
            <a:spAutoFit/>
          </a:bodyPr>
          <a:lstStyle/>
          <a:p>
            <a:pPr>
              <a:lnSpc>
                <a:spcPct val="150000"/>
              </a:lnSpc>
            </a:pPr>
            <a:r>
              <a:rPr lang="en-US" altLang="zh-CN" sz="3200" b="1">
                <a:solidFill>
                  <a:srgbClr val="333399"/>
                </a:solidFill>
                <a:latin typeface="黑体" panose="02010609060101010101" pitchFamily="2" charset="-122"/>
                <a:ea typeface="黑体" panose="02010609060101010101" pitchFamily="2" charset="-122"/>
                <a:cs typeface="楷体_GB2312"/>
              </a:rPr>
              <a:t>条款要点：</a:t>
            </a:r>
            <a:r>
              <a:rPr lang="zh-CN" altLang="en-US" sz="2400" b="1">
                <a:solidFill>
                  <a:srgbClr val="FF0000"/>
                </a:solidFill>
                <a:latin typeface="黑体" panose="02010609060101010101" pitchFamily="2" charset="-122"/>
                <a:ea typeface="黑体" panose="02010609060101010101" pitchFamily="2" charset="-122"/>
                <a:cs typeface="楷体_GB2312"/>
              </a:rPr>
              <a:t> </a:t>
            </a:r>
            <a:endParaRPr lang="zh-CN" altLang="en-US" sz="2400" b="1">
              <a:latin typeface="黑体" panose="02010609060101010101" pitchFamily="2" charset="-122"/>
              <a:ea typeface="黑体" panose="02010609060101010101" pitchFamily="2" charset="-122"/>
              <a:cs typeface="楷体_GB2312"/>
            </a:endParaRPr>
          </a:p>
          <a:p>
            <a:pPr>
              <a:lnSpc>
                <a:spcPct val="130000"/>
              </a:lnSpc>
            </a:pPr>
            <a:r>
              <a:rPr lang="en-US" altLang="zh-CN" sz="2000">
                <a:solidFill>
                  <a:srgbClr val="0000CC"/>
                </a:solidFill>
                <a:latin typeface="黑体" panose="02010609060101010101" pitchFamily="2" charset="-122"/>
                <a:ea typeface="黑体" panose="02010609060101010101" pitchFamily="2" charset="-122"/>
                <a:cs typeface="楷体_GB2312"/>
                <a:sym typeface="+mn-ea"/>
              </a:rPr>
              <a:t>4</a:t>
            </a:r>
            <a:r>
              <a:rPr lang="zh-CN" altLang="en-US" sz="2000">
                <a:solidFill>
                  <a:srgbClr val="0000CC"/>
                </a:solidFill>
                <a:latin typeface="黑体" panose="02010609060101010101" pitchFamily="2" charset="-122"/>
                <a:ea typeface="黑体" panose="02010609060101010101" pitchFamily="2" charset="-122"/>
                <a:cs typeface="楷体_GB2312"/>
                <a:sym typeface="+mn-ea"/>
              </a:rPr>
              <a:t>.建筑面积=</a:t>
            </a:r>
            <a:r>
              <a:rPr lang="zh-CN" altLang="en-US" sz="2000">
                <a:solidFill>
                  <a:srgbClr val="FF0000"/>
                </a:solidFill>
                <a:latin typeface="黑体" panose="02010609060101010101" pitchFamily="2" charset="-122"/>
                <a:ea typeface="黑体" panose="02010609060101010101" pitchFamily="2" charset="-122"/>
                <a:cs typeface="楷体_GB2312"/>
                <a:sym typeface="+mn-ea"/>
              </a:rPr>
              <a:t>房屋建筑面积（有证）+租房面积（租赁）+其他面积（自建）</a:t>
            </a:r>
            <a:r>
              <a:rPr lang="zh-CN" altLang="en-US" sz="2000">
                <a:solidFill>
                  <a:srgbClr val="0000CC"/>
                </a:solidFill>
                <a:latin typeface="黑体" panose="02010609060101010101" pitchFamily="2" charset="-122"/>
                <a:ea typeface="黑体" panose="02010609060101010101" pitchFamily="2" charset="-122"/>
                <a:cs typeface="楷体_GB2312"/>
                <a:sym typeface="+mn-ea"/>
              </a:rPr>
              <a:t>，  </a:t>
            </a:r>
            <a:endParaRPr lang="zh-CN" altLang="en-US" sz="2000">
              <a:solidFill>
                <a:srgbClr val="0000CC"/>
              </a:solidFill>
              <a:latin typeface="黑体" panose="02010609060101010101" pitchFamily="2" charset="-122"/>
              <a:ea typeface="黑体" panose="02010609060101010101" pitchFamily="2" charset="-122"/>
              <a:cs typeface="楷体_GB2312"/>
            </a:endParaRPr>
          </a:p>
          <a:p>
            <a:pPr>
              <a:lnSpc>
                <a:spcPct val="130000"/>
              </a:lnSpc>
            </a:pPr>
            <a:r>
              <a:rPr lang="zh-CN" altLang="en-US" sz="2000">
                <a:solidFill>
                  <a:srgbClr val="0000CC"/>
                </a:solidFill>
                <a:latin typeface="黑体" panose="02010609060101010101" pitchFamily="2" charset="-122"/>
                <a:ea typeface="黑体" panose="02010609060101010101" pitchFamily="2" charset="-122"/>
                <a:cs typeface="楷体_GB2312"/>
                <a:sym typeface="+mn-ea"/>
              </a:rPr>
              <a:t>  建筑面积可以累加计算。</a:t>
            </a:r>
          </a:p>
          <a:p>
            <a:pPr>
              <a:lnSpc>
                <a:spcPct val="130000"/>
              </a:lnSpc>
            </a:pPr>
            <a:r>
              <a:rPr lang="en-US" altLang="zh-CN" sz="2000">
                <a:solidFill>
                  <a:srgbClr val="0000CC"/>
                </a:solidFill>
                <a:latin typeface="黑体" panose="02010609060101010101" pitchFamily="2" charset="-122"/>
                <a:ea typeface="黑体" panose="02010609060101010101" pitchFamily="2" charset="-122"/>
                <a:cs typeface="楷体_GB2312"/>
                <a:sym typeface="+mn-ea"/>
              </a:rPr>
              <a:t>5</a:t>
            </a:r>
            <a:r>
              <a:rPr lang="zh-CN" altLang="en-US" sz="2000">
                <a:solidFill>
                  <a:srgbClr val="0000CC"/>
                </a:solidFill>
                <a:latin typeface="黑体" panose="02010609060101010101" pitchFamily="2" charset="-122"/>
                <a:ea typeface="黑体" panose="02010609060101010101" pitchFamily="2" charset="-122"/>
                <a:cs typeface="楷体_GB2312"/>
                <a:sym typeface="+mn-ea"/>
              </a:rPr>
              <a:t>.建筑面积指标中</a:t>
            </a:r>
            <a:r>
              <a:rPr lang="zh-CN" altLang="en-US" sz="2000">
                <a:solidFill>
                  <a:srgbClr val="FF0000"/>
                </a:solidFill>
                <a:latin typeface="黑体" panose="02010609060101010101" pitchFamily="2" charset="-122"/>
                <a:ea typeface="黑体" panose="02010609060101010101" pitchFamily="2" charset="-122"/>
                <a:cs typeface="楷体_GB2312"/>
                <a:sym typeface="+mn-ea"/>
              </a:rPr>
              <a:t>不含职工生活用房。</a:t>
            </a:r>
            <a:r>
              <a:rPr lang="zh-CN" altLang="en-US" sz="2000" kern="0" dirty="0">
                <a:solidFill>
                  <a:srgbClr val="FF0000"/>
                </a:solidFill>
                <a:latin typeface="黑体" panose="02010609060101010101" pitchFamily="2" charset="-122"/>
                <a:ea typeface="黑体" panose="02010609060101010101" pitchFamily="2" charset="-122"/>
                <a:cs typeface="楷体_GB2312"/>
                <a:sym typeface="+mn-ea"/>
              </a:rPr>
              <a:t>现场确认面积数与“卫统1-2表”中“建筑面积”不一致，以少为准。</a:t>
            </a:r>
            <a:endParaRPr lang="zh-CN" altLang="en-US" sz="2000">
              <a:solidFill>
                <a:srgbClr val="FF0000"/>
              </a:solidFill>
              <a:latin typeface="黑体" panose="02010609060101010101" pitchFamily="2" charset="-122"/>
              <a:ea typeface="黑体" panose="02010609060101010101" pitchFamily="2" charset="-122"/>
              <a:cs typeface="楷体_GB2312"/>
              <a:sym typeface="+mn-ea"/>
            </a:endParaRPr>
          </a:p>
          <a:p>
            <a:pPr>
              <a:lnSpc>
                <a:spcPct val="130000"/>
              </a:lnSpc>
            </a:pPr>
            <a:r>
              <a:rPr lang="en-US" altLang="zh-CN" sz="2000" b="1">
                <a:solidFill>
                  <a:srgbClr val="FF0000"/>
                </a:solidFill>
                <a:latin typeface="黑体" panose="02010609060101010101" pitchFamily="2" charset="-122"/>
                <a:ea typeface="黑体" panose="02010609060101010101" pitchFamily="2" charset="-122"/>
                <a:cs typeface="楷体_GB2312"/>
                <a:sym typeface="+mn-ea"/>
              </a:rPr>
              <a:t>6</a:t>
            </a:r>
            <a:r>
              <a:rPr lang="zh-CN" altLang="en-US" sz="2000" b="1">
                <a:solidFill>
                  <a:srgbClr val="FF0000"/>
                </a:solidFill>
                <a:latin typeface="黑体" panose="02010609060101010101" pitchFamily="2" charset="-122"/>
                <a:ea typeface="黑体" panose="02010609060101010101" pitchFamily="2" charset="-122"/>
                <a:cs typeface="楷体_GB2312"/>
                <a:sym typeface="+mn-ea"/>
              </a:rPr>
              <a:t>、村卫生室、社区服务站面积不计算为机构面积</a:t>
            </a:r>
            <a:r>
              <a:rPr lang="en-US" altLang="zh-CN" sz="2000" b="1">
                <a:solidFill>
                  <a:srgbClr val="FF0000"/>
                </a:solidFill>
                <a:latin typeface="黑体" panose="02010609060101010101" pitchFamily="2" charset="-122"/>
                <a:ea typeface="黑体" panose="02010609060101010101" pitchFamily="2" charset="-122"/>
                <a:cs typeface="楷体_GB2312"/>
                <a:sym typeface="+mn-ea"/>
              </a:rPr>
              <a:t>,</a:t>
            </a:r>
            <a:r>
              <a:rPr lang="zh-CN" altLang="zh-CN" sz="2000" b="1">
                <a:solidFill>
                  <a:srgbClr val="FF0000"/>
                </a:solidFill>
                <a:latin typeface="黑体" panose="02010609060101010101" pitchFamily="2" charset="-122"/>
                <a:ea typeface="黑体" panose="02010609060101010101" pitchFamily="2" charset="-122"/>
                <a:cs typeface="楷体_GB2312"/>
                <a:sym typeface="+mn-ea"/>
              </a:rPr>
              <a:t>所设分院可计算面积</a:t>
            </a:r>
            <a:r>
              <a:rPr lang="zh-CN" altLang="en-US" sz="2000" b="1">
                <a:solidFill>
                  <a:srgbClr val="FF0000"/>
                </a:solidFill>
                <a:latin typeface="黑体" panose="02010609060101010101" pitchFamily="2" charset="-122"/>
                <a:ea typeface="黑体" panose="02010609060101010101" pitchFamily="2" charset="-122"/>
                <a:cs typeface="楷体_GB2312"/>
                <a:sym typeface="+mn-ea"/>
              </a:rPr>
              <a:t>。</a:t>
            </a:r>
          </a:p>
          <a:p>
            <a:pPr>
              <a:lnSpc>
                <a:spcPct val="130000"/>
              </a:lnSpc>
            </a:pPr>
            <a:r>
              <a:rPr lang="en-US" altLang="zh-CN" sz="2000" b="1">
                <a:solidFill>
                  <a:srgbClr val="FF0000"/>
                </a:solidFill>
                <a:latin typeface="黑体" panose="02010609060101010101" pitchFamily="2" charset="-122"/>
                <a:ea typeface="黑体" panose="02010609060101010101" pitchFamily="2" charset="-122"/>
                <a:cs typeface="楷体_GB2312"/>
                <a:sym typeface="+mn-ea"/>
              </a:rPr>
              <a:t>7</a:t>
            </a:r>
            <a:r>
              <a:rPr lang="zh-CN" altLang="en-US" sz="2000" b="1">
                <a:solidFill>
                  <a:srgbClr val="FF0000"/>
                </a:solidFill>
                <a:latin typeface="黑体" panose="02010609060101010101" pitchFamily="2" charset="-122"/>
                <a:ea typeface="黑体" panose="02010609060101010101" pitchFamily="2" charset="-122"/>
                <a:cs typeface="楷体_GB2312"/>
                <a:sym typeface="+mn-ea"/>
              </a:rPr>
              <a:t>、</a:t>
            </a:r>
            <a:r>
              <a:rPr lang="zh-CN" altLang="en-US" sz="2000">
                <a:solidFill>
                  <a:srgbClr val="0000CC"/>
                </a:solidFill>
                <a:latin typeface="黑体" panose="02010609060101010101" pitchFamily="2" charset="-122"/>
                <a:ea typeface="黑体" panose="02010609060101010101" pitchFamily="2" charset="-122"/>
                <a:cs typeface="楷体_GB2312"/>
                <a:sym typeface="+mn-ea"/>
              </a:rPr>
              <a:t>乡镇卫生院床位规模</a:t>
            </a:r>
            <a:r>
              <a:rPr lang="zh-CN" altLang="en-US" sz="2000">
                <a:solidFill>
                  <a:srgbClr val="FF0000"/>
                </a:solidFill>
                <a:latin typeface="黑体" panose="02010609060101010101" pitchFamily="2" charset="-122"/>
                <a:ea typeface="黑体" panose="02010609060101010101" pitchFamily="2" charset="-122"/>
                <a:cs typeface="楷体_GB2312"/>
                <a:sym typeface="+mn-ea"/>
              </a:rPr>
              <a:t>宜</a:t>
            </a:r>
            <a:r>
              <a:rPr lang="zh-CN" altLang="en-US" sz="2000">
                <a:solidFill>
                  <a:srgbClr val="0000CC"/>
                </a:solidFill>
                <a:latin typeface="黑体" panose="02010609060101010101" pitchFamily="2" charset="-122"/>
                <a:ea typeface="黑体" panose="02010609060101010101" pitchFamily="2" charset="-122"/>
                <a:cs typeface="楷体_GB2312"/>
                <a:sym typeface="+mn-ea"/>
              </a:rPr>
              <a:t>控制在100床以内，按</a:t>
            </a:r>
            <a:r>
              <a:rPr lang="en-US" altLang="zh-CN" sz="2000">
                <a:solidFill>
                  <a:srgbClr val="0000CC"/>
                </a:solidFill>
                <a:latin typeface="黑体" panose="02010609060101010101" pitchFamily="2" charset="-122"/>
                <a:ea typeface="黑体" panose="02010609060101010101" pitchFamily="2" charset="-122"/>
                <a:cs typeface="楷体_GB2312"/>
                <a:sym typeface="+mn-ea"/>
              </a:rPr>
              <a:t>“</a:t>
            </a:r>
            <a:r>
              <a:rPr lang="zh-CN" altLang="en-US" sz="2000">
                <a:solidFill>
                  <a:srgbClr val="0000CC"/>
                </a:solidFill>
                <a:latin typeface="黑体" panose="02010609060101010101" pitchFamily="2" charset="-122"/>
                <a:ea typeface="黑体" panose="02010609060101010101" pitchFamily="2" charset="-122"/>
                <a:cs typeface="楷体_GB2312"/>
                <a:sym typeface="+mn-ea"/>
              </a:rPr>
              <a:t>优质服务基层行</a:t>
            </a:r>
            <a:r>
              <a:rPr lang="en-US" altLang="zh-CN" sz="2000">
                <a:solidFill>
                  <a:srgbClr val="0000CC"/>
                </a:solidFill>
                <a:latin typeface="黑体" panose="02010609060101010101" pitchFamily="2" charset="-122"/>
                <a:ea typeface="黑体" panose="02010609060101010101" pitchFamily="2" charset="-122"/>
                <a:cs typeface="楷体_GB2312"/>
                <a:sym typeface="+mn-ea"/>
              </a:rPr>
              <a:t>”</a:t>
            </a:r>
            <a:r>
              <a:rPr lang="zh-CN" altLang="en-US" sz="2000">
                <a:solidFill>
                  <a:srgbClr val="0000CC"/>
                </a:solidFill>
                <a:latin typeface="黑体" panose="02010609060101010101" pitchFamily="2" charset="-122"/>
                <a:ea typeface="黑体" panose="02010609060101010101" pitchFamily="2" charset="-122"/>
                <a:cs typeface="楷体_GB2312"/>
                <a:sym typeface="+mn-ea"/>
              </a:rPr>
              <a:t>的活动要求【A】等级编制床位100以上，有条件可申请县区卫健部门核定床位编制。复核认可。</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标题 1"/>
          <p:cNvSpPr>
            <a:spLocks noGrp="1"/>
          </p:cNvSpPr>
          <p:nvPr>
            <p:ph type="title"/>
          </p:nvPr>
        </p:nvSpPr>
        <p:spPr>
          <a:xfrm>
            <a:off x="457200" y="163513"/>
            <a:ext cx="8229600" cy="962025"/>
          </a:xfrm>
        </p:spPr>
        <p:txBody>
          <a:bodyPr/>
          <a:lstStyle/>
          <a:p>
            <a:r>
              <a:rPr lang="en-US" altLang="zh-CN" smtClean="0">
                <a:latin typeface="黑体" panose="02010609060101010101" pitchFamily="2" charset="-122"/>
                <a:ea typeface="黑体" panose="02010609060101010101" pitchFamily="2" charset="-122"/>
              </a:rPr>
              <a:t>1.3.1</a:t>
            </a:r>
            <a:r>
              <a:rPr lang="zh-CN" altLang="en-US" smtClean="0">
                <a:latin typeface="黑体" panose="02010609060101010101" pitchFamily="2" charset="-122"/>
                <a:ea typeface="黑体" panose="02010609060101010101" pitchFamily="2" charset="-122"/>
              </a:rPr>
              <a:t> 建筑面积</a:t>
            </a:r>
            <a:endParaRPr lang="zh-CN" altLang="en-US" sz="3200" smtClean="0">
              <a:latin typeface="黑体" panose="02010609060101010101" pitchFamily="2" charset="-122"/>
              <a:ea typeface="黑体" panose="02010609060101010101" pitchFamily="2" charset="-122"/>
            </a:endParaRPr>
          </a:p>
        </p:txBody>
      </p:sp>
      <p:sp>
        <p:nvSpPr>
          <p:cNvPr id="22530" name="矩形 2"/>
          <p:cNvSpPr>
            <a:spLocks noChangeArrowheads="1"/>
          </p:cNvSpPr>
          <p:nvPr/>
        </p:nvSpPr>
        <p:spPr bwMode="auto">
          <a:xfrm>
            <a:off x="168275" y="1462088"/>
            <a:ext cx="8640763" cy="4123055"/>
          </a:xfrm>
          <a:prstGeom prst="rect">
            <a:avLst/>
          </a:prstGeom>
          <a:noFill/>
          <a:ln w="9525">
            <a:noFill/>
            <a:miter lim="800000"/>
          </a:ln>
        </p:spPr>
        <p:txBody>
          <a:bodyPr>
            <a:spAutoFit/>
          </a:bodyPr>
          <a:lstStyle/>
          <a:p>
            <a:pPr>
              <a:lnSpc>
                <a:spcPct val="150000"/>
              </a:lnSpc>
              <a:defRPr/>
            </a:pPr>
            <a:r>
              <a:rPr lang="en-US" altLang="zh-CN" sz="3200" b="1" kern="0" dirty="0">
                <a:solidFill>
                  <a:srgbClr val="333399"/>
                </a:solidFill>
                <a:latin typeface="黑体" panose="02010609060101010101" pitchFamily="2" charset="-122"/>
                <a:ea typeface="黑体" panose="02010609060101010101" pitchFamily="2" charset="-122"/>
                <a:cs typeface="楷体_GB2312"/>
                <a:sym typeface="+mn-ea"/>
              </a:rPr>
              <a:t>条款要点：</a:t>
            </a:r>
            <a:endParaRPr lang="en-US" altLang="zh-CN" sz="2400" b="1">
              <a:solidFill>
                <a:schemeClr val="accent2"/>
              </a:solidFill>
              <a:latin typeface="黑体" panose="02010609060101010101" pitchFamily="2" charset="-122"/>
              <a:ea typeface="黑体" panose="02010609060101010101" pitchFamily="2" charset="-122"/>
              <a:sym typeface="+mn-ea"/>
            </a:endParaRPr>
          </a:p>
          <a:p>
            <a:pPr>
              <a:lnSpc>
                <a:spcPct val="150000"/>
              </a:lnSpc>
              <a:defRPr/>
            </a:pPr>
            <a:r>
              <a:rPr lang="en-US" altLang="zh-CN" sz="2000" kern="0" dirty="0">
                <a:solidFill>
                  <a:srgbClr val="0000CC"/>
                </a:solidFill>
                <a:latin typeface="黑体" panose="02010609060101010101" pitchFamily="2" charset="-122"/>
                <a:ea typeface="黑体" panose="02010609060101010101" pitchFamily="2" charset="-122"/>
                <a:cs typeface="楷体_GB2312"/>
                <a:sym typeface="+mn-ea"/>
              </a:rPr>
              <a:t>8</a:t>
            </a:r>
            <a:r>
              <a:rPr lang="zh-CN" altLang="en-US" sz="2000" kern="0" dirty="0">
                <a:solidFill>
                  <a:srgbClr val="0000CC"/>
                </a:solidFill>
                <a:latin typeface="黑体" panose="02010609060101010101" pitchFamily="2" charset="-122"/>
                <a:ea typeface="黑体" panose="02010609060101010101" pitchFamily="2" charset="-122"/>
                <a:cs typeface="楷体_GB2312"/>
                <a:sym typeface="+mn-ea"/>
              </a:rPr>
              <a:t>.乡镇卫生院</a:t>
            </a:r>
            <a:endParaRPr lang="en-US" altLang="zh-CN" sz="2400" b="1">
              <a:solidFill>
                <a:schemeClr val="accent2"/>
              </a:solidFill>
              <a:latin typeface="黑体" panose="02010609060101010101" pitchFamily="2" charset="-122"/>
              <a:ea typeface="黑体" panose="02010609060101010101" pitchFamily="2" charset="-122"/>
            </a:endParaRPr>
          </a:p>
          <a:p>
            <a:pPr>
              <a:defRPr/>
            </a:pPr>
            <a:r>
              <a:rPr lang="en-US" altLang="zh-CN" sz="2400" b="1">
                <a:solidFill>
                  <a:schemeClr val="accent2"/>
                </a:solidFill>
                <a:latin typeface="黑体" panose="02010609060101010101" pitchFamily="2" charset="-122"/>
                <a:ea typeface="黑体" panose="02010609060101010101" pitchFamily="2" charset="-122"/>
                <a:sym typeface="+mn-ea"/>
              </a:rPr>
              <a:t>  </a:t>
            </a:r>
            <a:r>
              <a:rPr lang="zh-CN" altLang="en-US" sz="2000" kern="0" dirty="0">
                <a:solidFill>
                  <a:srgbClr val="0000CC"/>
                </a:solidFill>
                <a:latin typeface="黑体" panose="02010609060101010101" pitchFamily="2" charset="-122"/>
                <a:ea typeface="黑体" panose="02010609060101010101" pitchFamily="2" charset="-122"/>
                <a:cs typeface="楷体_GB2312"/>
                <a:sym typeface="+mn-ea"/>
              </a:rPr>
              <a:t>应符合《</a:t>
            </a:r>
            <a:r>
              <a:rPr lang="zh-CN" altLang="zh-CN" sz="2000" b="1">
                <a:solidFill>
                  <a:srgbClr val="FF0000"/>
                </a:solidFill>
                <a:latin typeface="黑体" panose="02010609060101010101" pitchFamily="2" charset="-122"/>
                <a:ea typeface="黑体" panose="02010609060101010101" pitchFamily="2" charset="-122"/>
                <a:sym typeface="+mn-ea"/>
              </a:rPr>
              <a:t>乡镇卫生院建设标准</a:t>
            </a:r>
            <a:r>
              <a:rPr lang="zh-CN" altLang="en-US" sz="2000" kern="0" dirty="0">
                <a:solidFill>
                  <a:srgbClr val="0000CC"/>
                </a:solidFill>
                <a:latin typeface="黑体" panose="02010609060101010101" pitchFamily="2" charset="-122"/>
                <a:ea typeface="黑体" panose="02010609060101010101" pitchFamily="2" charset="-122"/>
                <a:cs typeface="楷体_GB2312"/>
                <a:sym typeface="+mn-ea"/>
              </a:rPr>
              <a:t>》（建标107-2008）</a:t>
            </a:r>
            <a:endParaRPr lang="zh-CN" altLang="en-US" sz="2000" kern="0" dirty="0">
              <a:solidFill>
                <a:srgbClr val="0000CC"/>
              </a:solidFill>
              <a:latin typeface="黑体" panose="02010609060101010101" pitchFamily="2" charset="-122"/>
              <a:ea typeface="黑体" panose="02010609060101010101" pitchFamily="2" charset="-122"/>
              <a:cs typeface="楷体_GB2312"/>
            </a:endParaRPr>
          </a:p>
          <a:p>
            <a:pPr>
              <a:defRPr/>
            </a:pPr>
            <a:r>
              <a:rPr lang="zh-CN" altLang="en-US" sz="2000" kern="0" dirty="0">
                <a:solidFill>
                  <a:srgbClr val="0000CC"/>
                </a:solidFill>
                <a:latin typeface="黑体" panose="02010609060101010101" pitchFamily="2" charset="-122"/>
                <a:ea typeface="黑体" panose="02010609060101010101" pitchFamily="2" charset="-122"/>
                <a:cs typeface="楷体_GB2312"/>
                <a:sym typeface="+mn-ea"/>
              </a:rPr>
              <a:t>  例如：</a:t>
            </a:r>
            <a:r>
              <a:rPr lang="en-US" altLang="zh-CN" sz="2400" b="1">
                <a:solidFill>
                  <a:srgbClr val="FF0000"/>
                </a:solidFill>
                <a:latin typeface="黑体" panose="02010609060101010101" pitchFamily="2" charset="-122"/>
                <a:ea typeface="黑体" panose="02010609060101010101" pitchFamily="2" charset="-122"/>
                <a:sym typeface="+mn-ea"/>
              </a:rPr>
              <a:t>主体</a:t>
            </a:r>
            <a:r>
              <a:rPr lang="zh-CN" altLang="en-US" sz="2000" kern="0" dirty="0">
                <a:solidFill>
                  <a:srgbClr val="0000CC"/>
                </a:solidFill>
                <a:latin typeface="黑体" panose="02010609060101010101" pitchFamily="2" charset="-122"/>
                <a:ea typeface="黑体" panose="02010609060101010101" pitchFamily="2" charset="-122"/>
                <a:cs typeface="楷体_GB2312"/>
                <a:sym typeface="+mn-ea"/>
              </a:rPr>
              <a:t>建筑采用砖混或框架结构</a:t>
            </a:r>
          </a:p>
          <a:p>
            <a:pPr>
              <a:defRPr/>
            </a:pPr>
            <a:r>
              <a:rPr lang="zh-CN" altLang="en-US" sz="2000" kern="0" dirty="0">
                <a:solidFill>
                  <a:srgbClr val="0000CC"/>
                </a:solidFill>
                <a:latin typeface="黑体" panose="02010609060101010101" pitchFamily="2" charset="-122"/>
                <a:ea typeface="黑体" panose="02010609060101010101" pitchFamily="2" charset="-122"/>
                <a:cs typeface="楷体_GB2312"/>
                <a:sym typeface="+mn-ea"/>
              </a:rPr>
              <a:t>        地区抗震设防烈度的基础上提高1度</a:t>
            </a:r>
            <a:endParaRPr lang="zh-CN" altLang="en-US" sz="2000" kern="0" dirty="0">
              <a:solidFill>
                <a:srgbClr val="0000CC"/>
              </a:solidFill>
              <a:latin typeface="黑体" panose="02010609060101010101" pitchFamily="2" charset="-122"/>
              <a:ea typeface="黑体" panose="02010609060101010101" pitchFamily="2" charset="-122"/>
              <a:cs typeface="楷体_GB2312"/>
            </a:endParaRPr>
          </a:p>
          <a:p>
            <a:pPr>
              <a:defRPr/>
            </a:pPr>
            <a:r>
              <a:rPr lang="zh-CN" altLang="en-US" sz="2000" kern="0" dirty="0">
                <a:solidFill>
                  <a:srgbClr val="0000CC"/>
                </a:solidFill>
                <a:latin typeface="黑体" panose="02010609060101010101" pitchFamily="2" charset="-122"/>
                <a:ea typeface="黑体" panose="02010609060101010101" pitchFamily="2" charset="-122"/>
                <a:cs typeface="楷体_GB2312"/>
                <a:sym typeface="+mn-ea"/>
              </a:rPr>
              <a:t>  </a:t>
            </a:r>
          </a:p>
          <a:p>
            <a:pPr>
              <a:defRPr/>
            </a:pPr>
            <a:r>
              <a:rPr lang="zh-CN" altLang="en-US" sz="2000" kern="0" dirty="0">
                <a:solidFill>
                  <a:srgbClr val="0000CC"/>
                </a:solidFill>
                <a:latin typeface="黑体" panose="02010609060101010101" pitchFamily="2" charset="-122"/>
                <a:ea typeface="黑体" panose="02010609060101010101" pitchFamily="2" charset="-122"/>
                <a:cs typeface="楷体_GB2312"/>
                <a:sym typeface="+mn-ea"/>
              </a:rPr>
              <a:t>  社区服务中心</a:t>
            </a:r>
          </a:p>
          <a:p>
            <a:pPr>
              <a:defRPr/>
            </a:pPr>
            <a:r>
              <a:rPr lang="zh-CN" altLang="en-US" sz="2000" kern="0" dirty="0">
                <a:solidFill>
                  <a:srgbClr val="0000CC"/>
                </a:solidFill>
                <a:latin typeface="黑体" panose="02010609060101010101" pitchFamily="2" charset="-122"/>
                <a:ea typeface="黑体" panose="02010609060101010101" pitchFamily="2" charset="-122"/>
                <a:cs typeface="楷体_GB2312"/>
                <a:sym typeface="+mn-ea"/>
              </a:rPr>
              <a:t>      符合《</a:t>
            </a:r>
            <a:r>
              <a:rPr lang="zh-CN" altLang="zh-CN" sz="2000" b="1">
                <a:solidFill>
                  <a:srgbClr val="FF0000"/>
                </a:solidFill>
                <a:latin typeface="黑体" panose="02010609060101010101" pitchFamily="2" charset="-122"/>
                <a:ea typeface="黑体" panose="02010609060101010101" pitchFamily="2" charset="-122"/>
                <a:sym typeface="+mn-ea"/>
              </a:rPr>
              <a:t>社区卫生服务中心、站建设标准</a:t>
            </a:r>
            <a:r>
              <a:rPr lang="zh-CN" altLang="en-US" sz="2000" kern="0" dirty="0">
                <a:solidFill>
                  <a:srgbClr val="0000CC"/>
                </a:solidFill>
                <a:latin typeface="黑体" panose="02010609060101010101" pitchFamily="2" charset="-122"/>
                <a:ea typeface="黑体" panose="02010609060101010101" pitchFamily="2" charset="-122"/>
                <a:cs typeface="楷体_GB2312"/>
                <a:sym typeface="+mn-ea"/>
              </a:rPr>
              <a:t>》（建标163-2013）</a:t>
            </a:r>
          </a:p>
          <a:p>
            <a:pPr>
              <a:defRPr/>
            </a:pPr>
            <a:r>
              <a:rPr lang="zh-CN" altLang="en-US" sz="2000" kern="0" dirty="0">
                <a:solidFill>
                  <a:srgbClr val="0000CC"/>
                </a:solidFill>
                <a:latin typeface="黑体" panose="02010609060101010101" pitchFamily="2" charset="-122"/>
                <a:ea typeface="黑体" panose="02010609060101010101" pitchFamily="2" charset="-122"/>
                <a:cs typeface="楷体_GB2312"/>
                <a:sym typeface="+mn-ea"/>
              </a:rPr>
              <a:t>      业务用房面积即业务用房的房屋建筑面积——</a:t>
            </a:r>
            <a:r>
              <a:rPr lang="zh-CN" altLang="zh-CN" sz="2000" b="1">
                <a:solidFill>
                  <a:srgbClr val="FF0000"/>
                </a:solidFill>
                <a:latin typeface="黑体" panose="02010609060101010101" pitchFamily="2" charset="-122"/>
                <a:ea typeface="黑体" panose="02010609060101010101" pitchFamily="2" charset="-122"/>
                <a:sym typeface="+mn-ea"/>
              </a:rPr>
              <a:t>总建筑面积</a:t>
            </a:r>
            <a:endParaRPr lang="en-US" altLang="zh-CN" sz="2400" b="1">
              <a:solidFill>
                <a:srgbClr val="FF0000"/>
              </a:solidFill>
              <a:latin typeface="黑体" panose="02010609060101010101" pitchFamily="2" charset="-122"/>
              <a:ea typeface="黑体" panose="02010609060101010101" pitchFamily="2" charset="-122"/>
              <a:sym typeface="+mn-ea"/>
            </a:endParaRPr>
          </a:p>
          <a:p>
            <a:pPr>
              <a:lnSpc>
                <a:spcPct val="150000"/>
              </a:lnSpc>
              <a:defRPr/>
            </a:pPr>
            <a:endParaRPr lang="en-US" altLang="zh-CN" sz="2400" b="1">
              <a:solidFill>
                <a:srgbClr val="FF0000"/>
              </a:solidFill>
              <a:latin typeface="黑体" panose="02010609060101010101" pitchFamily="2" charset="-122"/>
              <a:ea typeface="黑体" panose="02010609060101010101" pitchFamily="2" charset="-122"/>
              <a:sym typeface="+mn-ea"/>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标题 1"/>
          <p:cNvSpPr>
            <a:spLocks noGrp="1"/>
          </p:cNvSpPr>
          <p:nvPr>
            <p:ph type="title"/>
          </p:nvPr>
        </p:nvSpPr>
        <p:spPr>
          <a:xfrm>
            <a:off x="457200" y="163513"/>
            <a:ext cx="8229600" cy="962025"/>
          </a:xfrm>
        </p:spPr>
        <p:txBody>
          <a:bodyPr/>
          <a:lstStyle/>
          <a:p>
            <a:r>
              <a:rPr lang="en-US" altLang="zh-CN" smtClean="0">
                <a:latin typeface="黑体" panose="02010609060101010101" pitchFamily="2" charset="-122"/>
                <a:ea typeface="黑体" panose="02010609060101010101" pitchFamily="2" charset="-122"/>
                <a:sym typeface="+mn-ea"/>
              </a:rPr>
              <a:t>1.3.1 </a:t>
            </a:r>
            <a:r>
              <a:rPr lang="zh-CN" altLang="en-US" smtClean="0">
                <a:latin typeface="黑体" panose="02010609060101010101" pitchFamily="2" charset="-122"/>
                <a:ea typeface="黑体" panose="02010609060101010101" pitchFamily="2" charset="-122"/>
                <a:sym typeface="+mn-ea"/>
              </a:rPr>
              <a:t>建筑面积</a:t>
            </a:r>
            <a:endParaRPr lang="zh-CN" altLang="en-US" smtClean="0">
              <a:latin typeface="黑体" panose="02010609060101010101" pitchFamily="2" charset="-122"/>
              <a:ea typeface="黑体" panose="02010609060101010101" pitchFamily="2" charset="-122"/>
            </a:endParaRPr>
          </a:p>
        </p:txBody>
      </p:sp>
      <p:sp>
        <p:nvSpPr>
          <p:cNvPr id="3" name="内容占位符 2"/>
          <p:cNvSpPr>
            <a:spLocks noGrp="1"/>
          </p:cNvSpPr>
          <p:nvPr>
            <p:ph idx="1"/>
          </p:nvPr>
        </p:nvSpPr>
        <p:spPr>
          <a:xfrm>
            <a:off x="287338" y="1628775"/>
            <a:ext cx="8856662" cy="4525963"/>
          </a:xfrm>
        </p:spPr>
        <p:txBody>
          <a:bodyPr/>
          <a:lstStyle/>
          <a:p>
            <a:pPr marL="0" indent="0">
              <a:lnSpc>
                <a:spcPct val="150000"/>
              </a:lnSpc>
              <a:buFontTx/>
              <a:buNone/>
            </a:pPr>
            <a:r>
              <a:rPr lang="zh-CN" altLang="en-US" sz="2400" smtClean="0">
                <a:solidFill>
                  <a:schemeClr val="accent2"/>
                </a:solidFill>
                <a:latin typeface="黑体" panose="02010609060101010101" pitchFamily="2" charset="-122"/>
                <a:ea typeface="黑体" panose="02010609060101010101" pitchFamily="2" charset="-122"/>
              </a:rPr>
              <a:t> </a:t>
            </a:r>
            <a:r>
              <a:rPr lang="en-US" altLang="zh-CN" smtClean="0">
                <a:latin typeface="黑体" panose="02010609060101010101" pitchFamily="2" charset="-122"/>
                <a:ea typeface="黑体" panose="02010609060101010101" pitchFamily="2" charset="-122"/>
                <a:sym typeface="+mn-ea"/>
              </a:rPr>
              <a:t>【</a:t>
            </a:r>
            <a:r>
              <a:rPr lang="zh-CN" altLang="zh-CN" smtClean="0">
                <a:latin typeface="黑体" panose="02010609060101010101" pitchFamily="2" charset="-122"/>
                <a:ea typeface="黑体" panose="02010609060101010101" pitchFamily="2" charset="-122"/>
                <a:sym typeface="+mn-ea"/>
              </a:rPr>
              <a:t>案例讨论</a:t>
            </a:r>
            <a:r>
              <a:rPr lang="en-US" altLang="zh-CN" smtClean="0">
                <a:latin typeface="黑体" panose="02010609060101010101" pitchFamily="2" charset="-122"/>
                <a:ea typeface="黑体" panose="02010609060101010101" pitchFamily="2" charset="-122"/>
                <a:sym typeface="+mn-ea"/>
              </a:rPr>
              <a:t>】</a:t>
            </a:r>
            <a:r>
              <a:rPr lang="en-US" altLang="zh-CN" smtClean="0">
                <a:latin typeface="黑体" panose="02010609060101010101" pitchFamily="2" charset="-122"/>
                <a:ea typeface="黑体" panose="02010609060101010101" pitchFamily="2" charset="-122"/>
              </a:rPr>
              <a:t> </a:t>
            </a:r>
          </a:p>
          <a:p>
            <a:pPr marL="0" indent="0">
              <a:lnSpc>
                <a:spcPct val="140000"/>
              </a:lnSpc>
              <a:spcBef>
                <a:spcPct val="0"/>
              </a:spcBef>
              <a:buFontTx/>
              <a:buNone/>
            </a:pPr>
            <a:r>
              <a:rPr lang="zh-CN" altLang="en-US" sz="2400" smtClean="0">
                <a:solidFill>
                  <a:schemeClr val="accent2"/>
                </a:solidFill>
                <a:latin typeface="黑体" panose="02010609060101010101" pitchFamily="2" charset="-122"/>
                <a:ea typeface="黑体" panose="02010609060101010101" pitchFamily="2" charset="-122"/>
              </a:rPr>
              <a:t>   </a:t>
            </a:r>
            <a:r>
              <a:rPr lang="zh-CN" altLang="en-US" sz="2000" b="0" smtClean="0">
                <a:solidFill>
                  <a:srgbClr val="0000CC"/>
                </a:solidFill>
                <a:latin typeface="黑体" panose="02010609060101010101" pitchFamily="2" charset="-122"/>
                <a:ea typeface="黑体" panose="02010609060101010101" pitchFamily="2" charset="-122"/>
              </a:rPr>
              <a:t>某乡镇卫生院</a:t>
            </a:r>
            <a:r>
              <a:rPr lang="zh-CN" altLang="en-US" sz="2000" b="0" smtClean="0">
                <a:solidFill>
                  <a:srgbClr val="0000CC"/>
                </a:solidFill>
                <a:latin typeface="黑体" panose="02010609060101010101" pitchFamily="2" charset="-122"/>
                <a:ea typeface="黑体" panose="02010609060101010101" pitchFamily="2" charset="-122"/>
                <a:sym typeface="+mn-ea"/>
              </a:rPr>
              <a:t>服务人口3万，编制床位</a:t>
            </a:r>
            <a:r>
              <a:rPr lang="en-US" altLang="zh-CN" sz="2000" b="0" smtClean="0">
                <a:solidFill>
                  <a:srgbClr val="0000CC"/>
                </a:solidFill>
                <a:latin typeface="黑体" panose="02010609060101010101" pitchFamily="2" charset="-122"/>
                <a:ea typeface="黑体" panose="02010609060101010101" pitchFamily="2" charset="-122"/>
                <a:sym typeface="+mn-ea"/>
              </a:rPr>
              <a:t>30</a:t>
            </a:r>
            <a:r>
              <a:rPr lang="zh-CN" altLang="en-US" sz="2000" b="0" smtClean="0">
                <a:solidFill>
                  <a:srgbClr val="0000CC"/>
                </a:solidFill>
                <a:latin typeface="黑体" panose="02010609060101010101" pitchFamily="2" charset="-122"/>
                <a:ea typeface="黑体" panose="02010609060101010101" pitchFamily="2" charset="-122"/>
                <a:sym typeface="+mn-ea"/>
              </a:rPr>
              <a:t>张，开放床位</a:t>
            </a:r>
            <a:r>
              <a:rPr lang="en-US" altLang="zh-CN" sz="2000" b="0" smtClean="0">
                <a:solidFill>
                  <a:srgbClr val="0000CC"/>
                </a:solidFill>
                <a:latin typeface="黑体" panose="02010609060101010101" pitchFamily="2" charset="-122"/>
                <a:ea typeface="黑体" panose="02010609060101010101" pitchFamily="2" charset="-122"/>
                <a:sym typeface="+mn-ea"/>
              </a:rPr>
              <a:t>40</a:t>
            </a:r>
            <a:r>
              <a:rPr lang="zh-CN" altLang="en-US" sz="2000" b="0" smtClean="0">
                <a:solidFill>
                  <a:srgbClr val="0000CC"/>
                </a:solidFill>
                <a:latin typeface="黑体" panose="02010609060101010101" pitchFamily="2" charset="-122"/>
                <a:ea typeface="黑体" panose="02010609060101010101" pitchFamily="2" charset="-122"/>
                <a:sym typeface="+mn-ea"/>
              </a:rPr>
              <a:t>张，标准建筑  </a:t>
            </a:r>
          </a:p>
          <a:p>
            <a:pPr marL="0" indent="0">
              <a:lnSpc>
                <a:spcPct val="140000"/>
              </a:lnSpc>
              <a:spcBef>
                <a:spcPct val="0"/>
              </a:spcBef>
              <a:buFontTx/>
              <a:buNone/>
            </a:pPr>
            <a:r>
              <a:rPr lang="zh-CN" altLang="en-US" sz="2000" b="0" smtClean="0">
                <a:solidFill>
                  <a:srgbClr val="0000CC"/>
                </a:solidFill>
                <a:latin typeface="黑体" panose="02010609060101010101" pitchFamily="2" charset="-122"/>
                <a:ea typeface="黑体" panose="02010609060101010101" pitchFamily="2" charset="-122"/>
                <a:sym typeface="+mn-ea"/>
              </a:rPr>
              <a:t>    面积是多少？</a:t>
            </a:r>
          </a:p>
          <a:p>
            <a:pPr marL="400050" lvl="2" indent="0">
              <a:lnSpc>
                <a:spcPct val="130000"/>
              </a:lnSpc>
              <a:spcBef>
                <a:spcPct val="0"/>
              </a:spcBef>
              <a:buFontTx/>
              <a:buNone/>
            </a:pPr>
            <a:r>
              <a:rPr lang="zh-CN" altLang="en-US" sz="2000" b="0" smtClean="0">
                <a:solidFill>
                  <a:srgbClr val="0000CC"/>
                </a:solidFill>
                <a:latin typeface="黑体" panose="02010609060101010101" pitchFamily="2" charset="-122"/>
                <a:ea typeface="黑体" panose="02010609060101010101" pitchFamily="2" charset="-122"/>
              </a:rPr>
              <a:t> </a:t>
            </a:r>
            <a:r>
              <a:rPr lang="en-US" altLang="zh-CN" sz="2000" b="0" smtClean="0">
                <a:solidFill>
                  <a:srgbClr val="0000CC"/>
                </a:solidFill>
                <a:latin typeface="黑体" panose="02010609060101010101" pitchFamily="2" charset="-122"/>
                <a:ea typeface="黑体" panose="02010609060101010101" pitchFamily="2" charset="-122"/>
              </a:rPr>
              <a:t>1</a:t>
            </a:r>
            <a:r>
              <a:rPr lang="zh-CN" altLang="en-US" sz="2000" b="0" smtClean="0">
                <a:solidFill>
                  <a:srgbClr val="0000CC"/>
                </a:solidFill>
                <a:latin typeface="黑体" panose="02010609060101010101" pitchFamily="2" charset="-122"/>
                <a:ea typeface="黑体" panose="02010609060101010101" pitchFamily="2" charset="-122"/>
              </a:rPr>
              <a:t>、标准建筑面积（m2）=300m</a:t>
            </a:r>
            <a:r>
              <a:rPr lang="zh-CN" altLang="en-US" sz="2000" b="0" baseline="30000" smtClean="0">
                <a:solidFill>
                  <a:srgbClr val="0000CC"/>
                </a:solidFill>
                <a:latin typeface="黑体" panose="02010609060101010101" pitchFamily="2" charset="-122"/>
                <a:ea typeface="黑体" panose="02010609060101010101" pitchFamily="2" charset="-122"/>
              </a:rPr>
              <a:t>2</a:t>
            </a:r>
            <a:r>
              <a:rPr lang="zh-CN" altLang="en-US" sz="2000" b="0" smtClean="0">
                <a:solidFill>
                  <a:srgbClr val="0000CC"/>
                </a:solidFill>
                <a:latin typeface="黑体" panose="02010609060101010101" pitchFamily="2" charset="-122"/>
                <a:ea typeface="黑体" panose="02010609060101010101" pitchFamily="2" charset="-122"/>
              </a:rPr>
              <a:t>+(编制床位-20)×50m</a:t>
            </a:r>
            <a:r>
              <a:rPr lang="zh-CN" altLang="en-US" sz="2000" b="0" baseline="30000" smtClean="0">
                <a:solidFill>
                  <a:srgbClr val="0000CC"/>
                </a:solidFill>
                <a:latin typeface="黑体" panose="02010609060101010101" pitchFamily="2" charset="-122"/>
                <a:ea typeface="黑体" panose="02010609060101010101" pitchFamily="2" charset="-122"/>
              </a:rPr>
              <a:t>2</a:t>
            </a:r>
            <a:r>
              <a:rPr lang="zh-CN" altLang="en-US" sz="2000" b="0" smtClean="0">
                <a:solidFill>
                  <a:srgbClr val="0000CC"/>
                </a:solidFill>
                <a:latin typeface="黑体" panose="02010609060101010101" pitchFamily="2" charset="-122"/>
                <a:ea typeface="黑体" panose="02010609060101010101" pitchFamily="2" charset="-122"/>
              </a:rPr>
              <a:t>=</a:t>
            </a:r>
            <a:r>
              <a:rPr lang="en-US" altLang="zh-CN" sz="2000" b="0" smtClean="0">
                <a:solidFill>
                  <a:srgbClr val="0000CC"/>
                </a:solidFill>
                <a:latin typeface="黑体" panose="02010609060101010101" pitchFamily="2" charset="-122"/>
                <a:ea typeface="黑体" panose="02010609060101010101" pitchFamily="2" charset="-122"/>
              </a:rPr>
              <a:t>8</a:t>
            </a:r>
            <a:r>
              <a:rPr lang="zh-CN" altLang="en-US" sz="2000" b="0" smtClean="0">
                <a:solidFill>
                  <a:srgbClr val="0000CC"/>
                </a:solidFill>
                <a:latin typeface="黑体" panose="02010609060101010101" pitchFamily="2" charset="-122"/>
                <a:ea typeface="黑体" panose="02010609060101010101" pitchFamily="2" charset="-122"/>
              </a:rPr>
              <a:t>00m</a:t>
            </a:r>
            <a:r>
              <a:rPr lang="zh-CN" altLang="en-US" sz="2000" b="0" baseline="30000" smtClean="0">
                <a:solidFill>
                  <a:srgbClr val="0000CC"/>
                </a:solidFill>
                <a:latin typeface="黑体" panose="02010609060101010101" pitchFamily="2" charset="-122"/>
                <a:ea typeface="黑体" panose="02010609060101010101" pitchFamily="2" charset="-122"/>
              </a:rPr>
              <a:t>2</a:t>
            </a:r>
            <a:r>
              <a:rPr lang="zh-CN" altLang="en-US" sz="2000" b="0" smtClean="0">
                <a:solidFill>
                  <a:srgbClr val="0000CC"/>
                </a:solidFill>
                <a:latin typeface="黑体" panose="02010609060101010101" pitchFamily="2" charset="-122"/>
                <a:ea typeface="黑体" panose="02010609060101010101" pitchFamily="2" charset="-122"/>
                <a:sym typeface="+mn-ea"/>
              </a:rPr>
              <a:t> </a:t>
            </a:r>
          </a:p>
          <a:p>
            <a:pPr marL="400050" lvl="2" indent="0">
              <a:lnSpc>
                <a:spcPct val="130000"/>
              </a:lnSpc>
              <a:spcBef>
                <a:spcPct val="0"/>
              </a:spcBef>
              <a:buFontTx/>
              <a:buNone/>
            </a:pPr>
            <a:r>
              <a:rPr lang="zh-CN" altLang="en-US" sz="2000" b="0" smtClean="0">
                <a:solidFill>
                  <a:srgbClr val="0000CC"/>
                </a:solidFill>
                <a:latin typeface="黑体" panose="02010609060101010101" pitchFamily="2" charset="-122"/>
                <a:ea typeface="黑体" panose="02010609060101010101" pitchFamily="2" charset="-122"/>
                <a:sym typeface="+mn-ea"/>
              </a:rPr>
              <a:t> 房屋建筑面积</a:t>
            </a:r>
            <a:r>
              <a:rPr lang="en-US" altLang="zh-CN" sz="2000" b="0" smtClean="0">
                <a:solidFill>
                  <a:srgbClr val="0000CC"/>
                </a:solidFill>
                <a:latin typeface="黑体" panose="02010609060101010101" pitchFamily="2" charset="-122"/>
                <a:ea typeface="黑体" panose="02010609060101010101" pitchFamily="2" charset="-122"/>
                <a:sym typeface="+mn-ea"/>
              </a:rPr>
              <a:t>800</a:t>
            </a:r>
            <a:r>
              <a:rPr lang="zh-CN" altLang="en-US" sz="2000" b="0" smtClean="0">
                <a:solidFill>
                  <a:srgbClr val="0000CC"/>
                </a:solidFill>
                <a:latin typeface="黑体" panose="02010609060101010101" pitchFamily="2" charset="-122"/>
                <a:ea typeface="黑体" panose="02010609060101010101" pitchFamily="2" charset="-122"/>
              </a:rPr>
              <a:t>m</a:t>
            </a:r>
            <a:r>
              <a:rPr lang="zh-CN" altLang="en-US" sz="2000" b="0" baseline="30000" smtClean="0">
                <a:solidFill>
                  <a:srgbClr val="0000CC"/>
                </a:solidFill>
                <a:latin typeface="黑体" panose="02010609060101010101" pitchFamily="2" charset="-122"/>
                <a:ea typeface="黑体" panose="02010609060101010101" pitchFamily="2" charset="-122"/>
              </a:rPr>
              <a:t>2</a:t>
            </a:r>
            <a:r>
              <a:rPr lang="zh-CN" altLang="en-US" sz="2000" b="0" smtClean="0">
                <a:solidFill>
                  <a:srgbClr val="0000CC"/>
                </a:solidFill>
                <a:latin typeface="黑体" panose="02010609060101010101" pitchFamily="2" charset="-122"/>
                <a:ea typeface="黑体" panose="02010609060101010101" pitchFamily="2" charset="-122"/>
              </a:rPr>
              <a:t>=</a:t>
            </a:r>
            <a:r>
              <a:rPr lang="zh-CN" altLang="en-US" sz="2000" b="0" smtClean="0">
                <a:solidFill>
                  <a:srgbClr val="0000CC"/>
                </a:solidFill>
                <a:latin typeface="黑体" panose="02010609060101010101" pitchFamily="2" charset="-122"/>
                <a:ea typeface="黑体" panose="02010609060101010101" pitchFamily="2" charset="-122"/>
                <a:sym typeface="+mn-ea"/>
              </a:rPr>
              <a:t>房屋产权+租房协议+自建房。</a:t>
            </a:r>
          </a:p>
          <a:p>
            <a:pPr marL="400050" lvl="2" indent="0">
              <a:lnSpc>
                <a:spcPct val="140000"/>
              </a:lnSpc>
              <a:spcBef>
                <a:spcPct val="0"/>
              </a:spcBef>
              <a:buFontTx/>
              <a:buNone/>
            </a:pPr>
            <a:r>
              <a:rPr lang="zh-CN" altLang="en-US" sz="2000" b="0" smtClean="0">
                <a:solidFill>
                  <a:srgbClr val="0000CC"/>
                </a:solidFill>
                <a:latin typeface="黑体" panose="02010609060101010101" pitchFamily="2" charset="-122"/>
                <a:ea typeface="黑体" panose="02010609060101010101" pitchFamily="2" charset="-122"/>
                <a:sym typeface="+mn-ea"/>
              </a:rPr>
              <a:t> 房屋建筑要求符合标准，不包含职工宿舍等生活区、不含简易房。</a:t>
            </a:r>
          </a:p>
          <a:p>
            <a:pPr marL="400050" lvl="2" indent="0">
              <a:lnSpc>
                <a:spcPct val="140000"/>
              </a:lnSpc>
              <a:spcBef>
                <a:spcPct val="0"/>
              </a:spcBef>
              <a:buFontTx/>
              <a:buNone/>
            </a:pPr>
            <a:r>
              <a:rPr lang="zh-CN" altLang="en-US" sz="2000" b="0" smtClean="0">
                <a:solidFill>
                  <a:srgbClr val="0000CC"/>
                </a:solidFill>
                <a:latin typeface="黑体" panose="02010609060101010101" pitchFamily="2" charset="-122"/>
                <a:ea typeface="黑体" panose="02010609060101010101" pitchFamily="2" charset="-122"/>
                <a:sym typeface="+mn-ea"/>
              </a:rPr>
              <a:t> 建筑面积计算编制床位</a:t>
            </a:r>
          </a:p>
          <a:p>
            <a:pPr marL="400050" lvl="2" indent="0">
              <a:lnSpc>
                <a:spcPct val="140000"/>
              </a:lnSpc>
              <a:spcBef>
                <a:spcPct val="0"/>
              </a:spcBef>
              <a:buFontTx/>
              <a:buNone/>
            </a:pPr>
            <a:r>
              <a:rPr lang="zh-CN" altLang="en-US" sz="2000" b="0" smtClean="0">
                <a:solidFill>
                  <a:srgbClr val="0000CC"/>
                </a:solidFill>
                <a:latin typeface="黑体" panose="02010609060101010101" pitchFamily="2" charset="-122"/>
                <a:ea typeface="黑体" panose="02010609060101010101" pitchFamily="2" charset="-122"/>
              </a:rPr>
              <a:t>2、假设此</a:t>
            </a:r>
            <a:r>
              <a:rPr lang="zh-CN" altLang="en-US" sz="2000" b="0" smtClean="0">
                <a:solidFill>
                  <a:srgbClr val="0000CC"/>
                </a:solidFill>
                <a:latin typeface="黑体" panose="02010609060101010101" pitchFamily="2" charset="-122"/>
                <a:ea typeface="黑体" panose="02010609060101010101" pitchFamily="2" charset="-122"/>
                <a:sym typeface="+mn-ea"/>
              </a:rPr>
              <a:t>乡镇卫生院所有性质房屋面积只有</a:t>
            </a:r>
            <a:r>
              <a:rPr lang="en-US" altLang="zh-CN" sz="2000" b="0" smtClean="0">
                <a:solidFill>
                  <a:srgbClr val="0000CC"/>
                </a:solidFill>
                <a:latin typeface="黑体" panose="02010609060101010101" pitchFamily="2" charset="-122"/>
                <a:ea typeface="黑体" panose="02010609060101010101" pitchFamily="2" charset="-122"/>
                <a:sym typeface="+mn-ea"/>
              </a:rPr>
              <a:t>1000</a:t>
            </a:r>
            <a:r>
              <a:rPr lang="zh-CN" altLang="en-US" sz="2000" b="0" smtClean="0">
                <a:solidFill>
                  <a:srgbClr val="0000CC"/>
                </a:solidFill>
                <a:latin typeface="黑体" panose="02010609060101010101" pitchFamily="2" charset="-122"/>
                <a:ea typeface="黑体" panose="02010609060101010101" pitchFamily="2" charset="-122"/>
                <a:sym typeface="+mn-ea"/>
              </a:rPr>
              <a:t>m</a:t>
            </a:r>
            <a:r>
              <a:rPr lang="en-US" altLang="zh-CN" sz="2000" b="0" baseline="30000" smtClean="0">
                <a:solidFill>
                  <a:srgbClr val="0000CC"/>
                </a:solidFill>
                <a:latin typeface="黑体" panose="02010609060101010101" pitchFamily="2" charset="-122"/>
                <a:ea typeface="黑体" panose="02010609060101010101" pitchFamily="2" charset="-122"/>
                <a:sym typeface="+mn-ea"/>
              </a:rPr>
              <a:t>2</a:t>
            </a:r>
            <a:r>
              <a:rPr lang="zh-CN" altLang="en-US" sz="2000" b="0" smtClean="0">
                <a:solidFill>
                  <a:srgbClr val="0000CC"/>
                </a:solidFill>
                <a:latin typeface="黑体" panose="02010609060101010101" pitchFamily="2" charset="-122"/>
                <a:ea typeface="黑体" panose="02010609060101010101" pitchFamily="2" charset="-122"/>
                <a:sym typeface="+mn-ea"/>
              </a:rPr>
              <a:t>，应是什么等级？</a:t>
            </a:r>
          </a:p>
          <a:p>
            <a:pPr marL="400050" lvl="2" indent="0">
              <a:lnSpc>
                <a:spcPct val="140000"/>
              </a:lnSpc>
              <a:spcBef>
                <a:spcPct val="0"/>
              </a:spcBef>
              <a:buFontTx/>
              <a:buNone/>
            </a:pPr>
            <a:r>
              <a:rPr lang="zh-CN" altLang="en-US" sz="2000" b="0" baseline="30000" smtClean="0">
                <a:solidFill>
                  <a:srgbClr val="0000CC"/>
                </a:solidFill>
                <a:latin typeface="黑体" panose="02010609060101010101" pitchFamily="2" charset="-122"/>
                <a:ea typeface="黑体" panose="02010609060101010101" pitchFamily="2" charset="-122"/>
                <a:sym typeface="+mn-ea"/>
              </a:rPr>
              <a:t> </a:t>
            </a:r>
            <a:r>
              <a:rPr lang="zh-CN" altLang="en-US" sz="2000" b="0" smtClean="0">
                <a:solidFill>
                  <a:srgbClr val="0000CC"/>
                </a:solidFill>
                <a:latin typeface="黑体" panose="02010609060101010101" pitchFamily="2" charset="-122"/>
                <a:ea typeface="黑体" panose="02010609060101010101" pitchFamily="2" charset="-122"/>
                <a:sym typeface="+mn-ea"/>
              </a:rPr>
              <a:t>    答案</a:t>
            </a:r>
            <a:r>
              <a:rPr lang="zh-CN" altLang="en-US" sz="2000" b="0" smtClean="0">
                <a:solidFill>
                  <a:srgbClr val="FF0000"/>
                </a:solidFill>
                <a:latin typeface="黑体" panose="02010609060101010101" pitchFamily="2" charset="-122"/>
                <a:ea typeface="黑体" panose="02010609060101010101" pitchFamily="2" charset="-122"/>
                <a:sym typeface="+mn-ea"/>
              </a:rPr>
              <a:t>是</a:t>
            </a:r>
            <a:r>
              <a:rPr lang="en-US" altLang="zh-CN" sz="2000" b="0" smtClean="0">
                <a:solidFill>
                  <a:srgbClr val="FF0000"/>
                </a:solidFill>
                <a:latin typeface="黑体" panose="02010609060101010101" pitchFamily="2" charset="-122"/>
                <a:ea typeface="黑体" panose="02010609060101010101" pitchFamily="2" charset="-122"/>
                <a:sym typeface="+mn-ea"/>
              </a:rPr>
              <a:t>B</a:t>
            </a:r>
            <a:r>
              <a:rPr lang="zh-CN" altLang="en-US" sz="2000" b="0" smtClean="0">
                <a:solidFill>
                  <a:srgbClr val="FF0000"/>
                </a:solidFill>
                <a:latin typeface="黑体" panose="02010609060101010101" pitchFamily="2" charset="-122"/>
                <a:ea typeface="黑体" panose="02010609060101010101" pitchFamily="2" charset="-122"/>
                <a:sym typeface="+mn-ea"/>
              </a:rPr>
              <a:t>级</a:t>
            </a:r>
            <a:r>
              <a:rPr lang="zh-CN" altLang="en-US" sz="2000" b="0" smtClean="0">
                <a:solidFill>
                  <a:srgbClr val="0000CC"/>
                </a:solidFill>
                <a:latin typeface="黑体" panose="02010609060101010101" pitchFamily="2" charset="-122"/>
                <a:ea typeface="黑体" panose="02010609060101010101" pitchFamily="2" charset="-122"/>
                <a:sym typeface="+mn-ea"/>
              </a:rPr>
              <a:t>。</a:t>
            </a:r>
            <a:endParaRPr lang="zh-CN" altLang="en-US" sz="2000" b="0" baseline="30000" smtClean="0">
              <a:solidFill>
                <a:srgbClr val="0000CC"/>
              </a:solidFill>
              <a:latin typeface="黑体" panose="02010609060101010101" pitchFamily="2" charset="-122"/>
              <a:ea typeface="黑体" panose="02010609060101010101" pitchFamily="2"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标题 1"/>
          <p:cNvSpPr>
            <a:spLocks noGrp="1"/>
          </p:cNvSpPr>
          <p:nvPr>
            <p:ph type="title"/>
          </p:nvPr>
        </p:nvSpPr>
        <p:spPr>
          <a:xfrm>
            <a:off x="457200" y="163513"/>
            <a:ext cx="8229600" cy="962025"/>
          </a:xfrm>
        </p:spPr>
        <p:txBody>
          <a:bodyPr/>
          <a:lstStyle/>
          <a:p>
            <a:r>
              <a:rPr lang="en-US" altLang="zh-CN" smtClean="0">
                <a:latin typeface="黑体" panose="02010609060101010101" pitchFamily="2" charset="-122"/>
                <a:ea typeface="黑体" panose="02010609060101010101" pitchFamily="2" charset="-122"/>
                <a:sym typeface="+mn-ea"/>
              </a:rPr>
              <a:t>1.3.1 </a:t>
            </a:r>
            <a:r>
              <a:rPr lang="zh-CN" altLang="en-US" smtClean="0">
                <a:latin typeface="黑体" panose="02010609060101010101" pitchFamily="2" charset="-122"/>
                <a:ea typeface="黑体" panose="02010609060101010101" pitchFamily="2" charset="-122"/>
                <a:sym typeface="+mn-ea"/>
              </a:rPr>
              <a:t>建筑面积</a:t>
            </a:r>
            <a:endParaRPr lang="zh-CN" altLang="en-US" smtClean="0">
              <a:latin typeface="黑体" panose="02010609060101010101" pitchFamily="2" charset="-122"/>
              <a:ea typeface="黑体" panose="02010609060101010101" pitchFamily="2" charset="-122"/>
            </a:endParaRPr>
          </a:p>
        </p:txBody>
      </p:sp>
      <p:sp>
        <p:nvSpPr>
          <p:cNvPr id="3" name="内容占位符 2"/>
          <p:cNvSpPr>
            <a:spLocks noGrp="1"/>
          </p:cNvSpPr>
          <p:nvPr>
            <p:ph idx="1"/>
          </p:nvPr>
        </p:nvSpPr>
        <p:spPr>
          <a:xfrm>
            <a:off x="250825" y="1600200"/>
            <a:ext cx="8867775" cy="4525963"/>
          </a:xfrm>
        </p:spPr>
        <p:txBody>
          <a:bodyPr/>
          <a:lstStyle/>
          <a:p>
            <a:pPr marL="0" indent="0">
              <a:lnSpc>
                <a:spcPct val="150000"/>
              </a:lnSpc>
              <a:buFontTx/>
              <a:buNone/>
              <a:defRPr/>
            </a:pPr>
            <a:r>
              <a:rPr lang="en-US" altLang="zh-CN" dirty="0">
                <a:sym typeface="+mn-ea"/>
              </a:rPr>
              <a:t> 【</a:t>
            </a:r>
            <a:r>
              <a:rPr lang="zh-CN" altLang="zh-CN" dirty="0">
                <a:sym typeface="+mn-ea"/>
              </a:rPr>
              <a:t>案例讨论</a:t>
            </a:r>
            <a:r>
              <a:rPr lang="en-US" altLang="zh-CN" dirty="0">
                <a:sym typeface="+mn-ea"/>
              </a:rPr>
              <a:t>】</a:t>
            </a:r>
            <a:endParaRPr lang="en-US" altLang="zh-CN" dirty="0" smtClean="0">
              <a:solidFill>
                <a:schemeClr val="accent2"/>
              </a:solidFill>
              <a:sym typeface="+mn-ea"/>
            </a:endParaRPr>
          </a:p>
          <a:p>
            <a:pPr marL="0" indent="0">
              <a:lnSpc>
                <a:spcPct val="130000"/>
              </a:lnSpc>
              <a:spcBef>
                <a:spcPts val="0"/>
              </a:spcBef>
              <a:buFontTx/>
              <a:buNone/>
              <a:defRPr/>
            </a:pPr>
            <a:r>
              <a:rPr lang="zh-CN" altLang="en-US" sz="2000" b="0" dirty="0">
                <a:solidFill>
                  <a:srgbClr val="0000CC"/>
                </a:solidFill>
                <a:sym typeface="+mn-ea"/>
              </a:rPr>
              <a:t>     某社区卫生服务中心，服务人口13万，编制床位100张，实有床位80张，   </a:t>
            </a:r>
          </a:p>
          <a:p>
            <a:pPr marL="0" indent="0">
              <a:lnSpc>
                <a:spcPct val="130000"/>
              </a:lnSpc>
              <a:spcBef>
                <a:spcPts val="0"/>
              </a:spcBef>
              <a:buFontTx/>
              <a:buNone/>
              <a:defRPr/>
            </a:pPr>
            <a:r>
              <a:rPr lang="zh-CN" altLang="en-US" sz="2000" b="0" dirty="0">
                <a:solidFill>
                  <a:srgbClr val="0000CC"/>
                </a:solidFill>
                <a:sym typeface="+mn-ea"/>
              </a:rPr>
              <a:t>     正在新建病房楼，标准建筑面积是多少？</a:t>
            </a:r>
          </a:p>
          <a:p>
            <a:pPr marL="0" indent="0">
              <a:lnSpc>
                <a:spcPct val="130000"/>
              </a:lnSpc>
              <a:spcBef>
                <a:spcPts val="0"/>
              </a:spcBef>
              <a:buFontTx/>
              <a:buNone/>
              <a:defRPr/>
            </a:pPr>
            <a:r>
              <a:rPr lang="zh-CN" altLang="en-US" sz="2000" b="0" dirty="0">
                <a:solidFill>
                  <a:srgbClr val="0000CC"/>
                </a:solidFill>
                <a:sym typeface="+mn-ea"/>
              </a:rPr>
              <a:t>     标准建筑面积</a:t>
            </a:r>
            <a:r>
              <a:rPr lang="zh-CN" altLang="en-US" sz="2000" b="0" dirty="0">
                <a:solidFill>
                  <a:srgbClr val="0000CC"/>
                </a:solidFill>
              </a:rPr>
              <a:t>m</a:t>
            </a:r>
            <a:r>
              <a:rPr lang="zh-CN" altLang="en-US" sz="2000" b="0" baseline="30000" dirty="0">
                <a:solidFill>
                  <a:srgbClr val="0000CC"/>
                </a:solidFill>
              </a:rPr>
              <a:t>2</a:t>
            </a:r>
            <a:r>
              <a:rPr lang="zh-CN" altLang="en-US" sz="2000" b="0" dirty="0">
                <a:solidFill>
                  <a:srgbClr val="0000CC"/>
                </a:solidFill>
                <a:sym typeface="+mn-ea"/>
              </a:rPr>
              <a:t>=2000</a:t>
            </a:r>
            <a:r>
              <a:rPr lang="zh-CN" altLang="en-US" sz="2000" b="0" dirty="0">
                <a:solidFill>
                  <a:srgbClr val="0000CC"/>
                </a:solidFill>
              </a:rPr>
              <a:t>m2</a:t>
            </a:r>
            <a:r>
              <a:rPr lang="zh-CN" altLang="en-US" sz="2000" b="0" dirty="0">
                <a:solidFill>
                  <a:srgbClr val="0000CC"/>
                </a:solidFill>
                <a:sym typeface="+mn-ea"/>
              </a:rPr>
              <a:t>+50×25</a:t>
            </a:r>
            <a:r>
              <a:rPr lang="zh-CN" altLang="en-US" sz="2000" b="0" dirty="0">
                <a:solidFill>
                  <a:srgbClr val="0000CC"/>
                </a:solidFill>
              </a:rPr>
              <a:t>m</a:t>
            </a:r>
            <a:r>
              <a:rPr lang="zh-CN" altLang="en-US" sz="2000" b="0" baseline="30000" dirty="0">
                <a:solidFill>
                  <a:srgbClr val="0000CC"/>
                </a:solidFill>
              </a:rPr>
              <a:t>2</a:t>
            </a:r>
            <a:r>
              <a:rPr lang="zh-CN" altLang="en-US" sz="2000" b="0" dirty="0">
                <a:solidFill>
                  <a:srgbClr val="0000CC"/>
                </a:solidFill>
                <a:sym typeface="+mn-ea"/>
              </a:rPr>
              <a:t>+（编制床位-50）</a:t>
            </a:r>
          </a:p>
          <a:p>
            <a:pPr marL="0" indent="0">
              <a:lnSpc>
                <a:spcPct val="130000"/>
              </a:lnSpc>
              <a:spcBef>
                <a:spcPts val="0"/>
              </a:spcBef>
              <a:buFontTx/>
              <a:buNone/>
              <a:defRPr/>
            </a:pPr>
            <a:r>
              <a:rPr lang="zh-CN" altLang="en-US" sz="2000" b="0" dirty="0">
                <a:solidFill>
                  <a:srgbClr val="0000CC"/>
                </a:solidFill>
                <a:sym typeface="+mn-ea"/>
              </a:rPr>
              <a:t>                    ×30</a:t>
            </a:r>
            <a:r>
              <a:rPr lang="zh-CN" altLang="en-US" sz="2000" b="0" dirty="0">
                <a:solidFill>
                  <a:srgbClr val="0000CC"/>
                </a:solidFill>
              </a:rPr>
              <a:t>m</a:t>
            </a:r>
            <a:r>
              <a:rPr lang="zh-CN" altLang="en-US" sz="2000" b="0" baseline="30000" dirty="0">
                <a:solidFill>
                  <a:srgbClr val="0000CC"/>
                </a:solidFill>
              </a:rPr>
              <a:t>2</a:t>
            </a:r>
            <a:r>
              <a:rPr lang="zh-CN" altLang="en-US" sz="2000" b="0" dirty="0">
                <a:solidFill>
                  <a:srgbClr val="0000CC"/>
                </a:solidFill>
                <a:sym typeface="+mn-ea"/>
              </a:rPr>
              <a:t>=2000+50×25+（100-50）×30=4750</a:t>
            </a:r>
            <a:r>
              <a:rPr lang="zh-CN" altLang="en-US" sz="2000" b="0" dirty="0">
                <a:solidFill>
                  <a:srgbClr val="0000CC"/>
                </a:solidFill>
              </a:rPr>
              <a:t>m</a:t>
            </a:r>
            <a:r>
              <a:rPr lang="zh-CN" altLang="en-US" sz="2000" b="0" baseline="30000" dirty="0">
                <a:solidFill>
                  <a:srgbClr val="0000CC"/>
                </a:solidFill>
              </a:rPr>
              <a:t>2</a:t>
            </a:r>
            <a:endParaRPr lang="zh-CN" altLang="en-US" sz="2000" b="0" dirty="0">
              <a:solidFill>
                <a:srgbClr val="0000CC"/>
              </a:solidFill>
            </a:endParaRPr>
          </a:p>
          <a:p>
            <a:pPr marL="742950" lvl="2" indent="0">
              <a:lnSpc>
                <a:spcPct val="130000"/>
              </a:lnSpc>
              <a:spcBef>
                <a:spcPts val="0"/>
              </a:spcBef>
              <a:buFontTx/>
              <a:buNone/>
              <a:defRPr/>
            </a:pPr>
            <a:r>
              <a:rPr lang="zh-CN" altLang="en-US" sz="2000" b="0" dirty="0">
                <a:solidFill>
                  <a:srgbClr val="0000CC"/>
                </a:solidFill>
                <a:sym typeface="+mn-ea"/>
              </a:rPr>
              <a:t>一中心两址，一址房屋产权证明3000</a:t>
            </a:r>
            <a:r>
              <a:rPr lang="zh-CN" altLang="en-US" sz="2000" b="0" dirty="0">
                <a:solidFill>
                  <a:srgbClr val="0000CC"/>
                </a:solidFill>
              </a:rPr>
              <a:t>m</a:t>
            </a:r>
            <a:r>
              <a:rPr lang="zh-CN" altLang="en-US" sz="2000" b="0" baseline="30000" dirty="0">
                <a:solidFill>
                  <a:srgbClr val="0000CC"/>
                </a:solidFill>
              </a:rPr>
              <a:t>2</a:t>
            </a:r>
            <a:r>
              <a:rPr lang="zh-CN" altLang="en-US" sz="2000" b="0" dirty="0">
                <a:solidFill>
                  <a:srgbClr val="0000CC"/>
                </a:solidFill>
                <a:sym typeface="+mn-ea"/>
              </a:rPr>
              <a:t>，另一址自建房屋有平面图2500</a:t>
            </a:r>
            <a:r>
              <a:rPr lang="zh-CN" altLang="en-US" sz="2000" b="0" dirty="0">
                <a:solidFill>
                  <a:srgbClr val="0000CC"/>
                </a:solidFill>
              </a:rPr>
              <a:t>m</a:t>
            </a:r>
            <a:r>
              <a:rPr lang="zh-CN" altLang="en-US" sz="2000" b="0" baseline="30000" dirty="0">
                <a:solidFill>
                  <a:srgbClr val="0000CC"/>
                </a:solidFill>
              </a:rPr>
              <a:t>2</a:t>
            </a:r>
          </a:p>
          <a:p>
            <a:pPr marL="742950" lvl="2" indent="0">
              <a:lnSpc>
                <a:spcPct val="150000"/>
              </a:lnSpc>
              <a:spcBef>
                <a:spcPts val="0"/>
              </a:spcBef>
              <a:buFontTx/>
              <a:buNone/>
              <a:defRPr/>
            </a:pPr>
            <a:r>
              <a:rPr lang="zh-CN" altLang="en-US" sz="2000" b="0" dirty="0">
                <a:solidFill>
                  <a:srgbClr val="0000CC"/>
                </a:solidFill>
                <a:sym typeface="+mn-ea"/>
              </a:rPr>
              <a:t>符合</a:t>
            </a:r>
            <a:r>
              <a:rPr lang="zh-CN" altLang="en-US" sz="2000" b="0" dirty="0">
                <a:solidFill>
                  <a:srgbClr val="FF0000"/>
                </a:solidFill>
                <a:sym typeface="+mn-ea"/>
              </a:rPr>
              <a:t>A</a:t>
            </a:r>
            <a:endParaRPr lang="zh-CN" altLang="en-US" kern="1200" dirty="0">
              <a:solidFill>
                <a:schemeClr val="accent2"/>
              </a:solidFill>
              <a:cs typeface="+mn-cs"/>
            </a:endParaRPr>
          </a:p>
          <a:p>
            <a:pPr lvl="1">
              <a:defRPr/>
            </a:pPr>
            <a:endParaRPr lang="zh-CN" altLang="en-US" dirty="0">
              <a:solidFill>
                <a:schemeClr val="accent2"/>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标题 1"/>
          <p:cNvSpPr>
            <a:spLocks noGrp="1"/>
          </p:cNvSpPr>
          <p:nvPr>
            <p:ph type="title"/>
          </p:nvPr>
        </p:nvSpPr>
        <p:spPr>
          <a:xfrm>
            <a:off x="457200" y="234950"/>
            <a:ext cx="8229600" cy="962025"/>
          </a:xfrm>
        </p:spPr>
        <p:txBody>
          <a:bodyPr/>
          <a:lstStyle/>
          <a:p>
            <a:r>
              <a:rPr lang="zh-CN" altLang="en-US" smtClean="0">
                <a:latin typeface="黑体" panose="02010609060101010101" pitchFamily="2" charset="-122"/>
                <a:ea typeface="黑体" panose="02010609060101010101" pitchFamily="2" charset="-122"/>
              </a:rPr>
              <a:t>设备、人员、效果</a:t>
            </a:r>
            <a:endParaRPr lang="zh-CN" altLang="en-US" sz="3200" smtClean="0">
              <a:latin typeface="黑体" panose="02010609060101010101" pitchFamily="2" charset="-122"/>
              <a:ea typeface="黑体" panose="02010609060101010101" pitchFamily="2" charset="-122"/>
            </a:endParaRPr>
          </a:p>
        </p:txBody>
      </p:sp>
      <p:sp>
        <p:nvSpPr>
          <p:cNvPr id="16386" name="内容占位符 2"/>
          <p:cNvSpPr>
            <a:spLocks noGrp="1"/>
          </p:cNvSpPr>
          <p:nvPr>
            <p:ph idx="1"/>
          </p:nvPr>
        </p:nvSpPr>
        <p:spPr/>
        <p:txBody>
          <a:bodyPr/>
          <a:lstStyle/>
          <a:p>
            <a:pPr marL="0" indent="0">
              <a:buFontTx/>
              <a:buNone/>
            </a:pPr>
            <a:r>
              <a:rPr lang="en-US" altLang="zh-CN" sz="2400" smtClean="0">
                <a:latin typeface="黑体" panose="02010609060101010101" pitchFamily="2" charset="-122"/>
                <a:ea typeface="黑体" panose="02010609060101010101" pitchFamily="2" charset="-122"/>
              </a:rPr>
              <a:t>【</a:t>
            </a:r>
            <a:r>
              <a:rPr lang="zh-CN" altLang="en-US" sz="2400" smtClean="0">
                <a:latin typeface="黑体" panose="02010609060101010101" pitchFamily="2" charset="-122"/>
                <a:ea typeface="黑体" panose="02010609060101010101" pitchFamily="2" charset="-122"/>
              </a:rPr>
              <a:t>重要</a:t>
            </a:r>
            <a:r>
              <a:rPr lang="en-US" altLang="zh-CN" sz="2400" smtClean="0">
                <a:latin typeface="黑体" panose="02010609060101010101" pitchFamily="2" charset="-122"/>
                <a:ea typeface="黑体" panose="02010609060101010101" pitchFamily="2" charset="-122"/>
              </a:rPr>
              <a:t>意义】</a:t>
            </a:r>
            <a:endParaRPr lang="en-US" altLang="zh-CN" sz="2400" smtClean="0">
              <a:solidFill>
                <a:schemeClr val="tx1"/>
              </a:solidFill>
              <a:latin typeface="黑体" panose="02010609060101010101" pitchFamily="2" charset="-122"/>
              <a:ea typeface="黑体" panose="02010609060101010101" pitchFamily="2" charset="-122"/>
            </a:endParaRPr>
          </a:p>
          <a:p>
            <a:pPr marL="0" indent="0">
              <a:lnSpc>
                <a:spcPct val="150000"/>
              </a:lnSpc>
              <a:buFontTx/>
              <a:buNone/>
            </a:pPr>
            <a:r>
              <a:rPr lang="zh-CN" altLang="en-US" sz="2400" smtClean="0">
                <a:latin typeface="黑体" panose="02010609060101010101" pitchFamily="2" charset="-122"/>
                <a:ea typeface="黑体" panose="02010609060101010101" pitchFamily="2" charset="-122"/>
              </a:rPr>
              <a:t>     </a:t>
            </a:r>
            <a:r>
              <a:rPr lang="zh-CN" altLang="en-US" sz="2000" smtClean="0">
                <a:latin typeface="黑体" panose="02010609060101010101" pitchFamily="2" charset="-122"/>
                <a:ea typeface="黑体" panose="02010609060101010101" pitchFamily="2" charset="-122"/>
              </a:rPr>
              <a:t> 涵盖</a:t>
            </a:r>
            <a:r>
              <a:rPr lang="zh-CN" altLang="en-US" sz="2000" smtClean="0">
                <a:solidFill>
                  <a:srgbClr val="4222C8"/>
                </a:solidFill>
                <a:latin typeface="黑体" panose="02010609060101010101" pitchFamily="2" charset="-122"/>
                <a:ea typeface="黑体" panose="02010609060101010101" pitchFamily="2" charset="-122"/>
              </a:rPr>
              <a:t>基层医疗机构所有的有形投入，房屋、设施、医疗设备、人员配置，以及投入产出的效果包括服务利用、服务满意度，基本上是机构的自画像。数据评价比较刚性，对比度高。对标准的把握要求就比较高。</a:t>
            </a:r>
          </a:p>
          <a:p>
            <a:pPr marL="0" indent="0">
              <a:lnSpc>
                <a:spcPct val="150000"/>
              </a:lnSpc>
              <a:buFontTx/>
              <a:buNone/>
            </a:pPr>
            <a:endParaRPr lang="zh-CN" altLang="en-US" sz="2000" smtClean="0">
              <a:latin typeface="黑体" panose="02010609060101010101" pitchFamily="2" charset="-122"/>
              <a:ea typeface="黑体" panose="02010609060101010101" pitchFamily="2" charset="-122"/>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标题 1"/>
          <p:cNvSpPr>
            <a:spLocks noGrp="1"/>
          </p:cNvSpPr>
          <p:nvPr>
            <p:ph type="title"/>
          </p:nvPr>
        </p:nvSpPr>
        <p:spPr>
          <a:xfrm>
            <a:off x="457200" y="163513"/>
            <a:ext cx="8229600" cy="962025"/>
          </a:xfrm>
        </p:spPr>
        <p:txBody>
          <a:bodyPr/>
          <a:lstStyle/>
          <a:p>
            <a:r>
              <a:rPr lang="en-US" altLang="zh-CN" smtClean="0">
                <a:latin typeface="黑体" panose="02010609060101010101" pitchFamily="2" charset="-122"/>
                <a:ea typeface="黑体" panose="02010609060101010101" pitchFamily="2" charset="-122"/>
              </a:rPr>
              <a:t>1.3.2</a:t>
            </a:r>
            <a:r>
              <a:rPr lang="zh-CN" altLang="en-US" smtClean="0">
                <a:latin typeface="黑体" panose="02010609060101010101" pitchFamily="2" charset="-122"/>
                <a:ea typeface="黑体" panose="02010609060101010101" pitchFamily="2" charset="-122"/>
              </a:rPr>
              <a:t> 床位设置</a:t>
            </a:r>
            <a:endParaRPr lang="zh-CN" altLang="en-US" sz="3200" smtClean="0">
              <a:latin typeface="黑体" panose="02010609060101010101" pitchFamily="2" charset="-122"/>
              <a:ea typeface="黑体" panose="02010609060101010101" pitchFamily="2" charset="-122"/>
            </a:endParaRPr>
          </a:p>
        </p:txBody>
      </p:sp>
      <p:sp>
        <p:nvSpPr>
          <p:cNvPr id="36866" name="内容占位符 2"/>
          <p:cNvSpPr>
            <a:spLocks noGrp="1"/>
          </p:cNvSpPr>
          <p:nvPr>
            <p:ph idx="1"/>
          </p:nvPr>
        </p:nvSpPr>
        <p:spPr/>
        <p:txBody>
          <a:bodyPr/>
          <a:lstStyle/>
          <a:p>
            <a:pPr marL="0" indent="0">
              <a:lnSpc>
                <a:spcPct val="150000"/>
              </a:lnSpc>
              <a:buFontTx/>
              <a:buNone/>
            </a:pPr>
            <a:r>
              <a:rPr lang="en-US" altLang="zh-CN" smtClean="0">
                <a:latin typeface="黑体" panose="02010609060101010101" pitchFamily="2" charset="-122"/>
                <a:ea typeface="黑体" panose="02010609060101010101" pitchFamily="2" charset="-122"/>
              </a:rPr>
              <a:t>【意义】</a:t>
            </a:r>
            <a:endParaRPr lang="en-US" altLang="zh-CN" sz="2800" smtClean="0">
              <a:solidFill>
                <a:schemeClr val="tx1"/>
              </a:solidFill>
              <a:latin typeface="黑体" panose="02010609060101010101" pitchFamily="2" charset="-122"/>
              <a:ea typeface="黑体" panose="02010609060101010101" pitchFamily="2" charset="-122"/>
            </a:endParaRPr>
          </a:p>
          <a:p>
            <a:pPr marL="0" indent="0">
              <a:lnSpc>
                <a:spcPct val="150000"/>
              </a:lnSpc>
              <a:buFontTx/>
              <a:buNone/>
            </a:pPr>
            <a:r>
              <a:rPr lang="zh-CN" altLang="en-US" sz="2800" smtClean="0">
                <a:solidFill>
                  <a:schemeClr val="accent2"/>
                </a:solidFill>
                <a:latin typeface="黑体" panose="02010609060101010101" pitchFamily="2" charset="-122"/>
                <a:ea typeface="黑体" panose="02010609060101010101" pitchFamily="2" charset="-122"/>
              </a:rPr>
              <a:t>   </a:t>
            </a:r>
            <a:r>
              <a:rPr lang="zh-CN" altLang="en-US" sz="2000" b="0" smtClean="0">
                <a:solidFill>
                  <a:srgbClr val="0000CC"/>
                </a:solidFill>
                <a:latin typeface="黑体" panose="02010609060101010101" pitchFamily="2" charset="-122"/>
                <a:ea typeface="黑体" panose="02010609060101010101" pitchFamily="2" charset="-122"/>
              </a:rPr>
              <a:t>根据需求合理设置床位是提升自身服务能力需要，是满足群众健康服务的需要。 </a:t>
            </a:r>
            <a:r>
              <a:rPr lang="zh-CN" altLang="en-US" sz="2400" smtClean="0">
                <a:solidFill>
                  <a:schemeClr val="accent2"/>
                </a:solidFill>
                <a:latin typeface="黑体" panose="02010609060101010101" pitchFamily="2" charset="-122"/>
                <a:ea typeface="黑体" panose="02010609060101010101" pitchFamily="2" charset="-122"/>
              </a:rPr>
              <a:t>  </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标题 1"/>
          <p:cNvSpPr>
            <a:spLocks noGrp="1"/>
          </p:cNvSpPr>
          <p:nvPr>
            <p:ph type="title"/>
          </p:nvPr>
        </p:nvSpPr>
        <p:spPr>
          <a:xfrm>
            <a:off x="457200" y="163513"/>
            <a:ext cx="8229600" cy="962025"/>
          </a:xfrm>
        </p:spPr>
        <p:txBody>
          <a:bodyPr/>
          <a:lstStyle/>
          <a:p>
            <a:r>
              <a:rPr lang="en-US" altLang="zh-CN" smtClean="0">
                <a:latin typeface="黑体" panose="02010609060101010101" pitchFamily="2" charset="-122"/>
                <a:ea typeface="黑体" panose="02010609060101010101" pitchFamily="2" charset="-122"/>
              </a:rPr>
              <a:t>1.3.2</a:t>
            </a:r>
            <a:r>
              <a:rPr lang="zh-CN" altLang="en-US" smtClean="0">
                <a:latin typeface="黑体" panose="02010609060101010101" pitchFamily="2" charset="-122"/>
                <a:ea typeface="黑体" panose="02010609060101010101" pitchFamily="2" charset="-122"/>
              </a:rPr>
              <a:t> 床位设置</a:t>
            </a:r>
            <a:endParaRPr lang="zh-CN" altLang="en-US" sz="3200" smtClean="0">
              <a:latin typeface="黑体" panose="02010609060101010101" pitchFamily="2" charset="-122"/>
              <a:ea typeface="黑体" panose="02010609060101010101" pitchFamily="2" charset="-122"/>
            </a:endParaRPr>
          </a:p>
        </p:txBody>
      </p:sp>
      <p:sp>
        <p:nvSpPr>
          <p:cNvPr id="28674" name="内容占位符 2"/>
          <p:cNvSpPr>
            <a:spLocks noGrp="1"/>
          </p:cNvSpPr>
          <p:nvPr>
            <p:ph idx="1"/>
          </p:nvPr>
        </p:nvSpPr>
        <p:spPr>
          <a:xfrm>
            <a:off x="457200" y="1457325"/>
            <a:ext cx="8229600" cy="4525963"/>
          </a:xfrm>
        </p:spPr>
        <p:txBody>
          <a:bodyPr/>
          <a:lstStyle/>
          <a:p>
            <a:pPr marL="0" indent="0">
              <a:lnSpc>
                <a:spcPct val="150000"/>
              </a:lnSpc>
              <a:buFontTx/>
              <a:buNone/>
              <a:defRPr/>
            </a:pPr>
            <a:r>
              <a:rPr lang="en-US" altLang="zh-CN" dirty="0"/>
              <a:t>【要求】</a:t>
            </a:r>
            <a:endParaRPr lang="en-US" altLang="zh-CN" sz="2800" smtClean="0">
              <a:solidFill>
                <a:schemeClr val="tx1"/>
              </a:solidFill>
            </a:endParaRPr>
          </a:p>
          <a:p>
            <a:pPr marL="0" indent="0">
              <a:lnSpc>
                <a:spcPct val="150000"/>
              </a:lnSpc>
              <a:buFontTx/>
              <a:buNone/>
              <a:defRPr/>
            </a:pPr>
            <a:r>
              <a:rPr lang="zh-CN" altLang="en-US" sz="2800" smtClean="0">
                <a:solidFill>
                  <a:schemeClr val="accent2"/>
                </a:solidFill>
              </a:rPr>
              <a:t>    </a:t>
            </a:r>
            <a:r>
              <a:rPr lang="zh-CN" altLang="en-US" sz="2000" b="0" dirty="0">
                <a:solidFill>
                  <a:srgbClr val="0000CC"/>
                </a:solidFill>
              </a:rPr>
              <a:t>乡镇卫生院、社区卫生服务中心的床位规模应根据当地医疗机构设置规划，考虑服务人口数量、当地经济发展水平、服务半径、交通条件等因素合理确定。社区卫生服务中心病床配置应向</a:t>
            </a:r>
            <a:r>
              <a:rPr lang="zh-CN" altLang="zh-CN" sz="2000" kern="1200">
                <a:solidFill>
                  <a:srgbClr val="FF0000"/>
                </a:solidFill>
                <a:cs typeface="+mn-cs"/>
              </a:rPr>
              <a:t>内科疾病、外科疾病、老年疾病、康复科疾病</a:t>
            </a:r>
            <a:r>
              <a:rPr lang="zh-CN" altLang="en-US" sz="2000" b="0" dirty="0">
                <a:solidFill>
                  <a:srgbClr val="0000CC"/>
                </a:solidFill>
              </a:rPr>
              <a:t>等倾斜。</a:t>
            </a:r>
            <a:endParaRPr lang="zh-CN" altLang="en-US" sz="2400" smtClean="0">
              <a:solidFill>
                <a:schemeClr val="accent2"/>
              </a:solidFill>
            </a:endParaRPr>
          </a:p>
          <a:p>
            <a:pPr marL="0" indent="0">
              <a:lnSpc>
                <a:spcPct val="150000"/>
              </a:lnSpc>
              <a:buFontTx/>
              <a:buNone/>
              <a:defRPr/>
            </a:pPr>
            <a:r>
              <a:rPr lang="zh-CN" altLang="en-US" sz="2400" smtClean="0">
                <a:solidFill>
                  <a:schemeClr val="accent2"/>
                </a:solidFill>
              </a:rPr>
              <a:t>    </a:t>
            </a:r>
            <a:r>
              <a:rPr lang="zh-CN" altLang="en-US" sz="2000" b="0" dirty="0">
                <a:solidFill>
                  <a:srgbClr val="0000CC"/>
                </a:solidFill>
              </a:rPr>
              <a:t>社区卫生服务中心如果未设置床位，则该条款不适用。</a:t>
            </a:r>
            <a:endParaRPr lang="zh-CN" altLang="en-US" sz="2400" smtClean="0">
              <a:solidFill>
                <a:schemeClr val="accent2"/>
              </a:solidFill>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标题 1"/>
          <p:cNvSpPr>
            <a:spLocks noGrp="1"/>
          </p:cNvSpPr>
          <p:nvPr>
            <p:ph type="title"/>
          </p:nvPr>
        </p:nvSpPr>
        <p:spPr>
          <a:xfrm>
            <a:off x="457200" y="163513"/>
            <a:ext cx="8229600" cy="962025"/>
          </a:xfrm>
        </p:spPr>
        <p:txBody>
          <a:bodyPr/>
          <a:lstStyle/>
          <a:p>
            <a:r>
              <a:rPr lang="en-US" altLang="zh-CN" smtClean="0">
                <a:latin typeface="黑体" panose="02010609060101010101" pitchFamily="2" charset="-122"/>
                <a:ea typeface="黑体" panose="02010609060101010101" pitchFamily="2" charset="-122"/>
              </a:rPr>
              <a:t>1.3.2</a:t>
            </a:r>
            <a:r>
              <a:rPr lang="zh-CN" altLang="en-US" smtClean="0">
                <a:latin typeface="黑体" panose="02010609060101010101" pitchFamily="2" charset="-122"/>
                <a:ea typeface="黑体" panose="02010609060101010101" pitchFamily="2" charset="-122"/>
              </a:rPr>
              <a:t> 床位设置</a:t>
            </a:r>
          </a:p>
        </p:txBody>
      </p:sp>
      <p:sp>
        <p:nvSpPr>
          <p:cNvPr id="29698" name="矩形 2"/>
          <p:cNvSpPr>
            <a:spLocks noChangeArrowheads="1"/>
          </p:cNvSpPr>
          <p:nvPr/>
        </p:nvSpPr>
        <p:spPr bwMode="auto">
          <a:xfrm>
            <a:off x="323850" y="1557338"/>
            <a:ext cx="8351838" cy="4738687"/>
          </a:xfrm>
          <a:prstGeom prst="rect">
            <a:avLst/>
          </a:prstGeom>
          <a:noFill/>
          <a:ln w="9525">
            <a:noFill/>
            <a:miter lim="800000"/>
          </a:ln>
        </p:spPr>
        <p:txBody>
          <a:bodyPr>
            <a:spAutoFit/>
          </a:bodyPr>
          <a:lstStyle/>
          <a:p>
            <a:pPr>
              <a:lnSpc>
                <a:spcPct val="150000"/>
              </a:lnSpc>
              <a:defRPr/>
            </a:pPr>
            <a:r>
              <a:rPr lang="zh-CN" altLang="en-US" sz="2000" kern="0" dirty="0">
                <a:solidFill>
                  <a:srgbClr val="0000CC"/>
                </a:solidFill>
                <a:latin typeface="黑体" panose="02010609060101010101" pitchFamily="2" charset="-122"/>
                <a:ea typeface="黑体" panose="02010609060101010101" pitchFamily="2" charset="-122"/>
                <a:cs typeface="楷体_GB2312"/>
              </a:rPr>
              <a:t>乡镇卫生院</a:t>
            </a:r>
            <a:endParaRPr lang="zh-CN" altLang="zh-CN" sz="2000" b="1">
              <a:solidFill>
                <a:schemeClr val="accent2"/>
              </a:solidFill>
              <a:latin typeface="黑体" panose="02010609060101010101" pitchFamily="2" charset="-122"/>
              <a:ea typeface="黑体" panose="02010609060101010101" pitchFamily="2" charset="-122"/>
            </a:endParaRPr>
          </a:p>
          <a:p>
            <a:pPr>
              <a:lnSpc>
                <a:spcPct val="140000"/>
              </a:lnSpc>
              <a:defRPr/>
            </a:pPr>
            <a:r>
              <a:rPr lang="zh-CN" altLang="zh-CN" sz="2000" b="1">
                <a:solidFill>
                  <a:schemeClr val="accent2"/>
                </a:solidFill>
                <a:latin typeface="黑体" panose="02010609060101010101" pitchFamily="2" charset="-122"/>
                <a:ea typeface="黑体" panose="02010609060101010101" pitchFamily="2" charset="-122"/>
              </a:rPr>
              <a:t>【</a:t>
            </a:r>
            <a:r>
              <a:rPr lang="en-US" altLang="zh-CN" sz="2000" b="1">
                <a:solidFill>
                  <a:schemeClr val="accent2"/>
                </a:solidFill>
                <a:latin typeface="黑体" panose="02010609060101010101" pitchFamily="2" charset="-122"/>
                <a:ea typeface="黑体" panose="02010609060101010101" pitchFamily="2" charset="-122"/>
              </a:rPr>
              <a:t>C</a:t>
            </a:r>
            <a:r>
              <a:rPr lang="zh-CN" altLang="zh-CN" sz="2000" b="1">
                <a:solidFill>
                  <a:schemeClr val="accent2"/>
                </a:solidFill>
                <a:latin typeface="黑体" panose="02010609060101010101" pitchFamily="2" charset="-122"/>
                <a:ea typeface="黑体" panose="02010609060101010101" pitchFamily="2" charset="-122"/>
              </a:rPr>
              <a:t>】</a:t>
            </a:r>
            <a:r>
              <a:rPr lang="zh-CN" altLang="en-US" sz="2000" kern="0" dirty="0">
                <a:solidFill>
                  <a:srgbClr val="0000CC"/>
                </a:solidFill>
                <a:latin typeface="黑体" panose="02010609060101010101" pitchFamily="2" charset="-122"/>
                <a:ea typeface="黑体" panose="02010609060101010101" pitchFamily="2" charset="-122"/>
                <a:cs typeface="楷体_GB2312"/>
              </a:rPr>
              <a:t>实际开放床位10-20张。</a:t>
            </a:r>
          </a:p>
          <a:p>
            <a:pPr marL="800100" lvl="1" indent="-342900">
              <a:lnSpc>
                <a:spcPct val="140000"/>
              </a:lnSpc>
              <a:buFont typeface="Arial" panose="020B0604020202020204" pitchFamily="34" charset="0"/>
              <a:buChar char="•"/>
              <a:defRPr/>
            </a:pPr>
            <a:r>
              <a:rPr lang="zh-CN" altLang="en-US" sz="2000" kern="0" dirty="0">
                <a:solidFill>
                  <a:srgbClr val="0000CC"/>
                </a:solidFill>
                <a:latin typeface="黑体" panose="02010609060101010101" pitchFamily="2" charset="-122"/>
                <a:ea typeface="黑体" panose="02010609060101010101" pitchFamily="2" charset="-122"/>
                <a:cs typeface="楷体_GB2312"/>
              </a:rPr>
              <a:t>实际开放床位指实有床位，即年底固定实有床位数，包括正规床、简易床、监护床、超过半年加床、正在消毒和修理床位、因扩建或大修而停用床位。</a:t>
            </a:r>
          </a:p>
          <a:p>
            <a:pPr marL="800100" lvl="1" indent="-342900">
              <a:lnSpc>
                <a:spcPct val="140000"/>
              </a:lnSpc>
              <a:buFont typeface="Arial" panose="020B0604020202020204" pitchFamily="34" charset="0"/>
              <a:buChar char="•"/>
              <a:defRPr/>
            </a:pPr>
            <a:r>
              <a:rPr lang="zh-CN" altLang="en-US" sz="2000" kern="0" dirty="0">
                <a:solidFill>
                  <a:srgbClr val="0000CC"/>
                </a:solidFill>
                <a:latin typeface="黑体" panose="02010609060101010101" pitchFamily="2" charset="-122"/>
                <a:ea typeface="黑体" panose="02010609060101010101" pitchFamily="2" charset="-122"/>
                <a:cs typeface="楷体_GB2312"/>
              </a:rPr>
              <a:t>实际开放床位数应与“卫统1-2表”中“实有床位”一致。</a:t>
            </a:r>
          </a:p>
          <a:p>
            <a:pPr marL="800100" lvl="1" indent="-342900">
              <a:lnSpc>
                <a:spcPct val="140000"/>
              </a:lnSpc>
              <a:buFont typeface="Arial" panose="020B0604020202020204" pitchFamily="34" charset="0"/>
              <a:buChar char="•"/>
              <a:defRPr/>
            </a:pPr>
            <a:r>
              <a:rPr lang="zh-CN" altLang="en-US" sz="2000" kern="0" dirty="0">
                <a:solidFill>
                  <a:srgbClr val="0000CC"/>
                </a:solidFill>
                <a:latin typeface="黑体" panose="02010609060101010101" pitchFamily="2" charset="-122"/>
                <a:ea typeface="黑体" panose="02010609060101010101" pitchFamily="2" charset="-122"/>
                <a:cs typeface="楷体_GB2312"/>
              </a:rPr>
              <a:t>评价方式方法：现场查看卫统表并</a:t>
            </a:r>
            <a:r>
              <a:rPr lang="zh-CN" altLang="zh-CN" sz="2000" b="1">
                <a:solidFill>
                  <a:srgbClr val="FF0000"/>
                </a:solidFill>
                <a:latin typeface="黑体" panose="02010609060101010101" pitchFamily="2" charset="-122"/>
                <a:ea typeface="黑体" panose="02010609060101010101" pitchFamily="2" charset="-122"/>
              </a:rPr>
              <a:t>查看工作记录。</a:t>
            </a:r>
            <a:endParaRPr lang="zh-CN" altLang="zh-CN" sz="2000" b="1">
              <a:solidFill>
                <a:schemeClr val="accent2"/>
              </a:solidFill>
              <a:latin typeface="黑体" panose="02010609060101010101" pitchFamily="2" charset="-122"/>
              <a:ea typeface="黑体" panose="02010609060101010101" pitchFamily="2" charset="-122"/>
            </a:endParaRPr>
          </a:p>
          <a:p>
            <a:pPr>
              <a:lnSpc>
                <a:spcPct val="140000"/>
              </a:lnSpc>
              <a:defRPr/>
            </a:pPr>
            <a:r>
              <a:rPr lang="zh-CN" altLang="zh-CN" sz="2000" b="1">
                <a:solidFill>
                  <a:schemeClr val="accent2"/>
                </a:solidFill>
                <a:latin typeface="黑体" panose="02010609060101010101" pitchFamily="2" charset="-122"/>
                <a:ea typeface="黑体" panose="02010609060101010101" pitchFamily="2" charset="-122"/>
              </a:rPr>
              <a:t>【</a:t>
            </a:r>
            <a:r>
              <a:rPr lang="en-US" altLang="zh-CN" sz="2000" b="1">
                <a:solidFill>
                  <a:schemeClr val="accent2"/>
                </a:solidFill>
                <a:latin typeface="黑体" panose="02010609060101010101" pitchFamily="2" charset="-122"/>
                <a:ea typeface="黑体" panose="02010609060101010101" pitchFamily="2" charset="-122"/>
              </a:rPr>
              <a:t>B</a:t>
            </a:r>
            <a:r>
              <a:rPr lang="zh-CN" altLang="zh-CN" sz="2000" b="1">
                <a:solidFill>
                  <a:schemeClr val="accent2"/>
                </a:solidFill>
                <a:latin typeface="黑体" panose="02010609060101010101" pitchFamily="2" charset="-122"/>
                <a:ea typeface="黑体" panose="02010609060101010101" pitchFamily="2" charset="-122"/>
              </a:rPr>
              <a:t>】</a:t>
            </a:r>
            <a:r>
              <a:rPr lang="zh-CN" altLang="en-US" sz="2000" kern="0" dirty="0">
                <a:solidFill>
                  <a:srgbClr val="0000CC"/>
                </a:solidFill>
                <a:latin typeface="黑体" panose="02010609060101010101" pitchFamily="2" charset="-122"/>
                <a:ea typeface="黑体" panose="02010609060101010101" pitchFamily="2" charset="-122"/>
                <a:cs typeface="楷体_GB2312"/>
              </a:rPr>
              <a:t>实际开放床位21-99张。</a:t>
            </a:r>
            <a:endParaRPr lang="zh-CN" altLang="zh-CN" sz="2000" b="1">
              <a:solidFill>
                <a:schemeClr val="accent2"/>
              </a:solidFill>
              <a:latin typeface="黑体" panose="02010609060101010101" pitchFamily="2" charset="-122"/>
              <a:ea typeface="黑体" panose="02010609060101010101" pitchFamily="2" charset="-122"/>
            </a:endParaRPr>
          </a:p>
          <a:p>
            <a:pPr>
              <a:lnSpc>
                <a:spcPct val="140000"/>
              </a:lnSpc>
              <a:defRPr/>
            </a:pPr>
            <a:r>
              <a:rPr lang="zh-CN" altLang="zh-CN" sz="2000" b="1">
                <a:solidFill>
                  <a:schemeClr val="accent2"/>
                </a:solidFill>
                <a:latin typeface="黑体" panose="02010609060101010101" pitchFamily="2" charset="-122"/>
                <a:ea typeface="黑体" panose="02010609060101010101" pitchFamily="2" charset="-122"/>
              </a:rPr>
              <a:t>【</a:t>
            </a:r>
            <a:r>
              <a:rPr lang="en-US" altLang="zh-CN" sz="2000" b="1">
                <a:solidFill>
                  <a:schemeClr val="accent2"/>
                </a:solidFill>
                <a:latin typeface="黑体" panose="02010609060101010101" pitchFamily="2" charset="-122"/>
                <a:ea typeface="黑体" panose="02010609060101010101" pitchFamily="2" charset="-122"/>
              </a:rPr>
              <a:t>A</a:t>
            </a:r>
            <a:r>
              <a:rPr lang="zh-CN" altLang="zh-CN" sz="2000" b="1">
                <a:solidFill>
                  <a:schemeClr val="accent2"/>
                </a:solidFill>
                <a:latin typeface="黑体" panose="02010609060101010101" pitchFamily="2" charset="-122"/>
                <a:ea typeface="黑体" panose="02010609060101010101" pitchFamily="2" charset="-122"/>
              </a:rPr>
              <a:t>】</a:t>
            </a:r>
            <a:r>
              <a:rPr lang="zh-CN" altLang="en-US" sz="2000" kern="0" dirty="0">
                <a:solidFill>
                  <a:srgbClr val="0000CC"/>
                </a:solidFill>
                <a:latin typeface="黑体" panose="02010609060101010101" pitchFamily="2" charset="-122"/>
                <a:ea typeface="黑体" panose="02010609060101010101" pitchFamily="2" charset="-122"/>
                <a:cs typeface="楷体_GB2312"/>
              </a:rPr>
              <a:t>实际开放床位100张以上。</a:t>
            </a:r>
            <a:endParaRPr lang="zh-CN" altLang="zh-CN" sz="2000" b="1">
              <a:solidFill>
                <a:schemeClr val="accent2"/>
              </a:solidFill>
              <a:latin typeface="黑体" panose="02010609060101010101" pitchFamily="2" charset="-122"/>
              <a:ea typeface="黑体" panose="02010609060101010101" pitchFamily="2" charset="-122"/>
            </a:endParaRPr>
          </a:p>
          <a:p>
            <a:pPr marL="800100" lvl="1" indent="-342900">
              <a:lnSpc>
                <a:spcPct val="150000"/>
              </a:lnSpc>
              <a:buFont typeface="Arial" panose="020B0604020202020204" pitchFamily="34" charset="0"/>
              <a:buChar char="•"/>
              <a:defRPr/>
            </a:pPr>
            <a:endParaRPr lang="zh-CN" altLang="zh-CN" sz="2000">
              <a:solidFill>
                <a:schemeClr val="accent2"/>
              </a:solidFill>
              <a:latin typeface="黑体" panose="02010609060101010101" pitchFamily="2" charset="-122"/>
              <a:ea typeface="黑体" panose="02010609060101010101" pitchFamily="2" charset="-122"/>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标题 1"/>
          <p:cNvSpPr>
            <a:spLocks noGrp="1"/>
          </p:cNvSpPr>
          <p:nvPr>
            <p:ph type="title"/>
          </p:nvPr>
        </p:nvSpPr>
        <p:spPr>
          <a:xfrm>
            <a:off x="457200" y="163513"/>
            <a:ext cx="8229600" cy="962025"/>
          </a:xfrm>
        </p:spPr>
        <p:txBody>
          <a:bodyPr/>
          <a:lstStyle/>
          <a:p>
            <a:r>
              <a:rPr lang="en-US" altLang="zh-CN" smtClean="0">
                <a:latin typeface="黑体" panose="02010609060101010101" pitchFamily="2" charset="-122"/>
                <a:ea typeface="黑体" panose="02010609060101010101" pitchFamily="2" charset="-122"/>
              </a:rPr>
              <a:t>1.3.2</a:t>
            </a:r>
            <a:r>
              <a:rPr lang="zh-CN" altLang="en-US" smtClean="0">
                <a:latin typeface="黑体" panose="02010609060101010101" pitchFamily="2" charset="-122"/>
                <a:ea typeface="黑体" panose="02010609060101010101" pitchFamily="2" charset="-122"/>
              </a:rPr>
              <a:t> 床位设置</a:t>
            </a:r>
            <a:endParaRPr lang="zh-CN" altLang="en-US" sz="3200" smtClean="0">
              <a:latin typeface="黑体" panose="02010609060101010101" pitchFamily="2" charset="-122"/>
              <a:ea typeface="黑体" panose="02010609060101010101" pitchFamily="2" charset="-122"/>
            </a:endParaRPr>
          </a:p>
        </p:txBody>
      </p:sp>
      <p:sp>
        <p:nvSpPr>
          <p:cNvPr id="30722" name="矩形 2"/>
          <p:cNvSpPr>
            <a:spLocks noChangeArrowheads="1"/>
          </p:cNvSpPr>
          <p:nvPr/>
        </p:nvSpPr>
        <p:spPr bwMode="auto">
          <a:xfrm>
            <a:off x="214313" y="1571625"/>
            <a:ext cx="8496300" cy="2122805"/>
          </a:xfrm>
          <a:prstGeom prst="rect">
            <a:avLst/>
          </a:prstGeom>
          <a:noFill/>
          <a:ln w="9525">
            <a:noFill/>
            <a:miter lim="800000"/>
          </a:ln>
        </p:spPr>
        <p:txBody>
          <a:bodyPr>
            <a:spAutoFit/>
          </a:bodyPr>
          <a:lstStyle/>
          <a:p>
            <a:pPr>
              <a:lnSpc>
                <a:spcPct val="150000"/>
              </a:lnSpc>
              <a:defRPr/>
            </a:pPr>
            <a:r>
              <a:rPr lang="en-US" altLang="zh-CN" sz="2000" kern="0" dirty="0">
                <a:solidFill>
                  <a:srgbClr val="0000CC"/>
                </a:solidFill>
                <a:latin typeface="黑体" panose="02010609060101010101" pitchFamily="2" charset="-122"/>
                <a:ea typeface="黑体" panose="02010609060101010101" pitchFamily="2" charset="-122"/>
                <a:cs typeface="楷体_GB2312"/>
              </a:rPr>
              <a:t> </a:t>
            </a:r>
            <a:r>
              <a:rPr lang="zh-CN" altLang="en-US" sz="2400" kern="0" dirty="0">
                <a:solidFill>
                  <a:srgbClr val="0000CC"/>
                </a:solidFill>
                <a:latin typeface="黑体" panose="02010609060101010101" pitchFamily="2" charset="-122"/>
                <a:ea typeface="黑体" panose="02010609060101010101" pitchFamily="2" charset="-122"/>
                <a:cs typeface="楷体_GB2312"/>
              </a:rPr>
              <a:t>社区卫生服务中心</a:t>
            </a:r>
            <a:endParaRPr lang="zh-CN" altLang="en-US" sz="2400" b="1">
              <a:solidFill>
                <a:srgbClr val="FF0000"/>
              </a:solidFill>
              <a:latin typeface="黑体" panose="02010609060101010101" pitchFamily="2" charset="-122"/>
              <a:ea typeface="黑体" panose="02010609060101010101" pitchFamily="2" charset="-122"/>
            </a:endParaRPr>
          </a:p>
          <a:p>
            <a:pPr>
              <a:lnSpc>
                <a:spcPct val="150000"/>
              </a:lnSpc>
              <a:defRPr/>
            </a:pPr>
            <a:r>
              <a:rPr lang="zh-CN" altLang="zh-CN" sz="2400" b="1">
                <a:solidFill>
                  <a:schemeClr val="accent2"/>
                </a:solidFill>
                <a:latin typeface="黑体" panose="02010609060101010101" pitchFamily="2" charset="-122"/>
                <a:ea typeface="黑体" panose="02010609060101010101" pitchFamily="2" charset="-122"/>
              </a:rPr>
              <a:t>【</a:t>
            </a:r>
            <a:r>
              <a:rPr lang="en-US" altLang="zh-CN" sz="2400" b="1">
                <a:solidFill>
                  <a:schemeClr val="accent2"/>
                </a:solidFill>
                <a:latin typeface="黑体" panose="02010609060101010101" pitchFamily="2" charset="-122"/>
                <a:ea typeface="黑体" panose="02010609060101010101" pitchFamily="2" charset="-122"/>
              </a:rPr>
              <a:t>C</a:t>
            </a:r>
            <a:r>
              <a:rPr lang="zh-CN" altLang="zh-CN" sz="2400" b="1">
                <a:solidFill>
                  <a:schemeClr val="accent2"/>
                </a:solidFill>
                <a:latin typeface="黑体" panose="02010609060101010101" pitchFamily="2" charset="-122"/>
                <a:ea typeface="黑体" panose="02010609060101010101" pitchFamily="2" charset="-122"/>
              </a:rPr>
              <a:t>】</a:t>
            </a:r>
            <a:r>
              <a:rPr lang="zh-CN" altLang="en-US" sz="2000" kern="0" dirty="0">
                <a:solidFill>
                  <a:srgbClr val="0000CC"/>
                </a:solidFill>
                <a:latin typeface="黑体" panose="02010609060101010101" pitchFamily="2" charset="-122"/>
                <a:ea typeface="黑体" panose="02010609060101010101" pitchFamily="2" charset="-122"/>
                <a:cs typeface="楷体_GB2312"/>
              </a:rPr>
              <a:t>根据服务范围和人口合理配置，至少设日间观察床5张。</a:t>
            </a:r>
          </a:p>
          <a:p>
            <a:pPr marL="800100" lvl="1" indent="-342900">
              <a:lnSpc>
                <a:spcPct val="150000"/>
              </a:lnSpc>
              <a:buFont typeface="Arial" panose="020B0604020202020204" pitchFamily="34" charset="0"/>
              <a:buChar char="•"/>
              <a:defRPr/>
            </a:pPr>
            <a:r>
              <a:rPr lang="zh-CN" altLang="en-US" sz="2000" kern="0" dirty="0">
                <a:solidFill>
                  <a:srgbClr val="0000CC"/>
                </a:solidFill>
                <a:latin typeface="黑体" panose="02010609060101010101" pitchFamily="2" charset="-122"/>
                <a:ea typeface="黑体" panose="02010609060101010101" pitchFamily="2" charset="-122"/>
                <a:cs typeface="楷体_GB2312"/>
              </a:rPr>
              <a:t>日间观察床数应与“卫统1-2表”中“观察床”数保持一致。</a:t>
            </a:r>
          </a:p>
          <a:p>
            <a:pPr marL="800100" lvl="1" indent="-342900">
              <a:lnSpc>
                <a:spcPct val="150000"/>
              </a:lnSpc>
              <a:buFont typeface="Arial" panose="020B0604020202020204" pitchFamily="34" charset="0"/>
              <a:buChar char="•"/>
              <a:defRPr/>
            </a:pPr>
            <a:r>
              <a:rPr lang="zh-CN" altLang="en-US" sz="2000" kern="0" dirty="0">
                <a:solidFill>
                  <a:srgbClr val="0000CC"/>
                </a:solidFill>
                <a:latin typeface="黑体" panose="02010609060101010101" pitchFamily="2" charset="-122"/>
                <a:ea typeface="黑体" panose="02010609060101010101" pitchFamily="2" charset="-122"/>
                <a:cs typeface="楷体_GB2312"/>
              </a:rPr>
              <a:t>评价方式方法：现场查看卫统表及</a:t>
            </a:r>
            <a:r>
              <a:rPr lang="zh-CN" altLang="zh-CN" sz="2000" b="1">
                <a:solidFill>
                  <a:srgbClr val="FF0000"/>
                </a:solidFill>
                <a:latin typeface="黑体" panose="02010609060101010101" pitchFamily="2" charset="-122"/>
                <a:ea typeface="黑体" panose="02010609060101010101" pitchFamily="2" charset="-122"/>
              </a:rPr>
              <a:t>工作记录。</a:t>
            </a:r>
            <a:endParaRPr lang="zh-CN" altLang="zh-CN" sz="2400" b="1">
              <a:solidFill>
                <a:schemeClr val="accent2"/>
              </a:solidFill>
              <a:latin typeface="黑体" panose="02010609060101010101" pitchFamily="2" charset="-122"/>
              <a:ea typeface="黑体" panose="02010609060101010101" pitchFamily="2" charset="-122"/>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标题 1"/>
          <p:cNvSpPr>
            <a:spLocks noGrp="1"/>
          </p:cNvSpPr>
          <p:nvPr>
            <p:ph type="title"/>
          </p:nvPr>
        </p:nvSpPr>
        <p:spPr>
          <a:xfrm>
            <a:off x="457200" y="163513"/>
            <a:ext cx="8229600" cy="962025"/>
          </a:xfrm>
        </p:spPr>
        <p:txBody>
          <a:bodyPr/>
          <a:lstStyle/>
          <a:p>
            <a:r>
              <a:rPr lang="en-US" altLang="zh-CN" smtClean="0">
                <a:latin typeface="黑体" panose="02010609060101010101" pitchFamily="2" charset="-122"/>
                <a:ea typeface="黑体" panose="02010609060101010101" pitchFamily="2" charset="-122"/>
              </a:rPr>
              <a:t>1.3.2</a:t>
            </a:r>
            <a:r>
              <a:rPr lang="zh-CN" altLang="en-US" smtClean="0">
                <a:latin typeface="黑体" panose="02010609060101010101" pitchFamily="2" charset="-122"/>
                <a:ea typeface="黑体" panose="02010609060101010101" pitchFamily="2" charset="-122"/>
              </a:rPr>
              <a:t> 床位设置</a:t>
            </a:r>
            <a:endParaRPr lang="zh-CN" altLang="en-US" sz="3200" smtClean="0">
              <a:latin typeface="黑体" panose="02010609060101010101" pitchFamily="2" charset="-122"/>
              <a:ea typeface="黑体" panose="02010609060101010101" pitchFamily="2" charset="-122"/>
            </a:endParaRPr>
          </a:p>
        </p:txBody>
      </p:sp>
      <p:sp>
        <p:nvSpPr>
          <p:cNvPr id="32770" name="矩形 2"/>
          <p:cNvSpPr>
            <a:spLocks noChangeArrowheads="1"/>
          </p:cNvSpPr>
          <p:nvPr/>
        </p:nvSpPr>
        <p:spPr bwMode="auto">
          <a:xfrm>
            <a:off x="179388" y="1557338"/>
            <a:ext cx="8785225" cy="3882390"/>
          </a:xfrm>
          <a:prstGeom prst="rect">
            <a:avLst/>
          </a:prstGeom>
          <a:noFill/>
          <a:ln w="9525">
            <a:noFill/>
            <a:miter lim="800000"/>
          </a:ln>
        </p:spPr>
        <p:txBody>
          <a:bodyPr>
            <a:spAutoFit/>
          </a:bodyPr>
          <a:lstStyle/>
          <a:p>
            <a:pPr marL="342900" indent="-342900">
              <a:lnSpc>
                <a:spcPct val="150000"/>
              </a:lnSpc>
              <a:defRPr/>
            </a:pPr>
            <a:r>
              <a:rPr lang="zh-CN" altLang="en-US" sz="2400" kern="0" dirty="0">
                <a:solidFill>
                  <a:srgbClr val="0000CC"/>
                </a:solidFill>
                <a:latin typeface="黑体" panose="02010609060101010101" pitchFamily="2" charset="-122"/>
                <a:ea typeface="黑体" panose="02010609060101010101" pitchFamily="2" charset="-122"/>
                <a:cs typeface="楷体_GB2312"/>
              </a:rPr>
              <a:t>社区卫生服务中心</a:t>
            </a:r>
            <a:endParaRPr lang="zh-CN" altLang="en-US" sz="2400" b="1">
              <a:solidFill>
                <a:srgbClr val="FF0000"/>
              </a:solidFill>
              <a:latin typeface="黑体" panose="02010609060101010101" pitchFamily="2" charset="-122"/>
              <a:ea typeface="黑体" panose="02010609060101010101" pitchFamily="2" charset="-122"/>
            </a:endParaRPr>
          </a:p>
          <a:p>
            <a:pPr marL="342900">
              <a:lnSpc>
                <a:spcPct val="140000"/>
              </a:lnSpc>
              <a:buFont typeface="Arial" panose="020B0604020202020204" pitchFamily="34" charset="0"/>
              <a:buNone/>
              <a:defRPr/>
            </a:pPr>
            <a:r>
              <a:rPr lang="zh-CN" altLang="zh-CN" sz="2400" b="1">
                <a:solidFill>
                  <a:schemeClr val="accent2"/>
                </a:solidFill>
                <a:latin typeface="黑体" panose="02010609060101010101" pitchFamily="2" charset="-122"/>
                <a:ea typeface="黑体" panose="02010609060101010101" pitchFamily="2" charset="-122"/>
              </a:rPr>
              <a:t>【</a:t>
            </a:r>
            <a:r>
              <a:rPr lang="en-US" altLang="zh-CN" sz="2400" b="1">
                <a:solidFill>
                  <a:schemeClr val="accent2"/>
                </a:solidFill>
                <a:latin typeface="黑体" panose="02010609060101010101" pitchFamily="2" charset="-122"/>
                <a:ea typeface="黑体" panose="02010609060101010101" pitchFamily="2" charset="-122"/>
              </a:rPr>
              <a:t>B-1</a:t>
            </a:r>
            <a:r>
              <a:rPr lang="zh-CN" altLang="zh-CN" sz="2400" b="1">
                <a:solidFill>
                  <a:schemeClr val="accent2"/>
                </a:solidFill>
                <a:latin typeface="黑体" panose="02010609060101010101" pitchFamily="2" charset="-122"/>
                <a:ea typeface="黑体" panose="02010609060101010101" pitchFamily="2" charset="-122"/>
              </a:rPr>
              <a:t>】</a:t>
            </a:r>
            <a:r>
              <a:rPr lang="zh-CN" altLang="en-US" sz="2000" kern="0" dirty="0">
                <a:solidFill>
                  <a:srgbClr val="0000CC"/>
                </a:solidFill>
                <a:latin typeface="黑体" panose="02010609060101010101" pitchFamily="2" charset="-122"/>
                <a:ea typeface="黑体" panose="02010609060101010101" pitchFamily="2" charset="-122"/>
                <a:cs typeface="楷体_GB2312"/>
              </a:rPr>
              <a:t>实际开放床位20-50张（含）</a:t>
            </a:r>
          </a:p>
          <a:p>
            <a:pPr marL="342900">
              <a:lnSpc>
                <a:spcPct val="140000"/>
              </a:lnSpc>
              <a:buFont typeface="Arial" panose="020B0604020202020204" pitchFamily="34" charset="0"/>
              <a:buNone/>
              <a:defRPr/>
            </a:pPr>
            <a:r>
              <a:rPr lang="zh-CN" altLang="en-US" sz="2000" kern="0" dirty="0">
                <a:solidFill>
                  <a:srgbClr val="0000CC"/>
                </a:solidFill>
                <a:latin typeface="黑体" panose="02010609060101010101" pitchFamily="2" charset="-122"/>
                <a:ea typeface="黑体" panose="02010609060101010101" pitchFamily="2" charset="-122"/>
                <a:cs typeface="楷体_GB2312"/>
              </a:rPr>
              <a:t>实际开放床位指实有床位，即年底固定实有床位数，包括正规床、简易床、监护床、超过半年加床、正在消毒和修理床位、因扩建或大修而停用床位。实际开放床位数应与“卫统1-2表”中“实有床位”一致。</a:t>
            </a:r>
          </a:p>
          <a:p>
            <a:pPr marL="0" indent="0">
              <a:lnSpc>
                <a:spcPct val="130000"/>
              </a:lnSpc>
              <a:spcBef>
                <a:spcPts val="0"/>
              </a:spcBef>
              <a:buFontTx/>
              <a:buNone/>
              <a:defRPr/>
            </a:pPr>
            <a:r>
              <a:rPr lang="zh-CN" altLang="zh-CN" sz="2000" smtClean="0">
                <a:solidFill>
                  <a:schemeClr val="accent2"/>
                </a:solidFill>
                <a:sym typeface="+mn-ea"/>
              </a:rPr>
              <a:t>   </a:t>
            </a:r>
            <a:r>
              <a:rPr lang="zh-CN" altLang="en-US" sz="2000" kern="0" dirty="0">
                <a:solidFill>
                  <a:srgbClr val="0000CC"/>
                </a:solidFill>
                <a:latin typeface="黑体" panose="02010609060101010101" pitchFamily="2" charset="-122"/>
                <a:ea typeface="黑体" panose="02010609060101010101" pitchFamily="2" charset="-122"/>
                <a:cs typeface="楷体_GB2312"/>
                <a:sym typeface="+mn-ea"/>
              </a:rPr>
              <a:t>【B-2】根据需要合理设置家庭病床。</a:t>
            </a:r>
          </a:p>
          <a:p>
            <a:pPr marL="0" indent="0">
              <a:lnSpc>
                <a:spcPct val="130000"/>
              </a:lnSpc>
              <a:spcBef>
                <a:spcPts val="0"/>
              </a:spcBef>
              <a:buFontTx/>
              <a:buNone/>
              <a:defRPr/>
            </a:pPr>
            <a:r>
              <a:rPr lang="zh-CN" altLang="en-US" sz="2000" kern="0" dirty="0">
                <a:solidFill>
                  <a:srgbClr val="0000CC"/>
                </a:solidFill>
                <a:latin typeface="黑体" panose="02010609060101010101" pitchFamily="2" charset="-122"/>
                <a:ea typeface="黑体" panose="02010609060101010101" pitchFamily="2" charset="-122"/>
                <a:cs typeface="楷体_GB2312"/>
                <a:sym typeface="+mn-ea"/>
              </a:rPr>
              <a:t>    填报的家庭病床数应与“卫统1-2表”中“全年开设家庭病床总数”一致</a:t>
            </a:r>
            <a:endParaRPr lang="zh-CN" altLang="en-US" sz="2000" kern="0" dirty="0">
              <a:solidFill>
                <a:srgbClr val="0000CC"/>
              </a:solidFill>
              <a:latin typeface="黑体" panose="02010609060101010101" pitchFamily="2" charset="-122"/>
              <a:ea typeface="黑体" panose="02010609060101010101" pitchFamily="2" charset="-122"/>
              <a:cs typeface="楷体_GB2312"/>
            </a:endParaRPr>
          </a:p>
          <a:p>
            <a:pPr marL="342900">
              <a:lnSpc>
                <a:spcPct val="170000"/>
              </a:lnSpc>
              <a:buFont typeface="Arial" panose="020B0604020202020204" pitchFamily="34" charset="0"/>
              <a:buNone/>
              <a:defRPr/>
            </a:pPr>
            <a:r>
              <a:rPr lang="zh-CN" altLang="en-US" sz="2400" kern="0" dirty="0">
                <a:solidFill>
                  <a:srgbClr val="0000CC"/>
                </a:solidFill>
                <a:latin typeface="黑体" panose="02010609060101010101" pitchFamily="2" charset="-122"/>
                <a:ea typeface="黑体" panose="02010609060101010101" pitchFamily="2" charset="-122"/>
                <a:cs typeface="楷体_GB2312"/>
              </a:rPr>
              <a:t>评价方式方法：</a:t>
            </a:r>
            <a:r>
              <a:rPr lang="zh-CN" altLang="en-US" sz="2000" kern="0" dirty="0">
                <a:solidFill>
                  <a:srgbClr val="0000CC"/>
                </a:solidFill>
                <a:latin typeface="黑体" panose="02010609060101010101" pitchFamily="2" charset="-122"/>
                <a:ea typeface="黑体" panose="02010609060101010101" pitchFamily="2" charset="-122"/>
                <a:cs typeface="楷体_GB2312"/>
              </a:rPr>
              <a:t>现场查看卫统表及</a:t>
            </a:r>
            <a:r>
              <a:rPr lang="zh-CN" altLang="zh-CN" sz="2000" b="1">
                <a:solidFill>
                  <a:srgbClr val="FF0000"/>
                </a:solidFill>
                <a:latin typeface="黑体" panose="02010609060101010101" pitchFamily="2" charset="-122"/>
                <a:ea typeface="黑体" panose="02010609060101010101" pitchFamily="2" charset="-122"/>
              </a:rPr>
              <a:t>工作记录。</a:t>
            </a:r>
            <a:endParaRPr lang="zh-CN" altLang="zh-CN" sz="2400" b="1">
              <a:solidFill>
                <a:schemeClr val="accent2"/>
              </a:solidFill>
              <a:latin typeface="黑体" panose="02010609060101010101" pitchFamily="2" charset="-122"/>
              <a:ea typeface="黑体" panose="02010609060101010101" pitchFamily="2" charset="-122"/>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标题 1"/>
          <p:cNvSpPr>
            <a:spLocks noGrp="1"/>
          </p:cNvSpPr>
          <p:nvPr>
            <p:ph type="title"/>
          </p:nvPr>
        </p:nvSpPr>
        <p:spPr>
          <a:xfrm>
            <a:off x="457200" y="163513"/>
            <a:ext cx="8229600" cy="962025"/>
          </a:xfrm>
        </p:spPr>
        <p:txBody>
          <a:bodyPr/>
          <a:lstStyle/>
          <a:p>
            <a:r>
              <a:rPr lang="en-US" altLang="zh-CN" smtClean="0">
                <a:latin typeface="黑体" panose="02010609060101010101" pitchFamily="2" charset="-122"/>
                <a:ea typeface="黑体" panose="02010609060101010101" pitchFamily="2" charset="-122"/>
              </a:rPr>
              <a:t>1.3.2</a:t>
            </a:r>
            <a:r>
              <a:rPr lang="zh-CN" altLang="en-US" smtClean="0">
                <a:latin typeface="黑体" panose="02010609060101010101" pitchFamily="2" charset="-122"/>
                <a:ea typeface="黑体" panose="02010609060101010101" pitchFamily="2" charset="-122"/>
              </a:rPr>
              <a:t> 床位设置</a:t>
            </a:r>
            <a:endParaRPr lang="zh-CN" altLang="en-US" sz="3200" smtClean="0">
              <a:latin typeface="黑体" panose="02010609060101010101" pitchFamily="2" charset="-122"/>
              <a:ea typeface="黑体" panose="02010609060101010101" pitchFamily="2" charset="-122"/>
            </a:endParaRPr>
          </a:p>
        </p:txBody>
      </p:sp>
      <p:sp>
        <p:nvSpPr>
          <p:cNvPr id="34818" name="内容占位符 2"/>
          <p:cNvSpPr>
            <a:spLocks noGrp="1"/>
          </p:cNvSpPr>
          <p:nvPr>
            <p:ph idx="1"/>
          </p:nvPr>
        </p:nvSpPr>
        <p:spPr/>
        <p:txBody>
          <a:bodyPr/>
          <a:lstStyle/>
          <a:p>
            <a:pPr marL="0" indent="0" eaLnBrk="1" hangingPunct="1">
              <a:lnSpc>
                <a:spcPct val="150000"/>
              </a:lnSpc>
              <a:spcBef>
                <a:spcPct val="0"/>
              </a:spcBef>
              <a:buFontTx/>
              <a:buNone/>
              <a:defRPr/>
            </a:pPr>
            <a:r>
              <a:rPr lang="zh-CN" altLang="en-US" sz="2400" b="0" dirty="0">
                <a:solidFill>
                  <a:srgbClr val="0000CC"/>
                </a:solidFill>
              </a:rPr>
              <a:t>社区卫生服务中心</a:t>
            </a:r>
            <a:endParaRPr lang="zh-CN" altLang="en-US" sz="2400" smtClean="0">
              <a:solidFill>
                <a:srgbClr val="FF0000"/>
              </a:solidFill>
              <a:latin typeface="Arial" panose="020B0604020202020204" pitchFamily="34" charset="0"/>
            </a:endParaRPr>
          </a:p>
          <a:p>
            <a:pPr marL="0">
              <a:lnSpc>
                <a:spcPct val="130000"/>
              </a:lnSpc>
              <a:spcBef>
                <a:spcPts val="0"/>
              </a:spcBef>
              <a:buFontTx/>
              <a:buNone/>
              <a:defRPr/>
            </a:pPr>
            <a:r>
              <a:rPr lang="zh-CN" altLang="en-US" sz="2000" b="0" dirty="0">
                <a:solidFill>
                  <a:srgbClr val="0000CC"/>
                </a:solidFill>
              </a:rPr>
              <a:t>【A】实际开放床位50张及以上。（含50张，不含日间观察床）</a:t>
            </a:r>
          </a:p>
          <a:p>
            <a:pPr marL="0">
              <a:lnSpc>
                <a:spcPct val="130000"/>
              </a:lnSpc>
              <a:spcBef>
                <a:spcPts val="0"/>
              </a:spcBef>
              <a:buFontTx/>
              <a:buNone/>
              <a:defRPr/>
            </a:pPr>
            <a:r>
              <a:rPr lang="zh-CN" altLang="en-US" sz="2000" b="0" dirty="0">
                <a:solidFill>
                  <a:srgbClr val="0000CC"/>
                </a:solidFill>
              </a:rPr>
              <a:t>同【B-1】</a:t>
            </a:r>
            <a:endParaRPr lang="zh-CN" altLang="en-US" sz="2000" b="0" dirty="0"/>
          </a:p>
          <a:p>
            <a:pPr marL="0" indent="0">
              <a:defRPr/>
            </a:pPr>
            <a:r>
              <a:rPr lang="zh-CN" altLang="en-US" sz="2400" b="0" dirty="0">
                <a:solidFill>
                  <a:srgbClr val="0000CC"/>
                </a:solidFill>
                <a:sym typeface="+mn-ea"/>
              </a:rPr>
              <a:t>评价方式方法：</a:t>
            </a:r>
            <a:r>
              <a:rPr lang="zh-CN" altLang="en-US" sz="2000" b="0" dirty="0">
                <a:solidFill>
                  <a:srgbClr val="0000CC"/>
                </a:solidFill>
                <a:sym typeface="+mn-ea"/>
              </a:rPr>
              <a:t>现场查看卫统表并查看工作记录。</a:t>
            </a:r>
            <a:endParaRPr lang="zh-CN" altLang="en-US" sz="2000" b="0" dirty="0">
              <a:solidFill>
                <a:srgbClr val="0000CC"/>
              </a:solidFill>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标题 1"/>
          <p:cNvSpPr>
            <a:spLocks noGrp="1"/>
          </p:cNvSpPr>
          <p:nvPr>
            <p:ph type="title"/>
          </p:nvPr>
        </p:nvSpPr>
        <p:spPr>
          <a:xfrm>
            <a:off x="457200" y="163513"/>
            <a:ext cx="8229600" cy="962025"/>
          </a:xfrm>
        </p:spPr>
        <p:txBody>
          <a:bodyPr/>
          <a:lstStyle/>
          <a:p>
            <a:r>
              <a:rPr lang="en-US" altLang="zh-CN" smtClean="0">
                <a:latin typeface="黑体" panose="02010609060101010101" pitchFamily="2" charset="-122"/>
                <a:ea typeface="黑体" panose="02010609060101010101" pitchFamily="2" charset="-122"/>
              </a:rPr>
              <a:t>1.3.2</a:t>
            </a:r>
            <a:r>
              <a:rPr lang="zh-CN" altLang="en-US" smtClean="0">
                <a:latin typeface="黑体" panose="02010609060101010101" pitchFamily="2" charset="-122"/>
                <a:ea typeface="黑体" panose="02010609060101010101" pitchFamily="2" charset="-122"/>
              </a:rPr>
              <a:t> 床位设置</a:t>
            </a:r>
          </a:p>
        </p:txBody>
      </p:sp>
      <p:sp>
        <p:nvSpPr>
          <p:cNvPr id="29698" name="矩形 2"/>
          <p:cNvSpPr>
            <a:spLocks noChangeArrowheads="1"/>
          </p:cNvSpPr>
          <p:nvPr/>
        </p:nvSpPr>
        <p:spPr bwMode="auto">
          <a:xfrm>
            <a:off x="323850" y="1557338"/>
            <a:ext cx="8351838" cy="4215765"/>
          </a:xfrm>
          <a:prstGeom prst="rect">
            <a:avLst/>
          </a:prstGeom>
          <a:noFill/>
          <a:ln w="9525">
            <a:noFill/>
            <a:miter lim="800000"/>
          </a:ln>
        </p:spPr>
        <p:txBody>
          <a:bodyPr>
            <a:spAutoFit/>
          </a:bodyPr>
          <a:lstStyle/>
          <a:p>
            <a:pPr>
              <a:lnSpc>
                <a:spcPct val="150000"/>
              </a:lnSpc>
              <a:defRPr/>
            </a:pPr>
            <a:r>
              <a:rPr lang="en-US" altLang="zh-CN" sz="2000" kern="0" dirty="0">
                <a:solidFill>
                  <a:srgbClr val="0000CC"/>
                </a:solidFill>
                <a:latin typeface="黑体" panose="02010609060101010101" pitchFamily="2" charset="-122"/>
                <a:ea typeface="黑体" panose="02010609060101010101" pitchFamily="2" charset="-122"/>
                <a:cs typeface="楷体_GB2312"/>
              </a:rPr>
              <a:t> </a:t>
            </a:r>
            <a:r>
              <a:rPr lang="zh-CN" altLang="en-US" sz="2400" kern="0" dirty="0">
                <a:solidFill>
                  <a:srgbClr val="0000CC"/>
                </a:solidFill>
                <a:latin typeface="黑体" panose="02010609060101010101" pitchFamily="2" charset="-122"/>
                <a:ea typeface="黑体" panose="02010609060101010101" pitchFamily="2" charset="-122"/>
                <a:cs typeface="楷体_GB2312"/>
              </a:rPr>
              <a:t>条款要点</a:t>
            </a:r>
            <a:endParaRPr lang="zh-CN" altLang="zh-CN" sz="2400" b="1">
              <a:solidFill>
                <a:schemeClr val="accent2"/>
              </a:solidFill>
              <a:latin typeface="黑体" panose="02010609060101010101" pitchFamily="2" charset="-122"/>
              <a:ea typeface="黑体" panose="02010609060101010101" pitchFamily="2" charset="-122"/>
            </a:endParaRPr>
          </a:p>
          <a:p>
            <a:pPr lvl="1">
              <a:lnSpc>
                <a:spcPct val="140000"/>
              </a:lnSpc>
              <a:buFont typeface="Arial" panose="020B0604020202020204" pitchFamily="34" charset="0"/>
              <a:buNone/>
              <a:defRPr/>
            </a:pPr>
            <a:r>
              <a:rPr lang="en-US" altLang="zh-CN" sz="2000" kern="0" dirty="0">
                <a:solidFill>
                  <a:srgbClr val="0000CC"/>
                </a:solidFill>
                <a:latin typeface="黑体" panose="02010609060101010101" pitchFamily="2" charset="-122"/>
                <a:ea typeface="黑体" panose="02010609060101010101" pitchFamily="2" charset="-122"/>
                <a:cs typeface="楷体_GB2312"/>
              </a:rPr>
              <a:t>1</a:t>
            </a:r>
            <a:r>
              <a:rPr lang="zh-CN" altLang="en-US" sz="2000" kern="0" dirty="0">
                <a:solidFill>
                  <a:srgbClr val="0000CC"/>
                </a:solidFill>
                <a:latin typeface="黑体" panose="02010609060101010101" pitchFamily="2" charset="-122"/>
                <a:ea typeface="黑体" panose="02010609060101010101" pitchFamily="2" charset="-122"/>
                <a:cs typeface="楷体_GB2312"/>
              </a:rPr>
              <a:t>、条款考核机构工作中实际使用的床位，包含超过半年加床、正在消毒和修理床位、因扩建或大修而停用床位，</a:t>
            </a:r>
            <a:r>
              <a:rPr lang="zh-CN" altLang="en-US" sz="2000" kern="0" dirty="0">
                <a:solidFill>
                  <a:srgbClr val="FF0000"/>
                </a:solidFill>
                <a:latin typeface="黑体" panose="02010609060101010101" pitchFamily="2" charset="-122"/>
                <a:ea typeface="黑体" panose="02010609060101010101" pitchFamily="2" charset="-122"/>
                <a:cs typeface="楷体_GB2312"/>
              </a:rPr>
              <a:t>主要考虑机构动态发展和变化情况</a:t>
            </a:r>
            <a:r>
              <a:rPr lang="zh-CN" altLang="en-US" sz="2000" kern="0" dirty="0">
                <a:solidFill>
                  <a:srgbClr val="0000CC"/>
                </a:solidFill>
                <a:latin typeface="黑体" panose="02010609060101010101" pitchFamily="2" charset="-122"/>
                <a:ea typeface="黑体" panose="02010609060101010101" pitchFamily="2" charset="-122"/>
                <a:cs typeface="楷体_GB2312"/>
              </a:rPr>
              <a:t>。实际开放床位数应与“卫统1-2表”中“实有床位”一致。</a:t>
            </a:r>
            <a:r>
              <a:rPr lang="zh-CN" altLang="en-US" sz="2000" kern="0" dirty="0">
                <a:solidFill>
                  <a:srgbClr val="FF0000"/>
                </a:solidFill>
                <a:latin typeface="黑体" panose="02010609060101010101" pitchFamily="2" charset="-122"/>
                <a:ea typeface="黑体" panose="02010609060101010101" pitchFamily="2" charset="-122"/>
                <a:cs typeface="楷体_GB2312"/>
              </a:rPr>
              <a:t>现场</a:t>
            </a:r>
            <a:r>
              <a:rPr lang="zh-CN" altLang="en-US" sz="2000" kern="0" dirty="0">
                <a:solidFill>
                  <a:srgbClr val="FF0000"/>
                </a:solidFill>
                <a:latin typeface="黑体" panose="02010609060101010101" pitchFamily="2" charset="-122"/>
                <a:ea typeface="黑体" panose="02010609060101010101" pitchFamily="2" charset="-122"/>
                <a:cs typeface="楷体_GB2312"/>
                <a:sym typeface="+mn-ea"/>
              </a:rPr>
              <a:t>床位数与“卫统1-2表”中“实有床位”不一致，以少为准。</a:t>
            </a:r>
            <a:endParaRPr lang="zh-CN" altLang="en-US" sz="2000" kern="0" dirty="0">
              <a:solidFill>
                <a:srgbClr val="0000CC"/>
              </a:solidFill>
              <a:latin typeface="黑体" panose="02010609060101010101" pitchFamily="2" charset="-122"/>
              <a:ea typeface="黑体" panose="02010609060101010101" pitchFamily="2" charset="-122"/>
              <a:cs typeface="楷体_GB2312"/>
            </a:endParaRPr>
          </a:p>
          <a:p>
            <a:pPr lvl="1">
              <a:lnSpc>
                <a:spcPct val="150000"/>
              </a:lnSpc>
              <a:buFont typeface="Arial" panose="020B0604020202020204" pitchFamily="34" charset="0"/>
              <a:buNone/>
              <a:defRPr/>
            </a:pPr>
            <a:r>
              <a:rPr lang="en-US" altLang="zh-CN" sz="2000">
                <a:solidFill>
                  <a:schemeClr val="accent2"/>
                </a:solidFill>
                <a:latin typeface="黑体" panose="02010609060101010101" pitchFamily="2" charset="-122"/>
                <a:ea typeface="黑体" panose="02010609060101010101" pitchFamily="2" charset="-122"/>
              </a:rPr>
              <a:t>2</a:t>
            </a:r>
            <a:r>
              <a:rPr lang="zh-CN" altLang="en-US" sz="2000">
                <a:solidFill>
                  <a:schemeClr val="accent2"/>
                </a:solidFill>
                <a:latin typeface="黑体" panose="02010609060101010101" pitchFamily="2" charset="-122"/>
                <a:ea typeface="黑体" panose="02010609060101010101" pitchFamily="2" charset="-122"/>
              </a:rPr>
              <a:t>、社区卫生服务中心</a:t>
            </a:r>
            <a:r>
              <a:rPr lang="zh-CN" altLang="zh-CN" sz="2000" b="1">
                <a:solidFill>
                  <a:schemeClr val="accent2"/>
                </a:solidFill>
                <a:latin typeface="黑体" panose="02010609060101010101" pitchFamily="2" charset="-122"/>
                <a:ea typeface="黑体" panose="02010609060101010101" pitchFamily="2" charset="-122"/>
                <a:sym typeface="+mn-ea"/>
              </a:rPr>
              <a:t>【</a:t>
            </a:r>
            <a:r>
              <a:rPr lang="en-US" altLang="zh-CN" sz="2000" b="1">
                <a:solidFill>
                  <a:schemeClr val="accent2"/>
                </a:solidFill>
                <a:latin typeface="黑体" panose="02010609060101010101" pitchFamily="2" charset="-122"/>
                <a:ea typeface="黑体" panose="02010609060101010101" pitchFamily="2" charset="-122"/>
                <a:sym typeface="+mn-ea"/>
              </a:rPr>
              <a:t>B</a:t>
            </a:r>
            <a:r>
              <a:rPr lang="zh-CN" altLang="zh-CN" sz="2000" b="1">
                <a:solidFill>
                  <a:schemeClr val="accent2"/>
                </a:solidFill>
                <a:latin typeface="黑体" panose="02010609060101010101" pitchFamily="2" charset="-122"/>
                <a:ea typeface="黑体" panose="02010609060101010101" pitchFamily="2" charset="-122"/>
                <a:sym typeface="+mn-ea"/>
              </a:rPr>
              <a:t>】【</a:t>
            </a:r>
            <a:r>
              <a:rPr lang="en-US" altLang="zh-CN" sz="2000" b="1">
                <a:solidFill>
                  <a:schemeClr val="accent2"/>
                </a:solidFill>
                <a:latin typeface="黑体" panose="02010609060101010101" pitchFamily="2" charset="-122"/>
                <a:ea typeface="黑体" panose="02010609060101010101" pitchFamily="2" charset="-122"/>
                <a:sym typeface="+mn-ea"/>
              </a:rPr>
              <a:t>A</a:t>
            </a:r>
            <a:r>
              <a:rPr lang="zh-CN" altLang="zh-CN" sz="2000" b="1">
                <a:solidFill>
                  <a:schemeClr val="accent2"/>
                </a:solidFill>
                <a:latin typeface="黑体" panose="02010609060101010101" pitchFamily="2" charset="-122"/>
                <a:ea typeface="黑体" panose="02010609060101010101" pitchFamily="2" charset="-122"/>
                <a:sym typeface="+mn-ea"/>
              </a:rPr>
              <a:t>】</a:t>
            </a:r>
            <a:r>
              <a:rPr lang="zh-CN" altLang="en-US" sz="2000">
                <a:solidFill>
                  <a:schemeClr val="accent2"/>
                </a:solidFill>
                <a:latin typeface="黑体" panose="02010609060101010101" pitchFamily="2" charset="-122"/>
                <a:ea typeface="黑体" panose="02010609060101010101" pitchFamily="2" charset="-122"/>
              </a:rPr>
              <a:t>等级均要求开设家庭病床，有住院床位视同有观察床位，可不另设观察床位。</a:t>
            </a:r>
          </a:p>
          <a:p>
            <a:pPr lvl="1">
              <a:lnSpc>
                <a:spcPct val="150000"/>
              </a:lnSpc>
              <a:buFont typeface="Arial" panose="020B0604020202020204" pitchFamily="34" charset="0"/>
              <a:buNone/>
              <a:defRPr/>
            </a:pPr>
            <a:r>
              <a:rPr lang="en-US" altLang="zh-CN" sz="2000">
                <a:solidFill>
                  <a:schemeClr val="accent2"/>
                </a:solidFill>
                <a:latin typeface="黑体" panose="02010609060101010101" pitchFamily="2" charset="-122"/>
                <a:ea typeface="黑体" panose="02010609060101010101" pitchFamily="2" charset="-122"/>
              </a:rPr>
              <a:t>3</a:t>
            </a:r>
            <a:r>
              <a:rPr lang="zh-CN" altLang="en-US" sz="2000">
                <a:solidFill>
                  <a:schemeClr val="accent2"/>
                </a:solidFill>
                <a:latin typeface="黑体" panose="02010609060101010101" pitchFamily="2" charset="-122"/>
                <a:ea typeface="黑体" panose="02010609060101010101" pitchFamily="2" charset="-122"/>
              </a:rPr>
              <a:t>、床位设置应和人员配置、房屋面积相匹配，标准差距不宜超过偏差。</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标题 1"/>
          <p:cNvSpPr>
            <a:spLocks noGrp="1"/>
          </p:cNvSpPr>
          <p:nvPr>
            <p:ph type="title"/>
          </p:nvPr>
        </p:nvSpPr>
        <p:spPr>
          <a:xfrm>
            <a:off x="457200" y="163513"/>
            <a:ext cx="8229600" cy="962025"/>
          </a:xfrm>
        </p:spPr>
        <p:txBody>
          <a:bodyPr/>
          <a:lstStyle/>
          <a:p>
            <a:r>
              <a:rPr lang="en-US" altLang="zh-CN" smtClean="0">
                <a:latin typeface="黑体" panose="02010609060101010101" pitchFamily="2" charset="-122"/>
                <a:ea typeface="黑体" panose="02010609060101010101" pitchFamily="2" charset="-122"/>
                <a:sym typeface="+mn-ea"/>
              </a:rPr>
              <a:t>1.3.2</a:t>
            </a:r>
            <a:r>
              <a:rPr lang="zh-CN" altLang="en-US" smtClean="0">
                <a:latin typeface="黑体" panose="02010609060101010101" pitchFamily="2" charset="-122"/>
                <a:ea typeface="黑体" panose="02010609060101010101" pitchFamily="2" charset="-122"/>
                <a:sym typeface="+mn-ea"/>
              </a:rPr>
              <a:t> 床位设置</a:t>
            </a:r>
            <a:endParaRPr lang="zh-CN" altLang="en-US" smtClean="0">
              <a:latin typeface="黑体" panose="02010609060101010101" pitchFamily="2" charset="-122"/>
              <a:ea typeface="黑体" panose="02010609060101010101" pitchFamily="2" charset="-122"/>
            </a:endParaRPr>
          </a:p>
        </p:txBody>
      </p:sp>
      <p:sp>
        <p:nvSpPr>
          <p:cNvPr id="47106" name="内容占位符 2"/>
          <p:cNvSpPr>
            <a:spLocks noGrp="1"/>
          </p:cNvSpPr>
          <p:nvPr>
            <p:ph idx="1"/>
          </p:nvPr>
        </p:nvSpPr>
        <p:spPr>
          <a:xfrm>
            <a:off x="250825" y="1628775"/>
            <a:ext cx="8686800" cy="4525963"/>
          </a:xfrm>
        </p:spPr>
        <p:txBody>
          <a:bodyPr/>
          <a:lstStyle/>
          <a:p>
            <a:pPr marL="0" indent="0">
              <a:buFontTx/>
              <a:buNone/>
            </a:pPr>
            <a:r>
              <a:rPr lang="zh-CN" altLang="en-US" sz="2400" smtClean="0">
                <a:latin typeface="黑体" panose="02010609060101010101" pitchFamily="2" charset="-122"/>
                <a:ea typeface="黑体" panose="02010609060101010101" pitchFamily="2" charset="-122"/>
              </a:rPr>
              <a:t> </a:t>
            </a:r>
            <a:r>
              <a:rPr lang="en-US" altLang="zh-CN" sz="2400" smtClean="0">
                <a:latin typeface="黑体" panose="02010609060101010101" pitchFamily="2" charset="-122"/>
                <a:ea typeface="黑体" panose="02010609060101010101" pitchFamily="2" charset="-122"/>
                <a:sym typeface="+mn-ea"/>
              </a:rPr>
              <a:t>【</a:t>
            </a:r>
            <a:r>
              <a:rPr lang="zh-CN" altLang="zh-CN" sz="2400" smtClean="0">
                <a:latin typeface="黑体" panose="02010609060101010101" pitchFamily="2" charset="-122"/>
                <a:ea typeface="黑体" panose="02010609060101010101" pitchFamily="2" charset="-122"/>
                <a:sym typeface="+mn-ea"/>
              </a:rPr>
              <a:t>案例讨论</a:t>
            </a:r>
            <a:r>
              <a:rPr lang="en-US" altLang="zh-CN" sz="2400" smtClean="0">
                <a:latin typeface="黑体" panose="02010609060101010101" pitchFamily="2" charset="-122"/>
                <a:ea typeface="黑体" panose="02010609060101010101" pitchFamily="2" charset="-122"/>
                <a:sym typeface="+mn-ea"/>
              </a:rPr>
              <a:t>】</a:t>
            </a:r>
            <a:endParaRPr lang="en-US" altLang="zh-CN" sz="2400" smtClean="0">
              <a:latin typeface="黑体" panose="02010609060101010101" pitchFamily="2" charset="-122"/>
              <a:ea typeface="黑体" panose="02010609060101010101" pitchFamily="2" charset="-122"/>
            </a:endParaRPr>
          </a:p>
          <a:p>
            <a:pPr marL="400050" lvl="1" indent="0">
              <a:lnSpc>
                <a:spcPct val="130000"/>
              </a:lnSpc>
              <a:spcBef>
                <a:spcPct val="0"/>
              </a:spcBef>
              <a:buFontTx/>
              <a:buNone/>
            </a:pPr>
            <a:r>
              <a:rPr lang="zh-CN" altLang="en-US" sz="2000" b="0" smtClean="0">
                <a:latin typeface="黑体" panose="02010609060101010101" pitchFamily="2" charset="-122"/>
                <a:ea typeface="黑体" panose="02010609060101010101" pitchFamily="2" charset="-122"/>
              </a:rPr>
              <a:t>某乡镇卫生院，病区编制床位60张，实际现场查看床位80张，因建新病房楼拆除旧病房楼部分床位30张</a:t>
            </a:r>
            <a:r>
              <a:rPr lang="zh-CN" altLang="en-US" sz="2000" b="0" smtClean="0">
                <a:latin typeface="黑体" panose="02010609060101010101" pitchFamily="2" charset="-122"/>
                <a:ea typeface="黑体" panose="02010609060101010101" pitchFamily="2" charset="-122"/>
                <a:sym typeface="+mn-ea"/>
              </a:rPr>
              <a:t>“卫统1-2表”中“实有床位”110张，</a:t>
            </a:r>
            <a:r>
              <a:rPr lang="zh-CN" altLang="en-US" sz="2000" b="0" smtClean="0">
                <a:latin typeface="黑体" panose="02010609060101010101" pitchFamily="2" charset="-122"/>
                <a:ea typeface="黑体" panose="02010609060101010101" pitchFamily="2" charset="-122"/>
              </a:rPr>
              <a:t>该中心达到A、B、C哪类标准？</a:t>
            </a:r>
          </a:p>
          <a:p>
            <a:pPr marL="400050" lvl="1" indent="0">
              <a:lnSpc>
                <a:spcPct val="130000"/>
              </a:lnSpc>
              <a:spcBef>
                <a:spcPct val="0"/>
              </a:spcBef>
              <a:buFontTx/>
              <a:buNone/>
            </a:pPr>
            <a:r>
              <a:rPr lang="zh-CN" altLang="en-US" sz="2000" b="0" smtClean="0">
                <a:latin typeface="黑体" panose="02010609060101010101" pitchFamily="2" charset="-122"/>
                <a:ea typeface="黑体" panose="02010609060101010101" pitchFamily="2" charset="-122"/>
                <a:sym typeface="+mn-ea"/>
              </a:rPr>
              <a:t>   答案  </a:t>
            </a:r>
            <a:r>
              <a:rPr lang="en-US" altLang="zh-CN" sz="2000" b="0" smtClean="0">
                <a:latin typeface="黑体" panose="02010609060101010101" pitchFamily="2" charset="-122"/>
                <a:ea typeface="黑体" panose="02010609060101010101" pitchFamily="2" charset="-122"/>
                <a:sym typeface="+mn-ea"/>
              </a:rPr>
              <a:t>A</a:t>
            </a:r>
            <a:endParaRPr lang="en-US" altLang="zh-CN" sz="2000" b="0" smtClean="0">
              <a:latin typeface="黑体" panose="02010609060101010101" pitchFamily="2" charset="-122"/>
              <a:ea typeface="黑体" panose="02010609060101010101" pitchFamily="2" charset="-122"/>
            </a:endParaRPr>
          </a:p>
          <a:p>
            <a:pPr marL="0" lvl="2" indent="0">
              <a:lnSpc>
                <a:spcPct val="130000"/>
              </a:lnSpc>
              <a:spcBef>
                <a:spcPct val="0"/>
              </a:spcBef>
              <a:buFontTx/>
              <a:buNone/>
            </a:pPr>
            <a:r>
              <a:rPr lang="zh-CN" altLang="en-US" sz="2000" b="0" smtClean="0">
                <a:solidFill>
                  <a:srgbClr val="0000CC"/>
                </a:solidFill>
                <a:latin typeface="黑体" panose="02010609060101010101" pitchFamily="2" charset="-122"/>
                <a:ea typeface="黑体" panose="02010609060101010101" pitchFamily="2" charset="-122"/>
              </a:rPr>
              <a:t>   讨论：</a:t>
            </a:r>
            <a:r>
              <a:rPr lang="en-US" altLang="zh-CN" sz="2000" b="0" smtClean="0">
                <a:solidFill>
                  <a:srgbClr val="0000CC"/>
                </a:solidFill>
                <a:latin typeface="黑体" panose="02010609060101010101" pitchFamily="2" charset="-122"/>
                <a:ea typeface="黑体" panose="02010609060101010101" pitchFamily="2" charset="-122"/>
              </a:rPr>
              <a:t>1.</a:t>
            </a:r>
            <a:r>
              <a:rPr lang="zh-CN" altLang="en-US" sz="2000" b="0" smtClean="0">
                <a:solidFill>
                  <a:srgbClr val="0000CC"/>
                </a:solidFill>
                <a:latin typeface="黑体" panose="02010609060101010101" pitchFamily="2" charset="-122"/>
                <a:ea typeface="黑体" panose="02010609060101010101" pitchFamily="2" charset="-122"/>
              </a:rPr>
              <a:t>考虑原</a:t>
            </a:r>
            <a:r>
              <a:rPr lang="zh-CN" altLang="zh-CN" sz="2000" smtClean="0">
                <a:solidFill>
                  <a:srgbClr val="FF0000"/>
                </a:solidFill>
                <a:latin typeface="黑体" panose="02010609060101010101" pitchFamily="2" charset="-122"/>
                <a:ea typeface="黑体" panose="02010609060101010101" pitchFamily="2" charset="-122"/>
              </a:rPr>
              <a:t>实有</a:t>
            </a:r>
            <a:r>
              <a:rPr lang="zh-CN" altLang="zh-CN" sz="2000" smtClean="0">
                <a:solidFill>
                  <a:srgbClr val="FF0000"/>
                </a:solidFill>
                <a:latin typeface="黑体" panose="02010609060101010101" pitchFamily="2" charset="-122"/>
                <a:ea typeface="黑体" panose="02010609060101010101" pitchFamily="2" charset="-122"/>
                <a:sym typeface="+mn-ea"/>
              </a:rPr>
              <a:t>床位和人员配置、</a:t>
            </a:r>
            <a:r>
              <a:rPr lang="zh-CN" altLang="en-US" sz="2000" b="0" smtClean="0">
                <a:solidFill>
                  <a:srgbClr val="0000CC"/>
                </a:solidFill>
                <a:latin typeface="黑体" panose="02010609060101010101" pitchFamily="2" charset="-122"/>
                <a:ea typeface="黑体" panose="02010609060101010101" pitchFamily="2" charset="-122"/>
                <a:sym typeface="+mn-ea"/>
              </a:rPr>
              <a:t>病房内床位平均占用面积有关。         </a:t>
            </a:r>
          </a:p>
          <a:p>
            <a:pPr marL="0" lvl="2" indent="0">
              <a:lnSpc>
                <a:spcPct val="130000"/>
              </a:lnSpc>
              <a:spcBef>
                <a:spcPct val="0"/>
              </a:spcBef>
              <a:buFontTx/>
              <a:buNone/>
            </a:pPr>
            <a:r>
              <a:rPr lang="zh-CN" altLang="en-US" sz="2000" b="0" smtClean="0">
                <a:solidFill>
                  <a:srgbClr val="0000CC"/>
                </a:solidFill>
                <a:latin typeface="黑体" panose="02010609060101010101" pitchFamily="2" charset="-122"/>
                <a:ea typeface="黑体" panose="02010609060101010101" pitchFamily="2" charset="-122"/>
                <a:sym typeface="+mn-ea"/>
              </a:rPr>
              <a:t>          一般医疗专业技术人员0.7人</a:t>
            </a:r>
            <a:r>
              <a:rPr lang="en-US" altLang="zh-CN" sz="2000" b="0" smtClean="0">
                <a:solidFill>
                  <a:srgbClr val="0000CC"/>
                </a:solidFill>
                <a:latin typeface="黑体" panose="02010609060101010101" pitchFamily="2" charset="-122"/>
                <a:ea typeface="黑体" panose="02010609060101010101" pitchFamily="2" charset="-122"/>
                <a:sym typeface="+mn-ea"/>
              </a:rPr>
              <a:t>/</a:t>
            </a:r>
            <a:r>
              <a:rPr lang="zh-CN" altLang="en-US" sz="2000" b="0" smtClean="0">
                <a:solidFill>
                  <a:srgbClr val="0000CC"/>
                </a:solidFill>
                <a:latin typeface="黑体" panose="02010609060101010101" pitchFamily="2" charset="-122"/>
                <a:ea typeface="黑体" panose="02010609060101010101" pitchFamily="2" charset="-122"/>
                <a:sym typeface="+mn-ea"/>
              </a:rPr>
              <a:t>每床、病房内每床位占用面积 </a:t>
            </a:r>
          </a:p>
          <a:p>
            <a:pPr marL="0" lvl="2" indent="0">
              <a:lnSpc>
                <a:spcPct val="130000"/>
              </a:lnSpc>
              <a:spcBef>
                <a:spcPct val="0"/>
              </a:spcBef>
              <a:buFontTx/>
              <a:buNone/>
            </a:pPr>
            <a:r>
              <a:rPr lang="zh-CN" altLang="en-US" sz="2000" b="0" smtClean="0">
                <a:solidFill>
                  <a:srgbClr val="0000CC"/>
                </a:solidFill>
                <a:latin typeface="黑体" panose="02010609060101010101" pitchFamily="2" charset="-122"/>
                <a:ea typeface="黑体" panose="02010609060101010101" pitchFamily="2" charset="-122"/>
                <a:sym typeface="+mn-ea"/>
              </a:rPr>
              <a:t>          </a:t>
            </a:r>
            <a:r>
              <a:rPr lang="zh-CN" altLang="en-US" sz="2000" b="0" smtClean="0">
                <a:solidFill>
                  <a:srgbClr val="0000CC"/>
                </a:solidFill>
                <a:sym typeface="+mn-ea"/>
              </a:rPr>
              <a:t>≥6m</a:t>
            </a:r>
            <a:r>
              <a:rPr lang="zh-CN" altLang="en-US" sz="2000" b="0" baseline="30000" smtClean="0">
                <a:solidFill>
                  <a:srgbClr val="0000CC"/>
                </a:solidFill>
                <a:sym typeface="+mn-ea"/>
              </a:rPr>
              <a:t>2</a:t>
            </a:r>
            <a:endParaRPr lang="zh-CN" altLang="en-US" sz="2000" b="0" smtClean="0">
              <a:solidFill>
                <a:srgbClr val="0000CC"/>
              </a:solidFill>
              <a:latin typeface="黑体" panose="02010609060101010101" pitchFamily="2" charset="-122"/>
              <a:ea typeface="黑体" panose="02010609060101010101" pitchFamily="2" charset="-122"/>
              <a:sym typeface="+mn-ea"/>
            </a:endParaRPr>
          </a:p>
          <a:p>
            <a:pPr marL="400050" lvl="1" indent="0">
              <a:lnSpc>
                <a:spcPct val="150000"/>
              </a:lnSpc>
              <a:buFontTx/>
              <a:buNone/>
            </a:pPr>
            <a:r>
              <a:rPr lang="zh-CN" altLang="en-US" sz="2000" b="0" smtClean="0">
                <a:latin typeface="黑体" panose="02010609060101010101" pitchFamily="2" charset="-122"/>
                <a:ea typeface="黑体" panose="02010609060101010101" pitchFamily="2" charset="-122"/>
              </a:rPr>
              <a:t>      </a:t>
            </a:r>
            <a:r>
              <a:rPr lang="en-US" altLang="zh-CN" sz="2000" b="0" smtClean="0">
                <a:latin typeface="黑体" panose="02010609060101010101" pitchFamily="2" charset="-122"/>
                <a:ea typeface="黑体" panose="02010609060101010101" pitchFamily="2" charset="-122"/>
              </a:rPr>
              <a:t>2.</a:t>
            </a:r>
            <a:r>
              <a:rPr lang="zh-CN" altLang="en-US" sz="2000" b="0" smtClean="0">
                <a:latin typeface="黑体" panose="02010609060101010101" pitchFamily="2" charset="-122"/>
                <a:ea typeface="黑体" panose="02010609060101010101" pitchFamily="2" charset="-122"/>
              </a:rPr>
              <a:t>明显的在建工工程。（施工现场、项目立项等等）</a:t>
            </a:r>
          </a:p>
          <a:p>
            <a:pPr marL="400050" lvl="1" indent="0">
              <a:buFontTx/>
              <a:buNone/>
            </a:pPr>
            <a:endParaRPr lang="zh-CN" altLang="en-US" sz="2400" smtClean="0">
              <a:latin typeface="黑体" panose="02010609060101010101" pitchFamily="2" charset="-122"/>
              <a:ea typeface="黑体" panose="02010609060101010101" pitchFamily="2" charset="-122"/>
            </a:endParaRPr>
          </a:p>
          <a:p>
            <a:pPr marL="400050" lvl="1" indent="0"/>
            <a:endParaRPr lang="zh-CN" altLang="en-US" sz="2400" smtClean="0">
              <a:latin typeface="黑体" panose="02010609060101010101" pitchFamily="2" charset="-122"/>
              <a:ea typeface="黑体" panose="02010609060101010101" pitchFamily="2" charset="-122"/>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标题 1"/>
          <p:cNvSpPr>
            <a:spLocks noGrp="1"/>
          </p:cNvSpPr>
          <p:nvPr>
            <p:ph type="title"/>
          </p:nvPr>
        </p:nvSpPr>
        <p:spPr>
          <a:xfrm>
            <a:off x="457200" y="163513"/>
            <a:ext cx="8229600" cy="962025"/>
          </a:xfrm>
        </p:spPr>
        <p:txBody>
          <a:bodyPr/>
          <a:lstStyle/>
          <a:p>
            <a:r>
              <a:rPr lang="en-US" altLang="zh-CN" smtClean="0">
                <a:latin typeface="黑体" panose="02010609060101010101" pitchFamily="2" charset="-122"/>
                <a:ea typeface="黑体" panose="02010609060101010101" pitchFamily="2" charset="-122"/>
                <a:sym typeface="+mn-ea"/>
              </a:rPr>
              <a:t>1.3.2</a:t>
            </a:r>
            <a:r>
              <a:rPr lang="zh-CN" altLang="en-US" smtClean="0">
                <a:latin typeface="黑体" panose="02010609060101010101" pitchFamily="2" charset="-122"/>
                <a:ea typeface="黑体" panose="02010609060101010101" pitchFamily="2" charset="-122"/>
                <a:sym typeface="+mn-ea"/>
              </a:rPr>
              <a:t> 床位设置</a:t>
            </a:r>
            <a:endParaRPr lang="zh-CN" altLang="en-US" smtClean="0">
              <a:latin typeface="黑体" panose="02010609060101010101" pitchFamily="2" charset="-122"/>
              <a:ea typeface="黑体" panose="02010609060101010101" pitchFamily="2" charset="-122"/>
            </a:endParaRPr>
          </a:p>
        </p:txBody>
      </p:sp>
      <p:sp>
        <p:nvSpPr>
          <p:cNvPr id="3" name="内容占位符 2"/>
          <p:cNvSpPr>
            <a:spLocks noGrp="1"/>
          </p:cNvSpPr>
          <p:nvPr>
            <p:ph idx="1"/>
          </p:nvPr>
        </p:nvSpPr>
        <p:spPr>
          <a:xfrm>
            <a:off x="179388" y="1557338"/>
            <a:ext cx="8445500" cy="4525962"/>
          </a:xfrm>
        </p:spPr>
        <p:txBody>
          <a:bodyPr/>
          <a:lstStyle/>
          <a:p>
            <a:pPr marL="0" indent="0">
              <a:buFontTx/>
              <a:buNone/>
              <a:defRPr/>
            </a:pPr>
            <a:r>
              <a:rPr lang="zh-CN" altLang="en-US" sz="2400" smtClean="0"/>
              <a:t> </a:t>
            </a:r>
            <a:r>
              <a:rPr lang="en-US" altLang="zh-CN" sz="2400" dirty="0">
                <a:sym typeface="+mn-ea"/>
              </a:rPr>
              <a:t>【</a:t>
            </a:r>
            <a:r>
              <a:rPr lang="zh-CN" altLang="zh-CN" sz="2400" dirty="0">
                <a:sym typeface="+mn-ea"/>
              </a:rPr>
              <a:t>案例讨论</a:t>
            </a:r>
            <a:r>
              <a:rPr lang="en-US" altLang="zh-CN" sz="2400" dirty="0">
                <a:sym typeface="+mn-ea"/>
              </a:rPr>
              <a:t>】</a:t>
            </a:r>
            <a:endParaRPr lang="zh-CN" altLang="en-US" sz="2400" smtClean="0">
              <a:sym typeface="+mn-ea"/>
            </a:endParaRPr>
          </a:p>
          <a:p>
            <a:pPr lvl="1" indent="0">
              <a:lnSpc>
                <a:spcPct val="140000"/>
              </a:lnSpc>
              <a:spcBef>
                <a:spcPts val="0"/>
              </a:spcBef>
              <a:defRPr/>
            </a:pPr>
            <a:r>
              <a:rPr lang="zh-CN" altLang="en-US" sz="2000" b="0" dirty="0"/>
              <a:t>某社区卫生服务中心，设置日间观察床8张，全年开设家庭病床11张，病区内共有床位45张，该中心达到A、B、C哪类标准？</a:t>
            </a:r>
          </a:p>
          <a:p>
            <a:pPr lvl="1" indent="0">
              <a:lnSpc>
                <a:spcPct val="140000"/>
              </a:lnSpc>
              <a:spcBef>
                <a:spcPts val="0"/>
              </a:spcBef>
              <a:defRPr/>
            </a:pPr>
            <a:r>
              <a:rPr lang="zh-CN" altLang="en-US" sz="2000" b="0" dirty="0"/>
              <a:t>答案B</a:t>
            </a:r>
          </a:p>
          <a:p>
            <a:pPr lvl="1" indent="0">
              <a:lnSpc>
                <a:spcPct val="140000"/>
              </a:lnSpc>
              <a:spcBef>
                <a:spcPts val="0"/>
              </a:spcBef>
              <a:defRPr/>
            </a:pPr>
            <a:r>
              <a:rPr lang="zh-CN" altLang="en-US" sz="2000" b="0" dirty="0"/>
              <a:t>观察床、家庭病床不计算床位数，</a:t>
            </a:r>
            <a:r>
              <a:rPr lang="zh-CN" altLang="zh-CN" sz="2000" kern="1200">
                <a:solidFill>
                  <a:srgbClr val="FF0000"/>
                </a:solidFill>
                <a:cs typeface="+mn-cs"/>
                <a:sym typeface="+mn-ea"/>
              </a:rPr>
              <a:t>工作记录以收费、留观记录、</a:t>
            </a:r>
          </a:p>
          <a:p>
            <a:pPr lvl="1" indent="0">
              <a:lnSpc>
                <a:spcPct val="140000"/>
              </a:lnSpc>
              <a:spcBef>
                <a:spcPts val="0"/>
              </a:spcBef>
              <a:defRPr/>
            </a:pPr>
            <a:r>
              <a:rPr lang="zh-CN" altLang="zh-CN" sz="2000" kern="1200">
                <a:solidFill>
                  <a:srgbClr val="FF0000"/>
                </a:solidFill>
                <a:cs typeface="+mn-cs"/>
                <a:sym typeface="+mn-ea"/>
              </a:rPr>
              <a:t>家庭病床病历记录</a:t>
            </a:r>
          </a:p>
          <a:p>
            <a:pPr lvl="1" indent="0">
              <a:lnSpc>
                <a:spcPct val="140000"/>
              </a:lnSpc>
              <a:spcBef>
                <a:spcPts val="0"/>
              </a:spcBef>
              <a:defRPr/>
            </a:pPr>
            <a:r>
              <a:rPr lang="zh-CN" altLang="zh-CN" sz="2000" kern="1200">
                <a:solidFill>
                  <a:srgbClr val="FF0000"/>
                </a:solidFill>
                <a:cs typeface="+mn-cs"/>
              </a:rPr>
              <a:t>设病区床位可认为已设有观察床位，不另做要求。</a:t>
            </a:r>
            <a:endParaRPr lang="zh-CN" altLang="en-US" sz="2400" smtClean="0"/>
          </a:p>
          <a:p>
            <a:pPr lvl="1">
              <a:defRPr/>
            </a:pPr>
            <a:endParaRPr lang="zh-CN" altLang="en-US" sz="240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标题 1"/>
          <p:cNvSpPr>
            <a:spLocks noGrp="1"/>
          </p:cNvSpPr>
          <p:nvPr>
            <p:ph type="title"/>
          </p:nvPr>
        </p:nvSpPr>
        <p:spPr>
          <a:xfrm>
            <a:off x="457200" y="163513"/>
            <a:ext cx="8229600" cy="962025"/>
          </a:xfrm>
        </p:spPr>
        <p:txBody>
          <a:bodyPr/>
          <a:lstStyle/>
          <a:p>
            <a:r>
              <a:rPr lang="en-US" altLang="zh-CN" smtClean="0">
                <a:latin typeface="黑体" panose="02010609060101010101" pitchFamily="2" charset="-122"/>
                <a:ea typeface="黑体" panose="02010609060101010101" pitchFamily="2" charset="-122"/>
              </a:rPr>
              <a:t>1.3.3</a:t>
            </a:r>
            <a:r>
              <a:rPr lang="zh-CN" altLang="en-US" smtClean="0">
                <a:latin typeface="黑体" panose="02010609060101010101" pitchFamily="2" charset="-122"/>
                <a:ea typeface="黑体" panose="02010609060101010101" pitchFamily="2" charset="-122"/>
              </a:rPr>
              <a:t> 设备配置</a:t>
            </a:r>
          </a:p>
        </p:txBody>
      </p:sp>
      <p:sp>
        <p:nvSpPr>
          <p:cNvPr id="49154" name="内容占位符 2"/>
          <p:cNvSpPr>
            <a:spLocks noGrp="1"/>
          </p:cNvSpPr>
          <p:nvPr>
            <p:ph idx="1"/>
          </p:nvPr>
        </p:nvSpPr>
        <p:spPr>
          <a:xfrm>
            <a:off x="457200" y="1600200"/>
            <a:ext cx="8229600" cy="3989388"/>
          </a:xfrm>
        </p:spPr>
        <p:txBody>
          <a:bodyPr/>
          <a:lstStyle/>
          <a:p>
            <a:pPr marL="0" indent="0">
              <a:buFontTx/>
              <a:buNone/>
            </a:pPr>
            <a:r>
              <a:rPr lang="en-US" altLang="zh-CN" smtClean="0">
                <a:latin typeface="黑体" panose="02010609060101010101" pitchFamily="2" charset="-122"/>
                <a:ea typeface="黑体" panose="02010609060101010101" pitchFamily="2" charset="-122"/>
              </a:rPr>
              <a:t>【意义】</a:t>
            </a:r>
            <a:endParaRPr lang="en-US" altLang="zh-CN" sz="2800" smtClean="0">
              <a:solidFill>
                <a:schemeClr val="tx1"/>
              </a:solidFill>
              <a:latin typeface="黑体" panose="02010609060101010101" pitchFamily="2" charset="-122"/>
              <a:ea typeface="黑体" panose="02010609060101010101" pitchFamily="2" charset="-122"/>
            </a:endParaRPr>
          </a:p>
          <a:p>
            <a:pPr marL="0" indent="0">
              <a:lnSpc>
                <a:spcPct val="150000"/>
              </a:lnSpc>
              <a:spcBef>
                <a:spcPct val="0"/>
              </a:spcBef>
              <a:buFontTx/>
              <a:buNone/>
            </a:pPr>
            <a:r>
              <a:rPr lang="zh-CN" altLang="en-US" sz="2800" smtClean="0">
                <a:latin typeface="黑体" panose="02010609060101010101" pitchFamily="2" charset="-122"/>
                <a:ea typeface="黑体" panose="02010609060101010101" pitchFamily="2" charset="-122"/>
              </a:rPr>
              <a:t>    </a:t>
            </a:r>
            <a:r>
              <a:rPr lang="zh-CN" altLang="en-US" sz="2000" smtClean="0">
                <a:solidFill>
                  <a:srgbClr val="4222C8"/>
                </a:solidFill>
                <a:latin typeface="黑体" panose="02010609060101010101" pitchFamily="2" charset="-122"/>
                <a:ea typeface="黑体" panose="02010609060101010101" pitchFamily="2" charset="-122"/>
              </a:rPr>
              <a:t>配备合理、适宜的医疗设备，是开展家庭医生签约服务、提供基本公共卫生服务、建立分级诊疗体系的重要基础，是提供公平可及、系统、连续的预防、治疗、康复、健康促进等健康服务的保障。</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标题 1"/>
          <p:cNvSpPr>
            <a:spLocks noGrp="1"/>
          </p:cNvSpPr>
          <p:nvPr>
            <p:ph type="title"/>
          </p:nvPr>
        </p:nvSpPr>
        <p:spPr>
          <a:xfrm>
            <a:off x="457200" y="234950"/>
            <a:ext cx="8229600" cy="962025"/>
          </a:xfrm>
        </p:spPr>
        <p:txBody>
          <a:bodyPr/>
          <a:lstStyle/>
          <a:p>
            <a:r>
              <a:rPr lang="en-US" altLang="zh-CN" smtClean="0">
                <a:latin typeface="黑体" panose="02010609060101010101" pitchFamily="2" charset="-122"/>
                <a:ea typeface="黑体" panose="02010609060101010101" pitchFamily="2" charset="-122"/>
              </a:rPr>
              <a:t>1.3.1</a:t>
            </a:r>
            <a:r>
              <a:rPr lang="zh-CN" altLang="en-US" smtClean="0">
                <a:latin typeface="黑体" panose="02010609060101010101" pitchFamily="2" charset="-122"/>
                <a:ea typeface="黑体" panose="02010609060101010101" pitchFamily="2" charset="-122"/>
              </a:rPr>
              <a:t> 建筑面积</a:t>
            </a:r>
            <a:endParaRPr lang="zh-CN" altLang="en-US" sz="3200" smtClean="0">
              <a:latin typeface="黑体" panose="02010609060101010101" pitchFamily="2" charset="-122"/>
              <a:ea typeface="黑体" panose="02010609060101010101" pitchFamily="2" charset="-122"/>
            </a:endParaRPr>
          </a:p>
        </p:txBody>
      </p:sp>
      <p:sp>
        <p:nvSpPr>
          <p:cNvPr id="17410" name="内容占位符 2"/>
          <p:cNvSpPr>
            <a:spLocks noGrp="1"/>
          </p:cNvSpPr>
          <p:nvPr>
            <p:ph idx="1"/>
          </p:nvPr>
        </p:nvSpPr>
        <p:spPr/>
        <p:txBody>
          <a:bodyPr/>
          <a:lstStyle/>
          <a:p>
            <a:pPr marL="0" indent="0">
              <a:buFontTx/>
              <a:buNone/>
            </a:pPr>
            <a:r>
              <a:rPr lang="en-US" altLang="zh-CN" smtClean="0">
                <a:latin typeface="黑体" panose="02010609060101010101" pitchFamily="2" charset="-122"/>
                <a:ea typeface="黑体" panose="02010609060101010101" pitchFamily="2" charset="-122"/>
              </a:rPr>
              <a:t>【意义】</a:t>
            </a:r>
            <a:endParaRPr lang="en-US" altLang="zh-CN" smtClean="0">
              <a:solidFill>
                <a:schemeClr val="tx1"/>
              </a:solidFill>
              <a:latin typeface="黑体" panose="02010609060101010101" pitchFamily="2" charset="-122"/>
              <a:ea typeface="黑体" panose="02010609060101010101" pitchFamily="2" charset="-122"/>
            </a:endParaRPr>
          </a:p>
          <a:p>
            <a:pPr marL="0" indent="0">
              <a:lnSpc>
                <a:spcPct val="150000"/>
              </a:lnSpc>
              <a:buFontTx/>
              <a:buNone/>
            </a:pPr>
            <a:r>
              <a:rPr lang="zh-CN" altLang="en-US" sz="2800" smtClean="0">
                <a:latin typeface="黑体" panose="02010609060101010101" pitchFamily="2" charset="-122"/>
                <a:ea typeface="黑体" panose="02010609060101010101" pitchFamily="2" charset="-122"/>
              </a:rPr>
              <a:t>      </a:t>
            </a:r>
            <a:r>
              <a:rPr lang="zh-CN" altLang="en-US" sz="2000" smtClean="0">
                <a:solidFill>
                  <a:srgbClr val="4222C8"/>
                </a:solidFill>
                <a:latin typeface="黑体" panose="02010609060101010101" pitchFamily="2" charset="-122"/>
                <a:ea typeface="黑体" panose="02010609060101010101" pitchFamily="2" charset="-122"/>
              </a:rPr>
              <a:t>与基层医疗机构服务人口和服务能力相适应的房屋是服务开展的基本保障。</a:t>
            </a:r>
            <a:r>
              <a:rPr lang="zh-CN" altLang="en-US" sz="2000" smtClean="0">
                <a:latin typeface="黑体" panose="02010609060101010101" pitchFamily="2" charset="-122"/>
                <a:ea typeface="黑体" panose="02010609060101010101" pitchFamily="2" charset="-122"/>
              </a:rPr>
              <a:t>    </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标题 1"/>
          <p:cNvSpPr>
            <a:spLocks noGrp="1"/>
          </p:cNvSpPr>
          <p:nvPr>
            <p:ph type="title"/>
          </p:nvPr>
        </p:nvSpPr>
        <p:spPr>
          <a:xfrm>
            <a:off x="457200" y="163513"/>
            <a:ext cx="8229600" cy="962025"/>
          </a:xfrm>
        </p:spPr>
        <p:txBody>
          <a:bodyPr/>
          <a:lstStyle/>
          <a:p>
            <a:r>
              <a:rPr lang="en-US" altLang="zh-CN" smtClean="0">
                <a:latin typeface="黑体" panose="02010609060101010101" pitchFamily="2" charset="-122"/>
                <a:ea typeface="黑体" panose="02010609060101010101" pitchFamily="2" charset="-122"/>
              </a:rPr>
              <a:t>1.3.3</a:t>
            </a:r>
            <a:r>
              <a:rPr lang="zh-CN" altLang="en-US" smtClean="0">
                <a:latin typeface="黑体" panose="02010609060101010101" pitchFamily="2" charset="-122"/>
                <a:ea typeface="黑体" panose="02010609060101010101" pitchFamily="2" charset="-122"/>
              </a:rPr>
              <a:t> 设备配置</a:t>
            </a:r>
          </a:p>
        </p:txBody>
      </p:sp>
      <p:sp>
        <p:nvSpPr>
          <p:cNvPr id="40962" name="内容占位符 2"/>
          <p:cNvSpPr>
            <a:spLocks noGrp="1"/>
          </p:cNvSpPr>
          <p:nvPr>
            <p:ph idx="1"/>
          </p:nvPr>
        </p:nvSpPr>
        <p:spPr>
          <a:xfrm>
            <a:off x="457200" y="1600200"/>
            <a:ext cx="8510588" cy="4449763"/>
          </a:xfrm>
        </p:spPr>
        <p:txBody>
          <a:bodyPr/>
          <a:lstStyle/>
          <a:p>
            <a:pPr marL="0" indent="0">
              <a:buFontTx/>
              <a:buNone/>
              <a:defRPr/>
            </a:pPr>
            <a:r>
              <a:rPr lang="en-US" altLang="zh-CN" dirty="0"/>
              <a:t>【要求】</a:t>
            </a:r>
            <a:endParaRPr lang="en-US" altLang="zh-CN" sz="2800" smtClean="0">
              <a:solidFill>
                <a:schemeClr val="tx1"/>
              </a:solidFill>
            </a:endParaRPr>
          </a:p>
          <a:p>
            <a:pPr marL="0" indent="0">
              <a:lnSpc>
                <a:spcPct val="130000"/>
              </a:lnSpc>
              <a:spcBef>
                <a:spcPts val="0"/>
              </a:spcBef>
              <a:buFontTx/>
              <a:buNone/>
              <a:defRPr/>
            </a:pPr>
            <a:r>
              <a:rPr lang="zh-CN" altLang="en-US" sz="2000" b="0" dirty="0">
                <a:solidFill>
                  <a:srgbClr val="0000CC"/>
                </a:solidFill>
                <a:sym typeface="+mn-ea"/>
              </a:rPr>
              <a:t>配置与机构目标定位相匹配设备</a:t>
            </a:r>
            <a:endParaRPr lang="zh-CN" altLang="en-US" sz="2000" b="0" dirty="0">
              <a:solidFill>
                <a:srgbClr val="0000CC"/>
              </a:solidFill>
            </a:endParaRPr>
          </a:p>
          <a:p>
            <a:pPr marL="0" indent="0">
              <a:lnSpc>
                <a:spcPct val="130000"/>
              </a:lnSpc>
              <a:spcBef>
                <a:spcPts val="0"/>
              </a:spcBef>
              <a:buFontTx/>
              <a:buNone/>
              <a:defRPr/>
            </a:pPr>
            <a:r>
              <a:rPr lang="zh-CN" altLang="en-US" sz="2000" b="0" dirty="0">
                <a:solidFill>
                  <a:srgbClr val="0000CC"/>
                </a:solidFill>
                <a:sym typeface="+mn-ea"/>
              </a:rPr>
              <a:t>卫生院：所处地域医疗资源相对薄弱，服务更多倾向于急救、急性病诊断治疗、手术以及多发病诊断治疗。</a:t>
            </a:r>
          </a:p>
          <a:p>
            <a:pPr marL="0" indent="0">
              <a:lnSpc>
                <a:spcPct val="130000"/>
              </a:lnSpc>
              <a:spcBef>
                <a:spcPts val="0"/>
              </a:spcBef>
              <a:buFontTx/>
              <a:buNone/>
              <a:defRPr/>
            </a:pPr>
            <a:r>
              <a:rPr lang="zh-CN" altLang="en-US" sz="2000" b="0" dirty="0">
                <a:solidFill>
                  <a:srgbClr val="0000CC"/>
                </a:solidFill>
                <a:sym typeface="+mn-ea"/>
              </a:rPr>
              <a:t>例如：基本配置要求X线机、洗胃机、手术器械柜、血球计数仪。</a:t>
            </a:r>
            <a:endParaRPr lang="zh-CN" altLang="en-US" sz="2000" b="0" dirty="0">
              <a:solidFill>
                <a:srgbClr val="0000CC"/>
              </a:solidFill>
            </a:endParaRPr>
          </a:p>
          <a:p>
            <a:pPr marL="0" indent="0">
              <a:lnSpc>
                <a:spcPct val="120000"/>
              </a:lnSpc>
              <a:spcBef>
                <a:spcPts val="0"/>
              </a:spcBef>
              <a:buFontTx/>
              <a:buNone/>
              <a:defRPr/>
            </a:pPr>
            <a:endParaRPr lang="zh-CN" altLang="en-US" sz="2000" b="0" dirty="0">
              <a:solidFill>
                <a:srgbClr val="0000CC"/>
              </a:solidFill>
              <a:sym typeface="+mn-ea"/>
            </a:endParaRPr>
          </a:p>
          <a:p>
            <a:pPr marL="0" indent="0">
              <a:lnSpc>
                <a:spcPct val="120000"/>
              </a:lnSpc>
              <a:spcBef>
                <a:spcPts val="0"/>
              </a:spcBef>
              <a:buFontTx/>
              <a:buNone/>
              <a:defRPr/>
            </a:pPr>
            <a:r>
              <a:rPr lang="zh-CN" altLang="en-US" sz="2000" b="0" dirty="0">
                <a:solidFill>
                  <a:srgbClr val="0000CC"/>
                </a:solidFill>
                <a:sym typeface="+mn-ea"/>
              </a:rPr>
              <a:t>社区中心：所处地域医疗资源相对丰富且人口密集，服务倾向于慢病诊疗管理、康复治疗、常见病诊疗。配置设备与其目标定位相适应。</a:t>
            </a:r>
          </a:p>
          <a:p>
            <a:pPr marL="0" indent="0">
              <a:lnSpc>
                <a:spcPct val="120000"/>
              </a:lnSpc>
              <a:spcBef>
                <a:spcPts val="0"/>
              </a:spcBef>
              <a:buFontTx/>
              <a:buNone/>
              <a:defRPr/>
            </a:pPr>
            <a:r>
              <a:rPr lang="zh-CN" altLang="en-US" sz="2000" b="0" dirty="0">
                <a:solidFill>
                  <a:srgbClr val="0000CC"/>
                </a:solidFill>
                <a:sym typeface="+mn-ea"/>
              </a:rPr>
              <a:t>例如：基本配置要求血糖仪、听（视）筛查工具、健康教育设备、健康档案柜</a:t>
            </a:r>
            <a:r>
              <a:rPr lang="zh-CN" altLang="zh-CN" sz="2000" kern="1200">
                <a:solidFill>
                  <a:srgbClr val="FF0000"/>
                </a:solidFill>
                <a:cs typeface="+mn-cs"/>
                <a:sym typeface="+mn-ea"/>
              </a:rPr>
              <a:t>（档案电子化后可取消）</a:t>
            </a:r>
            <a:r>
              <a:rPr lang="zh-CN" altLang="en-US" sz="2000" b="0" dirty="0">
                <a:solidFill>
                  <a:srgbClr val="0000CC"/>
                </a:solidFill>
                <a:sym typeface="+mn-ea"/>
              </a:rPr>
              <a:t>。</a:t>
            </a:r>
            <a:endParaRPr lang="zh-CN" altLang="en-US" sz="2800" smtClean="0"/>
          </a:p>
          <a:p>
            <a:pPr marL="0" indent="0">
              <a:buFontTx/>
              <a:buNone/>
              <a:defRPr/>
            </a:pPr>
            <a:r>
              <a:rPr lang="zh-CN" altLang="en-US" sz="2800" smtClean="0"/>
              <a:t>   </a:t>
            </a:r>
          </a:p>
          <a:p>
            <a:pPr marL="0" indent="0">
              <a:buFontTx/>
              <a:buNone/>
              <a:defRPr/>
            </a:pPr>
            <a:r>
              <a:rPr lang="zh-CN" altLang="en-US" sz="2800" smtClean="0"/>
              <a:t>    </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标题 1"/>
          <p:cNvSpPr>
            <a:spLocks noGrp="1"/>
          </p:cNvSpPr>
          <p:nvPr>
            <p:ph type="title"/>
          </p:nvPr>
        </p:nvSpPr>
        <p:spPr>
          <a:xfrm>
            <a:off x="457200" y="163513"/>
            <a:ext cx="8229600" cy="962025"/>
          </a:xfrm>
        </p:spPr>
        <p:txBody>
          <a:bodyPr/>
          <a:lstStyle/>
          <a:p>
            <a:r>
              <a:rPr lang="en-US" altLang="zh-CN" smtClean="0">
                <a:latin typeface="黑体" panose="02010609060101010101" pitchFamily="2" charset="-122"/>
                <a:ea typeface="黑体" panose="02010609060101010101" pitchFamily="2" charset="-122"/>
              </a:rPr>
              <a:t>1.3.3</a:t>
            </a:r>
            <a:r>
              <a:rPr lang="zh-CN" altLang="en-US" smtClean="0">
                <a:latin typeface="黑体" panose="02010609060101010101" pitchFamily="2" charset="-122"/>
                <a:ea typeface="黑体" panose="02010609060101010101" pitchFamily="2" charset="-122"/>
              </a:rPr>
              <a:t> 设备配置</a:t>
            </a:r>
          </a:p>
        </p:txBody>
      </p:sp>
      <p:sp>
        <p:nvSpPr>
          <p:cNvPr id="43010" name="矩形 2"/>
          <p:cNvSpPr>
            <a:spLocks noChangeArrowheads="1"/>
          </p:cNvSpPr>
          <p:nvPr/>
        </p:nvSpPr>
        <p:spPr bwMode="auto">
          <a:xfrm>
            <a:off x="323850" y="1484313"/>
            <a:ext cx="8604250" cy="3316605"/>
          </a:xfrm>
          <a:prstGeom prst="rect">
            <a:avLst/>
          </a:prstGeom>
          <a:noFill/>
          <a:ln w="9525">
            <a:noFill/>
            <a:miter lim="800000"/>
          </a:ln>
        </p:spPr>
        <p:txBody>
          <a:bodyPr>
            <a:spAutoFit/>
          </a:bodyPr>
          <a:lstStyle/>
          <a:p>
            <a:pPr>
              <a:lnSpc>
                <a:spcPct val="140000"/>
              </a:lnSpc>
              <a:defRPr/>
            </a:pPr>
            <a:r>
              <a:rPr lang="zh-CN" altLang="en-US" sz="2400" b="1" kern="0" dirty="0">
                <a:solidFill>
                  <a:srgbClr val="333399"/>
                </a:solidFill>
                <a:latin typeface="黑体" panose="02010609060101010101" pitchFamily="2" charset="-122"/>
                <a:ea typeface="黑体" panose="02010609060101010101" pitchFamily="2" charset="-122"/>
                <a:cs typeface="楷体_GB2312"/>
              </a:rPr>
              <a:t>乡镇卫生院</a:t>
            </a:r>
            <a:endParaRPr lang="en-US" altLang="zh-CN" sz="3200" b="1" kern="0" dirty="0">
              <a:solidFill>
                <a:srgbClr val="333399"/>
              </a:solidFill>
              <a:latin typeface="黑体" panose="02010609060101010101" pitchFamily="2" charset="-122"/>
              <a:ea typeface="黑体" panose="02010609060101010101" pitchFamily="2" charset="-122"/>
              <a:cs typeface="楷体_GB2312"/>
            </a:endParaRPr>
          </a:p>
          <a:p>
            <a:pPr>
              <a:lnSpc>
                <a:spcPct val="140000"/>
              </a:lnSpc>
              <a:defRPr/>
            </a:pPr>
            <a:r>
              <a:rPr lang="en-US" altLang="zh-CN" sz="2000" b="1" kern="0" dirty="0">
                <a:solidFill>
                  <a:srgbClr val="333399"/>
                </a:solidFill>
                <a:latin typeface="黑体" panose="02010609060101010101" pitchFamily="2" charset="-122"/>
                <a:ea typeface="黑体" panose="02010609060101010101" pitchFamily="2" charset="-122"/>
                <a:cs typeface="楷体_GB2312"/>
              </a:rPr>
              <a:t>  【C】</a:t>
            </a:r>
            <a:r>
              <a:rPr lang="zh-CN" altLang="en-US" sz="2000" b="1" kern="0" dirty="0">
                <a:solidFill>
                  <a:srgbClr val="333399"/>
                </a:solidFill>
                <a:latin typeface="黑体" panose="02010609060101010101" pitchFamily="2" charset="-122"/>
                <a:ea typeface="黑体" panose="02010609060101010101" pitchFamily="2" charset="-122"/>
                <a:cs typeface="楷体_GB2312"/>
              </a:rPr>
              <a:t>级标准</a:t>
            </a:r>
          </a:p>
          <a:p>
            <a:pPr>
              <a:lnSpc>
                <a:spcPct val="140000"/>
              </a:lnSpc>
              <a:defRPr/>
            </a:pPr>
            <a:r>
              <a:rPr lang="zh-CN" altLang="en-US" sz="2000" b="1" kern="0" dirty="0">
                <a:solidFill>
                  <a:srgbClr val="333399"/>
                </a:solidFill>
                <a:latin typeface="黑体" panose="02010609060101010101" pitchFamily="2" charset="-122"/>
                <a:ea typeface="黑体" panose="02010609060101010101" pitchFamily="2" charset="-122"/>
                <a:cs typeface="楷体_GB2312"/>
              </a:rPr>
              <a:t>  </a:t>
            </a:r>
            <a:r>
              <a:rPr lang="zh-CN" altLang="en-US" sz="2000" kern="0" dirty="0">
                <a:solidFill>
                  <a:srgbClr val="0000CC"/>
                </a:solidFill>
                <a:latin typeface="黑体" panose="02010609060101010101" pitchFamily="2" charset="-122"/>
                <a:ea typeface="黑体" panose="02010609060101010101" pitchFamily="2" charset="-122"/>
                <a:cs typeface="楷体_GB2312"/>
              </a:rPr>
              <a:t> 乡镇卫生院参照《医疗机构基本标准（试行）》（卫医发〔1994〕 第30号）。</a:t>
            </a:r>
            <a:r>
              <a:rPr lang="zh-CN" altLang="en-US" sz="2000" kern="0" dirty="0">
                <a:solidFill>
                  <a:srgbClr val="0000CC"/>
                </a:solidFill>
                <a:latin typeface="黑体" panose="02010609060101010101" pitchFamily="2" charset="-122"/>
                <a:ea typeface="黑体" panose="02010609060101010101" pitchFamily="2" charset="-122"/>
                <a:cs typeface="楷体_GB2312"/>
                <a:sym typeface="+mn-ea"/>
              </a:rPr>
              <a:t>配备相关设备和必要的中医药服务设备。</a:t>
            </a:r>
            <a:endParaRPr lang="zh-CN" altLang="en-US" sz="2000" kern="0" dirty="0">
              <a:solidFill>
                <a:srgbClr val="0000CC"/>
              </a:solidFill>
              <a:latin typeface="黑体" panose="02010609060101010101" pitchFamily="2" charset="-122"/>
              <a:ea typeface="黑体" panose="02010609060101010101" pitchFamily="2" charset="-122"/>
              <a:cs typeface="楷体_GB2312"/>
            </a:endParaRPr>
          </a:p>
          <a:p>
            <a:pPr>
              <a:lnSpc>
                <a:spcPct val="140000"/>
              </a:lnSpc>
              <a:defRPr/>
            </a:pPr>
            <a:r>
              <a:rPr lang="zh-CN" altLang="en-US" sz="2000" b="1" dirty="0">
                <a:solidFill>
                  <a:srgbClr val="FF0000"/>
                </a:solidFill>
                <a:latin typeface="黑体" panose="02010609060101010101" pitchFamily="2" charset="-122"/>
                <a:ea typeface="黑体" panose="02010609060101010101" pitchFamily="2" charset="-122"/>
              </a:rPr>
              <a:t>   </a:t>
            </a:r>
            <a:r>
              <a:rPr lang="zh-CN" altLang="en-US" sz="2000" kern="0" dirty="0">
                <a:solidFill>
                  <a:srgbClr val="0000CC"/>
                </a:solidFill>
                <a:latin typeface="黑体" panose="02010609060101010101" pitchFamily="2" charset="-122"/>
                <a:ea typeface="黑体" panose="02010609060101010101" pitchFamily="2" charset="-122"/>
                <a:cs typeface="楷体_GB2312"/>
              </a:rPr>
              <a:t>配备“</a:t>
            </a:r>
            <a:r>
              <a:rPr lang="zh-CN" altLang="zh-CN" sz="2000" b="1">
                <a:solidFill>
                  <a:srgbClr val="FF0000"/>
                </a:solidFill>
                <a:latin typeface="黑体" panose="02010609060101010101" pitchFamily="2" charset="-122"/>
                <a:ea typeface="黑体" panose="02010609060101010101" pitchFamily="2" charset="-122"/>
              </a:rPr>
              <a:t>附表</a:t>
            </a:r>
            <a:r>
              <a:rPr lang="en-US" altLang="zh-CN" sz="2000" b="1">
                <a:solidFill>
                  <a:srgbClr val="FF0000"/>
                </a:solidFill>
                <a:latin typeface="黑体" panose="02010609060101010101" pitchFamily="2" charset="-122"/>
                <a:ea typeface="黑体" panose="02010609060101010101" pitchFamily="2" charset="-122"/>
              </a:rPr>
              <a:t>3</a:t>
            </a:r>
            <a:r>
              <a:rPr lang="zh-CN" altLang="en-US" sz="2000" kern="0" dirty="0">
                <a:solidFill>
                  <a:srgbClr val="0000CC"/>
                </a:solidFill>
                <a:latin typeface="黑体" panose="02010609060101010101" pitchFamily="2" charset="-122"/>
                <a:ea typeface="黑体" panose="02010609060101010101" pitchFamily="2" charset="-122"/>
                <a:cs typeface="楷体_GB2312"/>
              </a:rPr>
              <a:t>基本设备和中医药服务设备清单”中的</a:t>
            </a:r>
            <a:r>
              <a:rPr lang="zh-CN" altLang="zh-CN" sz="2000" b="1">
                <a:solidFill>
                  <a:srgbClr val="FF0000"/>
                </a:solidFill>
                <a:latin typeface="黑体" panose="02010609060101010101" pitchFamily="2" charset="-122"/>
                <a:ea typeface="黑体" panose="02010609060101010101" pitchFamily="2" charset="-122"/>
              </a:rPr>
              <a:t>90%以上的基本设备，</a:t>
            </a:r>
            <a:r>
              <a:rPr lang="zh-CN" altLang="en-US" sz="2000" kern="0" dirty="0">
                <a:solidFill>
                  <a:srgbClr val="0000CC"/>
                </a:solidFill>
                <a:latin typeface="黑体" panose="02010609060101010101" pitchFamily="2" charset="-122"/>
                <a:ea typeface="黑体" panose="02010609060101010101" pitchFamily="2" charset="-122"/>
                <a:cs typeface="楷体_GB2312"/>
              </a:rPr>
              <a:t>并配备</a:t>
            </a:r>
            <a:r>
              <a:rPr lang="zh-CN" altLang="zh-CN" sz="2000" b="1">
                <a:solidFill>
                  <a:srgbClr val="FF0000"/>
                </a:solidFill>
                <a:latin typeface="黑体" panose="02010609060101010101" pitchFamily="2" charset="-122"/>
                <a:ea typeface="黑体" panose="02010609060101010101" pitchFamily="2" charset="-122"/>
              </a:rPr>
              <a:t>6种以上中医诊疗设备和康复设备（6+1），</a:t>
            </a:r>
            <a:r>
              <a:rPr lang="zh-CN" altLang="en-US" sz="2000" kern="0" dirty="0">
                <a:solidFill>
                  <a:srgbClr val="0000CC"/>
                </a:solidFill>
                <a:latin typeface="黑体" panose="02010609060101010101" pitchFamily="2" charset="-122"/>
                <a:ea typeface="黑体" panose="02010609060101010101" pitchFamily="2" charset="-122"/>
                <a:cs typeface="楷体_GB2312"/>
              </a:rPr>
              <a:t>则认为符合此指标要求。</a:t>
            </a:r>
          </a:p>
          <a:p>
            <a:pPr>
              <a:lnSpc>
                <a:spcPct val="150000"/>
              </a:lnSpc>
              <a:defRPr/>
            </a:pPr>
            <a:r>
              <a:rPr lang="zh-CN" altLang="en-US" sz="2400" kern="0" dirty="0">
                <a:solidFill>
                  <a:srgbClr val="0000CC"/>
                </a:solidFill>
                <a:latin typeface="黑体" panose="02010609060101010101" pitchFamily="2" charset="-122"/>
                <a:ea typeface="黑体" panose="02010609060101010101" pitchFamily="2" charset="-122"/>
                <a:cs typeface="楷体_GB2312"/>
              </a:rPr>
              <a:t>评价方式方法：</a:t>
            </a:r>
            <a:r>
              <a:rPr lang="zh-CN" altLang="en-US" sz="2000" kern="0" dirty="0">
                <a:solidFill>
                  <a:srgbClr val="0000CC"/>
                </a:solidFill>
                <a:latin typeface="黑体" panose="02010609060101010101" pitchFamily="2" charset="-122"/>
                <a:ea typeface="黑体" panose="02010609060101010101" pitchFamily="2" charset="-122"/>
                <a:cs typeface="楷体_GB2312"/>
              </a:rPr>
              <a:t>现场查看。</a:t>
            </a:r>
            <a:endParaRPr lang="en-US" altLang="zh-CN" sz="2000" b="1" dirty="0">
              <a:solidFill>
                <a:srgbClr val="FF0000"/>
              </a:solidFill>
              <a:latin typeface="黑体" panose="02010609060101010101" pitchFamily="2" charset="-122"/>
              <a:ea typeface="黑体" panose="02010609060101010101" pitchFamily="2" charset="-122"/>
            </a:endParaRPr>
          </a:p>
        </p:txBody>
      </p:sp>
    </p:spTree>
    <p:custDataLst>
      <p:tags r:id="rId1"/>
    </p:custData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标题 1"/>
          <p:cNvSpPr>
            <a:spLocks noGrp="1"/>
          </p:cNvSpPr>
          <p:nvPr>
            <p:ph type="title"/>
          </p:nvPr>
        </p:nvSpPr>
        <p:spPr>
          <a:xfrm>
            <a:off x="457200" y="163513"/>
            <a:ext cx="8229600" cy="962025"/>
          </a:xfrm>
        </p:spPr>
        <p:txBody>
          <a:bodyPr/>
          <a:lstStyle/>
          <a:p>
            <a:r>
              <a:rPr lang="en-US" altLang="zh-CN" smtClean="0">
                <a:latin typeface="黑体" panose="02010609060101010101" pitchFamily="2" charset="-122"/>
                <a:ea typeface="黑体" panose="02010609060101010101" pitchFamily="2" charset="-122"/>
              </a:rPr>
              <a:t>1.3.3</a:t>
            </a:r>
            <a:r>
              <a:rPr lang="zh-CN" altLang="en-US" smtClean="0">
                <a:latin typeface="黑体" panose="02010609060101010101" pitchFamily="2" charset="-122"/>
                <a:ea typeface="黑体" panose="02010609060101010101" pitchFamily="2" charset="-122"/>
              </a:rPr>
              <a:t> 设备配置</a:t>
            </a:r>
          </a:p>
        </p:txBody>
      </p:sp>
      <p:sp>
        <p:nvSpPr>
          <p:cNvPr id="43010" name="矩形 2"/>
          <p:cNvSpPr>
            <a:spLocks noChangeArrowheads="1"/>
          </p:cNvSpPr>
          <p:nvPr/>
        </p:nvSpPr>
        <p:spPr bwMode="auto">
          <a:xfrm>
            <a:off x="323850" y="1484313"/>
            <a:ext cx="8604250" cy="3808730"/>
          </a:xfrm>
          <a:prstGeom prst="rect">
            <a:avLst/>
          </a:prstGeom>
          <a:noFill/>
          <a:ln w="9525">
            <a:noFill/>
            <a:miter lim="800000"/>
          </a:ln>
        </p:spPr>
        <p:txBody>
          <a:bodyPr>
            <a:spAutoFit/>
          </a:bodyPr>
          <a:lstStyle/>
          <a:p>
            <a:pPr>
              <a:lnSpc>
                <a:spcPct val="140000"/>
              </a:lnSpc>
              <a:defRPr/>
            </a:pPr>
            <a:r>
              <a:rPr lang="zh-CN" altLang="en-US" sz="2400" b="1" kern="0" dirty="0">
                <a:solidFill>
                  <a:srgbClr val="333399"/>
                </a:solidFill>
                <a:latin typeface="黑体" panose="02010609060101010101" pitchFamily="2" charset="-122"/>
                <a:ea typeface="黑体" panose="02010609060101010101" pitchFamily="2" charset="-122"/>
                <a:cs typeface="楷体_GB2312"/>
              </a:rPr>
              <a:t>社区中心</a:t>
            </a:r>
            <a:endParaRPr lang="en-US" altLang="zh-CN" sz="3200" b="1" kern="0" dirty="0">
              <a:solidFill>
                <a:srgbClr val="333399"/>
              </a:solidFill>
              <a:latin typeface="黑体" panose="02010609060101010101" pitchFamily="2" charset="-122"/>
              <a:ea typeface="黑体" panose="02010609060101010101" pitchFamily="2" charset="-122"/>
              <a:cs typeface="楷体_GB2312"/>
            </a:endParaRPr>
          </a:p>
          <a:p>
            <a:pPr>
              <a:lnSpc>
                <a:spcPct val="140000"/>
              </a:lnSpc>
              <a:defRPr/>
            </a:pPr>
            <a:r>
              <a:rPr lang="en-US" altLang="zh-CN" sz="2000" b="1" kern="0" dirty="0">
                <a:solidFill>
                  <a:srgbClr val="333399"/>
                </a:solidFill>
                <a:latin typeface="黑体" panose="02010609060101010101" pitchFamily="2" charset="-122"/>
                <a:ea typeface="黑体" panose="02010609060101010101" pitchFamily="2" charset="-122"/>
                <a:cs typeface="楷体_GB2312"/>
              </a:rPr>
              <a:t>  【C】</a:t>
            </a:r>
            <a:r>
              <a:rPr lang="zh-CN" altLang="en-US" sz="2000" b="1" kern="0" dirty="0">
                <a:solidFill>
                  <a:srgbClr val="333399"/>
                </a:solidFill>
                <a:latin typeface="黑体" panose="02010609060101010101" pitchFamily="2" charset="-122"/>
                <a:ea typeface="黑体" panose="02010609060101010101" pitchFamily="2" charset="-122"/>
                <a:cs typeface="楷体_GB2312"/>
              </a:rPr>
              <a:t>级标准</a:t>
            </a:r>
          </a:p>
          <a:p>
            <a:pPr>
              <a:lnSpc>
                <a:spcPct val="140000"/>
              </a:lnSpc>
              <a:defRPr/>
            </a:pPr>
            <a:r>
              <a:rPr lang="zh-CN" altLang="en-US" sz="2000" b="1" kern="0" dirty="0">
                <a:solidFill>
                  <a:srgbClr val="333399"/>
                </a:solidFill>
                <a:latin typeface="黑体" panose="02010609060101010101" pitchFamily="2" charset="-122"/>
                <a:ea typeface="黑体" panose="02010609060101010101" pitchFamily="2" charset="-122"/>
                <a:cs typeface="楷体_GB2312"/>
              </a:rPr>
              <a:t> </a:t>
            </a:r>
            <a:r>
              <a:rPr lang="zh-CN" altLang="en-US" sz="2000" kern="0" dirty="0">
                <a:solidFill>
                  <a:srgbClr val="0000CC"/>
                </a:solidFill>
                <a:latin typeface="黑体" panose="02010609060101010101" pitchFamily="2" charset="-122"/>
                <a:ea typeface="黑体" panose="02010609060101010101" pitchFamily="2" charset="-122"/>
                <a:cs typeface="楷体_GB2312"/>
              </a:rPr>
              <a:t>  社区卫生服务中心参照《关于印发城市社区卫生服务中心、站基本标准的通知》（卫医发〔2006〕240号），配备相关设备和必要的中医药服务设备。</a:t>
            </a:r>
          </a:p>
          <a:p>
            <a:pPr>
              <a:lnSpc>
                <a:spcPct val="150000"/>
              </a:lnSpc>
              <a:defRPr/>
            </a:pPr>
            <a:r>
              <a:rPr lang="zh-CN" altLang="en-US" sz="2000" kern="0" dirty="0">
                <a:solidFill>
                  <a:srgbClr val="0000CC"/>
                </a:solidFill>
                <a:latin typeface="黑体" panose="02010609060101010101" pitchFamily="2" charset="-122"/>
                <a:ea typeface="黑体" panose="02010609060101010101" pitchFamily="2" charset="-122"/>
                <a:cs typeface="楷体_GB2312"/>
              </a:rPr>
              <a:t>   配备“</a:t>
            </a:r>
            <a:r>
              <a:rPr lang="zh-CN" altLang="zh-CN" sz="2000" b="1">
                <a:solidFill>
                  <a:srgbClr val="FF0000"/>
                </a:solidFill>
                <a:latin typeface="黑体" panose="02010609060101010101" pitchFamily="2" charset="-122"/>
                <a:ea typeface="黑体" panose="02010609060101010101" pitchFamily="2" charset="-122"/>
              </a:rPr>
              <a:t>附表2</a:t>
            </a:r>
            <a:r>
              <a:rPr lang="zh-CN" altLang="en-US" sz="2000" kern="0" dirty="0">
                <a:solidFill>
                  <a:srgbClr val="0000CC"/>
                </a:solidFill>
                <a:latin typeface="黑体" panose="02010609060101010101" pitchFamily="2" charset="-122"/>
                <a:ea typeface="黑体" panose="02010609060101010101" pitchFamily="2" charset="-122"/>
                <a:cs typeface="楷体_GB2312"/>
              </a:rPr>
              <a:t>基本设备和中医药服务设备清单”中的</a:t>
            </a:r>
            <a:r>
              <a:rPr lang="zh-CN" altLang="zh-CN" sz="2000" b="1">
                <a:solidFill>
                  <a:srgbClr val="FF0000"/>
                </a:solidFill>
                <a:latin typeface="黑体" panose="02010609060101010101" pitchFamily="2" charset="-122"/>
                <a:ea typeface="黑体" panose="02010609060101010101" pitchFamily="2" charset="-122"/>
              </a:rPr>
              <a:t>90%以上的基本设备，</a:t>
            </a:r>
            <a:r>
              <a:rPr lang="zh-CN" altLang="en-US" sz="2000" kern="0" dirty="0">
                <a:solidFill>
                  <a:srgbClr val="0000CC"/>
                </a:solidFill>
                <a:latin typeface="黑体" panose="02010609060101010101" pitchFamily="2" charset="-122"/>
                <a:ea typeface="黑体" panose="02010609060101010101" pitchFamily="2" charset="-122"/>
                <a:cs typeface="楷体_GB2312"/>
              </a:rPr>
              <a:t>并配备</a:t>
            </a:r>
            <a:r>
              <a:rPr lang="zh-CN" altLang="zh-CN" sz="2000" b="1">
                <a:solidFill>
                  <a:srgbClr val="FF0000"/>
                </a:solidFill>
                <a:latin typeface="黑体" panose="02010609060101010101" pitchFamily="2" charset="-122"/>
                <a:ea typeface="黑体" panose="02010609060101010101" pitchFamily="2" charset="-122"/>
              </a:rPr>
              <a:t>6种以上中医诊疗设备和康复设备（6+1），</a:t>
            </a:r>
            <a:r>
              <a:rPr lang="zh-CN" altLang="en-US" sz="2000" kern="0" dirty="0">
                <a:solidFill>
                  <a:srgbClr val="0000CC"/>
                </a:solidFill>
                <a:latin typeface="黑体" panose="02010609060101010101" pitchFamily="2" charset="-122"/>
                <a:ea typeface="黑体" panose="02010609060101010101" pitchFamily="2" charset="-122"/>
                <a:cs typeface="楷体_GB2312"/>
              </a:rPr>
              <a:t>则认为符合此指标要求。</a:t>
            </a:r>
          </a:p>
          <a:p>
            <a:pPr>
              <a:lnSpc>
                <a:spcPct val="150000"/>
              </a:lnSpc>
              <a:defRPr/>
            </a:pPr>
            <a:r>
              <a:rPr lang="zh-CN" altLang="en-US" sz="2400" kern="0" dirty="0">
                <a:solidFill>
                  <a:srgbClr val="0000CC"/>
                </a:solidFill>
                <a:latin typeface="黑体" panose="02010609060101010101" pitchFamily="2" charset="-122"/>
                <a:ea typeface="黑体" panose="02010609060101010101" pitchFamily="2" charset="-122"/>
                <a:cs typeface="楷体_GB2312"/>
              </a:rPr>
              <a:t>评价方式方法：</a:t>
            </a:r>
            <a:r>
              <a:rPr lang="zh-CN" altLang="en-US" sz="2000" kern="0" dirty="0">
                <a:solidFill>
                  <a:srgbClr val="0000CC"/>
                </a:solidFill>
                <a:latin typeface="黑体" panose="02010609060101010101" pitchFamily="2" charset="-122"/>
                <a:ea typeface="黑体" panose="02010609060101010101" pitchFamily="2" charset="-122"/>
                <a:cs typeface="楷体_GB2312"/>
              </a:rPr>
              <a:t>现场查看。</a:t>
            </a:r>
            <a:endParaRPr lang="en-US" altLang="zh-CN" sz="2000" b="1" dirty="0">
              <a:solidFill>
                <a:srgbClr val="FF0000"/>
              </a:solidFill>
              <a:latin typeface="黑体" panose="02010609060101010101" pitchFamily="2" charset="-122"/>
              <a:ea typeface="黑体" panose="02010609060101010101" pitchFamily="2" charset="-122"/>
            </a:endParaRPr>
          </a:p>
        </p:txBody>
      </p:sp>
    </p:spTree>
    <p:custDataLst>
      <p:tags r:id="rId1"/>
    </p:custData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表格 6"/>
          <p:cNvGraphicFramePr>
            <a:graphicFrameLocks noGrp="1"/>
          </p:cNvGraphicFramePr>
          <p:nvPr/>
        </p:nvGraphicFramePr>
        <p:xfrm>
          <a:off x="1416050" y="1751013"/>
          <a:ext cx="6542088" cy="4443730"/>
        </p:xfrm>
        <a:graphic>
          <a:graphicData uri="http://schemas.openxmlformats.org/drawingml/2006/table">
            <a:tbl>
              <a:tblPr/>
              <a:tblGrid>
                <a:gridCol w="1070610"/>
                <a:gridCol w="1860550"/>
                <a:gridCol w="882650"/>
                <a:gridCol w="1842135"/>
                <a:gridCol w="885825"/>
              </a:tblGrid>
              <a:tr h="633730">
                <a:tc>
                  <a:txBody>
                    <a:bodyPr/>
                    <a:lstStyle/>
                    <a:p>
                      <a:pPr marL="0" marR="0" lvl="0" indent="0" algn="ctr" defTabSz="914400" rtl="0" eaLnBrk="1" fontAlgn="base" latinLnBrk="0" hangingPunct="1">
                        <a:lnSpc>
                          <a:spcPct val="115000"/>
                        </a:lnSpc>
                        <a:spcBef>
                          <a:spcPct val="0"/>
                        </a:spcBef>
                        <a:spcAft>
                          <a:spcPct val="0"/>
                        </a:spcAft>
                        <a:buClrTx/>
                        <a:buSzTx/>
                        <a:buFontTx/>
                        <a:buNone/>
                      </a:pPr>
                      <a:endParaRPr kumimoji="0" lang="zh-CN" altLang="en-US" sz="1800" b="1" i="0" u="none" strike="noStrike" cap="none" normalizeH="0" baseline="0" dirty="0">
                        <a:solidFill>
                          <a:srgbClr val="4222C8"/>
                        </a:solidFill>
                        <a:latin typeface="+mn-ea"/>
                        <a:cs typeface="楷体_GB2312"/>
                      </a:endParaRPr>
                    </a:p>
                  </a:txBody>
                  <a:tcPr marL="26773" marR="2677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pPr>
                      <a:r>
                        <a:rPr kumimoji="0" lang="zh-CN" altLang="en-US" sz="1600" b="1" i="0" u="none" strike="noStrike" cap="none" normalizeH="0" baseline="0" dirty="0">
                          <a:solidFill>
                            <a:srgbClr val="4222C8"/>
                          </a:solidFill>
                          <a:latin typeface="+mn-ea"/>
                          <a:cs typeface="楷体_GB2312"/>
                        </a:rPr>
                        <a:t>乡镇卫生院</a:t>
                      </a:r>
                    </a:p>
                    <a:p>
                      <a:pPr marL="0" marR="0" lvl="0" indent="0" algn="ctr" defTabSz="914400" rtl="0" eaLnBrk="1" fontAlgn="base" latinLnBrk="0" hangingPunct="1">
                        <a:lnSpc>
                          <a:spcPct val="115000"/>
                        </a:lnSpc>
                        <a:spcBef>
                          <a:spcPct val="0"/>
                        </a:spcBef>
                        <a:spcAft>
                          <a:spcPct val="0"/>
                        </a:spcAft>
                        <a:buClrTx/>
                        <a:buSzTx/>
                        <a:buFontTx/>
                        <a:buNone/>
                      </a:pPr>
                      <a:r>
                        <a:rPr kumimoji="0" lang="zh-CN" altLang="en-US" sz="1600" b="1" i="0" u="none" strike="noStrike" cap="none" normalizeH="0" baseline="0" dirty="0">
                          <a:solidFill>
                            <a:srgbClr val="4222C8"/>
                          </a:solidFill>
                          <a:latin typeface="+mn-ea"/>
                          <a:cs typeface="楷体_GB2312"/>
                        </a:rPr>
                        <a:t>设备</a:t>
                      </a:r>
                    </a:p>
                  </a:txBody>
                  <a:tcPr marL="26773" marR="2677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algn="ctr" fontAlgn="base">
                        <a:lnSpc>
                          <a:spcPct val="115000"/>
                        </a:lnSpc>
                        <a:buClrTx/>
                        <a:buSzTx/>
                        <a:buFontTx/>
                      </a:pPr>
                      <a:r>
                        <a:rPr lang="zh-CN" altLang="en-US" sz="1200" b="1" dirty="0">
                          <a:solidFill>
                            <a:srgbClr val="4222C8"/>
                          </a:solidFill>
                          <a:latin typeface="+mn-ea"/>
                          <a:cs typeface="楷体_GB2312"/>
                          <a:sym typeface="+mn-ea"/>
                        </a:rPr>
                        <a:t>是否配备</a:t>
                      </a:r>
                    </a:p>
                    <a:p>
                      <a:pPr algn="ctr" fontAlgn="base">
                        <a:lnSpc>
                          <a:spcPct val="115000"/>
                        </a:lnSpc>
                        <a:buClrTx/>
                        <a:buSzTx/>
                        <a:buFontTx/>
                      </a:pPr>
                      <a:r>
                        <a:rPr lang="zh-CN" altLang="en-US" sz="1200" b="1" dirty="0">
                          <a:solidFill>
                            <a:srgbClr val="4222C8"/>
                          </a:solidFill>
                          <a:latin typeface="+mn-ea"/>
                          <a:cs typeface="楷体_GB2312"/>
                          <a:sym typeface="+mn-ea"/>
                        </a:rPr>
                        <a:t>（1是  2否）</a:t>
                      </a:r>
                      <a:endParaRPr kumimoji="0" lang="zh-CN" altLang="en-US" sz="1200" b="1" i="0" u="none" strike="noStrike" cap="none" normalizeH="0" baseline="0" dirty="0">
                        <a:solidFill>
                          <a:srgbClr val="4222C8"/>
                        </a:solidFill>
                        <a:latin typeface="+mn-ea"/>
                        <a:cs typeface="楷体_GB2312"/>
                        <a:sym typeface="+mn-ea"/>
                      </a:endParaRPr>
                    </a:p>
                  </a:txBody>
                  <a:tcPr marL="26773" marR="2677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algn="ctr" defTabSz="914400" rtl="0" eaLnBrk="1" fontAlgn="base" latinLnBrk="0" hangingPunct="1">
                        <a:lnSpc>
                          <a:spcPct val="115000"/>
                        </a:lnSpc>
                        <a:buClrTx/>
                        <a:buSzTx/>
                        <a:buFontTx/>
                        <a:buNone/>
                      </a:pPr>
                      <a:r>
                        <a:rPr kumimoji="0" lang="zh-CN" altLang="en-US" sz="1600" b="1" i="0" u="none" strike="noStrike" cap="none" normalizeH="0" baseline="0" dirty="0">
                          <a:solidFill>
                            <a:srgbClr val="4222C8"/>
                          </a:solidFill>
                          <a:latin typeface="+mn-ea"/>
                          <a:cs typeface="楷体_GB2312"/>
                        </a:rPr>
                        <a:t>社区卫生服务中心</a:t>
                      </a:r>
                    </a:p>
                    <a:p>
                      <a:pPr marL="0" marR="0" lvl="0" algn="ctr" defTabSz="914400" rtl="0" eaLnBrk="1" fontAlgn="base" latinLnBrk="0" hangingPunct="1">
                        <a:lnSpc>
                          <a:spcPct val="115000"/>
                        </a:lnSpc>
                        <a:buClrTx/>
                        <a:buSzTx/>
                        <a:buFontTx/>
                        <a:buNone/>
                      </a:pPr>
                      <a:r>
                        <a:rPr kumimoji="0" lang="zh-CN" altLang="en-US" sz="1600" b="1" i="0" u="none" strike="noStrike" cap="none" normalizeH="0" baseline="0" dirty="0">
                          <a:solidFill>
                            <a:srgbClr val="4222C8"/>
                          </a:solidFill>
                          <a:latin typeface="+mn-ea"/>
                          <a:cs typeface="楷体_GB2312"/>
                        </a:rPr>
                        <a:t>设备</a:t>
                      </a:r>
                    </a:p>
                  </a:txBody>
                  <a:tcPr marL="26773" marR="2677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algn="ctr" fontAlgn="base">
                        <a:lnSpc>
                          <a:spcPct val="115000"/>
                        </a:lnSpc>
                        <a:buClrTx/>
                        <a:buSzTx/>
                        <a:buFontTx/>
                      </a:pPr>
                      <a:r>
                        <a:rPr lang="zh-CN" altLang="en-US" sz="1200" b="1" dirty="0">
                          <a:solidFill>
                            <a:srgbClr val="4222C8"/>
                          </a:solidFill>
                          <a:latin typeface="+mn-ea"/>
                          <a:cs typeface="楷体_GB2312"/>
                          <a:sym typeface="+mn-ea"/>
                        </a:rPr>
                        <a:t>是否配备</a:t>
                      </a:r>
                    </a:p>
                    <a:p>
                      <a:pPr algn="ctr" fontAlgn="base">
                        <a:lnSpc>
                          <a:spcPct val="115000"/>
                        </a:lnSpc>
                        <a:buClrTx/>
                        <a:buSzTx/>
                        <a:buFontTx/>
                      </a:pPr>
                      <a:r>
                        <a:rPr lang="zh-CN" altLang="en-US" sz="1200" b="1" dirty="0">
                          <a:solidFill>
                            <a:srgbClr val="4222C8"/>
                          </a:solidFill>
                          <a:latin typeface="+mn-ea"/>
                          <a:cs typeface="楷体_GB2312"/>
                          <a:sym typeface="+mn-ea"/>
                        </a:rPr>
                        <a:t>（1是  2否）</a:t>
                      </a:r>
                      <a:endParaRPr kumimoji="0" lang="zh-CN" altLang="en-US" sz="1200" b="1" i="0" u="none" strike="noStrike" cap="none" normalizeH="0" baseline="0" dirty="0">
                        <a:solidFill>
                          <a:srgbClr val="4222C8"/>
                        </a:solidFill>
                        <a:latin typeface="+mn-ea"/>
                        <a:cs typeface="楷体_GB2312"/>
                        <a:sym typeface="+mn-ea"/>
                      </a:endParaRPr>
                    </a:p>
                  </a:txBody>
                  <a:tcPr marL="26773" marR="2677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233680">
                <a:tc rowSpan="16">
                  <a:txBody>
                    <a:bodyPr/>
                    <a:lstStyle/>
                    <a:p>
                      <a:pPr marL="0" marR="0" lvl="0" algn="ctr" defTabSz="914400" rtl="0" fontAlgn="base">
                        <a:lnSpc>
                          <a:spcPct val="100000"/>
                        </a:lnSpc>
                        <a:buClrTx/>
                        <a:buSzTx/>
                        <a:buFontTx/>
                        <a:buNone/>
                      </a:pPr>
                      <a:r>
                        <a:rPr kumimoji="0" lang="zh-CN" altLang="zh-CN" sz="1500" b="1" i="0" u="none" strike="noStrike" cap="none" normalizeH="0" baseline="0" dirty="0">
                          <a:solidFill>
                            <a:srgbClr val="FF0000"/>
                          </a:solidFill>
                          <a:latin typeface="+mn-ea"/>
                          <a:cs typeface="楷体_GB2312"/>
                        </a:rPr>
                        <a:t>基本设备</a:t>
                      </a:r>
                    </a:p>
                  </a:txBody>
                  <a:tcPr marL="26773" marR="2677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r>
                        <a:rPr kumimoji="0" lang="zh-CN" altLang="en-US" sz="1500" b="1" i="0" u="none" strike="noStrike" cap="none" normalizeH="0" baseline="0" dirty="0">
                          <a:solidFill>
                            <a:srgbClr val="4222C8"/>
                          </a:solidFill>
                          <a:latin typeface="+mn-ea"/>
                          <a:cs typeface="楷体_GB2312"/>
                        </a:rPr>
                        <a:t>急救抢救箱</a:t>
                      </a:r>
                    </a:p>
                  </a:txBody>
                  <a:tcPr marL="26773" marR="2677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r>
                        <a:rPr kumimoji="0" lang="zh-CN" altLang="en-US" sz="1500" b="1" i="0" u="none" strike="noStrike" cap="none" normalizeH="0" baseline="0" dirty="0">
                          <a:solidFill>
                            <a:srgbClr val="4222C8"/>
                          </a:solidFill>
                          <a:latin typeface="+mn-ea"/>
                          <a:cs typeface="楷体_GB2312"/>
                        </a:rPr>
                        <a:t>诊断床</a:t>
                      </a: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233045">
                <a:tc vMerge="1">
                  <a:txBody>
                    <a:bodyPr/>
                    <a:lstStyle/>
                    <a:p>
                      <a:endParaRPr lang="zh-CN"/>
                    </a:p>
                  </a:txBody>
                  <a:tcPr marL="26773" marR="2677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algn="l" defTabSz="914400" rtl="0" fontAlgn="base">
                        <a:lnSpc>
                          <a:spcPct val="100000"/>
                        </a:lnSpc>
                        <a:buClrTx/>
                        <a:buSzTx/>
                        <a:buFontTx/>
                        <a:buNone/>
                      </a:pPr>
                      <a:r>
                        <a:rPr kumimoji="0" lang="zh-CN" altLang="en-US" sz="1500" b="1" i="0" u="none" strike="noStrike" cap="none" normalizeH="0" baseline="0" dirty="0">
                          <a:solidFill>
                            <a:srgbClr val="4222C8"/>
                          </a:solidFill>
                          <a:latin typeface="+mn-ea"/>
                          <a:cs typeface="楷体_GB2312"/>
                        </a:rPr>
                        <a:t>氧气瓶</a:t>
                      </a:r>
                    </a:p>
                  </a:txBody>
                  <a:tcPr marL="26773" marR="2677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algn="l" defTabSz="914400" rtl="0" fontAlgn="base">
                        <a:lnSpc>
                          <a:spcPct val="100000"/>
                        </a:lnSpc>
                        <a:buClrTx/>
                        <a:buSzTx/>
                        <a:buFontTx/>
                        <a:buNone/>
                      </a:pPr>
                      <a:r>
                        <a:rPr kumimoji="0" lang="zh-CN" altLang="en-US" sz="1500" b="1" i="0" u="none" strike="noStrike" cap="none" normalizeH="0" baseline="0" dirty="0">
                          <a:solidFill>
                            <a:srgbClr val="4222C8"/>
                          </a:solidFill>
                          <a:latin typeface="+mn-ea"/>
                          <a:cs typeface="楷体_GB2312"/>
                        </a:rPr>
                        <a:t>听诊器</a:t>
                      </a: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r h="234315">
                <a:tc vMerge="1">
                  <a:txBody>
                    <a:bodyPr/>
                    <a:lstStyle/>
                    <a:p>
                      <a:endParaRPr lang="zh-CN"/>
                    </a:p>
                  </a:txBody>
                  <a:tcPr marL="26773" marR="2677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r>
                        <a:rPr kumimoji="0" lang="zh-CN" altLang="en-US" sz="1500" b="1" i="0" u="none" strike="noStrike" cap="none" normalizeH="0" baseline="0" dirty="0">
                          <a:solidFill>
                            <a:srgbClr val="4222C8"/>
                          </a:solidFill>
                          <a:latin typeface="+mn-ea"/>
                          <a:cs typeface="楷体_GB2312"/>
                        </a:rPr>
                        <a:t>电动吸引器</a:t>
                      </a:r>
                    </a:p>
                  </a:txBody>
                  <a:tcPr marL="26773" marR="2677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r>
                        <a:rPr kumimoji="0" lang="zh-CN" altLang="en-US" sz="1500" b="1" i="0" u="none" strike="noStrike" cap="none" normalizeH="0" baseline="0" dirty="0">
                          <a:solidFill>
                            <a:srgbClr val="4222C8"/>
                          </a:solidFill>
                          <a:latin typeface="+mn-ea"/>
                          <a:cs typeface="楷体_GB2312"/>
                        </a:rPr>
                        <a:t>血压计</a:t>
                      </a: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233680">
                <a:tc vMerge="1">
                  <a:txBody>
                    <a:bodyPr/>
                    <a:lstStyle/>
                    <a:p>
                      <a:endParaRPr lang="zh-CN"/>
                    </a:p>
                  </a:txBody>
                  <a:tcPr marL="26773" marR="2677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algn="l" defTabSz="914400" rtl="0" fontAlgn="base">
                        <a:lnSpc>
                          <a:spcPct val="100000"/>
                        </a:lnSpc>
                        <a:buClrTx/>
                        <a:buSzTx/>
                        <a:buFontTx/>
                        <a:buNone/>
                      </a:pPr>
                      <a:r>
                        <a:rPr kumimoji="0" lang="zh-CN" altLang="en-US" sz="1500" b="1" i="0" u="none" strike="noStrike" cap="none" normalizeH="0" baseline="0" dirty="0">
                          <a:solidFill>
                            <a:srgbClr val="FF0000"/>
                          </a:solidFill>
                          <a:latin typeface="+mn-ea"/>
                          <a:cs typeface="楷体_GB2312"/>
                        </a:rPr>
                        <a:t>洗胃机</a:t>
                      </a:r>
                    </a:p>
                  </a:txBody>
                  <a:tcPr marL="26773" marR="2677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algn="l" defTabSz="914400" rtl="0" fontAlgn="base">
                        <a:lnSpc>
                          <a:spcPct val="100000"/>
                        </a:lnSpc>
                        <a:buClrTx/>
                        <a:buSzTx/>
                        <a:buFontTx/>
                        <a:buNone/>
                      </a:pPr>
                      <a:r>
                        <a:rPr kumimoji="0" lang="zh-CN" altLang="en-US" sz="1500" b="1" i="0" u="none" strike="noStrike" cap="none" normalizeH="0" baseline="0" dirty="0">
                          <a:solidFill>
                            <a:srgbClr val="4222C8"/>
                          </a:solidFill>
                          <a:latin typeface="+mn-ea"/>
                          <a:cs typeface="楷体_GB2312"/>
                        </a:rPr>
                        <a:t>体温计</a:t>
                      </a: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r h="233680">
                <a:tc vMerge="1">
                  <a:txBody>
                    <a:bodyPr/>
                    <a:lstStyle/>
                    <a:p>
                      <a:endParaRPr lang="zh-CN"/>
                    </a:p>
                  </a:txBody>
                  <a:tcPr marL="26773" marR="2677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r>
                        <a:rPr kumimoji="0" lang="zh-CN" altLang="en-US" sz="1500" b="1" i="0" u="none" strike="noStrike" cap="none" normalizeH="0" baseline="0" dirty="0">
                          <a:solidFill>
                            <a:srgbClr val="4222C8"/>
                          </a:solidFill>
                          <a:latin typeface="+mn-ea"/>
                          <a:cs typeface="楷体_GB2312"/>
                        </a:rPr>
                        <a:t>心电图机</a:t>
                      </a:r>
                    </a:p>
                  </a:txBody>
                  <a:tcPr marL="26773" marR="2677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r>
                        <a:rPr kumimoji="0" lang="zh-CN" altLang="en-US" sz="1500" b="1" i="0" u="none" strike="noStrike" cap="none" normalizeH="0" baseline="0" dirty="0">
                          <a:solidFill>
                            <a:srgbClr val="4222C8"/>
                          </a:solidFill>
                          <a:latin typeface="+mn-ea"/>
                          <a:cs typeface="楷体_GB2312"/>
                        </a:rPr>
                        <a:t>观片灯</a:t>
                      </a: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233680">
                <a:tc vMerge="1">
                  <a:txBody>
                    <a:bodyPr/>
                    <a:lstStyle/>
                    <a:p>
                      <a:endParaRPr lang="zh-CN"/>
                    </a:p>
                  </a:txBody>
                  <a:tcPr marL="26773" marR="2677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algn="l" defTabSz="914400" rtl="0" fontAlgn="base">
                        <a:lnSpc>
                          <a:spcPct val="100000"/>
                        </a:lnSpc>
                        <a:buClrTx/>
                        <a:buSzTx/>
                        <a:buFontTx/>
                        <a:buNone/>
                      </a:pPr>
                      <a:r>
                        <a:rPr kumimoji="0" lang="zh-CN" altLang="en-US" sz="1500" b="1" i="0" u="none" strike="noStrike" cap="none" normalizeH="0" baseline="0" dirty="0">
                          <a:solidFill>
                            <a:srgbClr val="4222C8"/>
                          </a:solidFill>
                          <a:latin typeface="+mn-ea"/>
                          <a:cs typeface="楷体_GB2312"/>
                        </a:rPr>
                        <a:t>抢救床</a:t>
                      </a:r>
                    </a:p>
                  </a:txBody>
                  <a:tcPr marL="26773" marR="2677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algn="l" defTabSz="914400" rtl="0" fontAlgn="base">
                        <a:lnSpc>
                          <a:spcPct val="100000"/>
                        </a:lnSpc>
                        <a:buClrTx/>
                        <a:buSzTx/>
                        <a:buFontTx/>
                        <a:buNone/>
                      </a:pPr>
                      <a:r>
                        <a:rPr kumimoji="0" lang="zh-CN" altLang="en-US" sz="1500" b="1" i="0" u="none" strike="noStrike" cap="none" normalizeH="0" baseline="0" dirty="0">
                          <a:solidFill>
                            <a:srgbClr val="4222C8"/>
                          </a:solidFill>
                          <a:latin typeface="+mn-ea"/>
                          <a:cs typeface="楷体_GB2312"/>
                        </a:rPr>
                        <a:t>体重身高计</a:t>
                      </a: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r h="233680">
                <a:tc vMerge="1">
                  <a:txBody>
                    <a:bodyPr/>
                    <a:lstStyle/>
                    <a:p>
                      <a:endParaRPr lang="zh-CN"/>
                    </a:p>
                  </a:txBody>
                  <a:tcPr marL="26773" marR="2677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r>
                        <a:rPr kumimoji="0" lang="zh-CN" altLang="en-US" sz="1500" b="1" i="0" u="none" strike="noStrike" cap="none" normalizeH="0" baseline="0" dirty="0">
                          <a:solidFill>
                            <a:srgbClr val="4222C8"/>
                          </a:solidFill>
                          <a:latin typeface="+mn-ea"/>
                          <a:cs typeface="楷体_GB2312"/>
                        </a:rPr>
                        <a:t>观察床</a:t>
                      </a:r>
                    </a:p>
                  </a:txBody>
                  <a:tcPr marL="26773" marR="2677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r>
                        <a:rPr kumimoji="0" lang="zh-CN" altLang="en-US" sz="1500" b="1" i="0" u="none" strike="noStrike" cap="none" normalizeH="0" baseline="0" dirty="0">
                          <a:solidFill>
                            <a:srgbClr val="4222C8"/>
                          </a:solidFill>
                          <a:latin typeface="+mn-ea"/>
                          <a:cs typeface="楷体_GB2312"/>
                        </a:rPr>
                        <a:t>出诊箱</a:t>
                      </a: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233680">
                <a:tc vMerge="1">
                  <a:txBody>
                    <a:bodyPr/>
                    <a:lstStyle/>
                    <a:p>
                      <a:endParaRPr lang="zh-CN"/>
                    </a:p>
                  </a:txBody>
                  <a:tcPr marL="26773" marR="2677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algn="l" defTabSz="914400" rtl="0" fontAlgn="base">
                        <a:lnSpc>
                          <a:spcPct val="100000"/>
                        </a:lnSpc>
                        <a:buClrTx/>
                        <a:buSzTx/>
                        <a:buFontTx/>
                        <a:buNone/>
                      </a:pPr>
                      <a:r>
                        <a:rPr kumimoji="0" lang="zh-CN" altLang="en-US" sz="1500" b="1" i="0" u="none" strike="noStrike" cap="none" normalizeH="0" baseline="0" dirty="0">
                          <a:solidFill>
                            <a:srgbClr val="4222C8"/>
                          </a:solidFill>
                          <a:latin typeface="+mn-ea"/>
                          <a:cs typeface="楷体_GB2312"/>
                        </a:rPr>
                        <a:t>诊查床</a:t>
                      </a:r>
                    </a:p>
                  </a:txBody>
                  <a:tcPr marL="26773" marR="2677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algn="l" defTabSz="914400" rtl="0" fontAlgn="base">
                        <a:lnSpc>
                          <a:spcPct val="100000"/>
                        </a:lnSpc>
                        <a:buClrTx/>
                        <a:buSzTx/>
                        <a:buFontTx/>
                        <a:buNone/>
                      </a:pPr>
                      <a:r>
                        <a:rPr kumimoji="0" lang="zh-CN" altLang="en-US" sz="1500" b="1" i="0" u="none" strike="noStrike" cap="none" normalizeH="0" baseline="0" dirty="0">
                          <a:solidFill>
                            <a:srgbClr val="4222C8"/>
                          </a:solidFill>
                          <a:latin typeface="+mn-ea"/>
                          <a:cs typeface="楷体_GB2312"/>
                        </a:rPr>
                        <a:t>治疗推车</a:t>
                      </a: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r h="233680">
                <a:tc vMerge="1">
                  <a:txBody>
                    <a:bodyPr/>
                    <a:lstStyle/>
                    <a:p>
                      <a:endParaRPr lang="zh-CN"/>
                    </a:p>
                  </a:txBody>
                  <a:tcPr marL="26773" marR="2677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r>
                        <a:rPr kumimoji="0" lang="zh-CN" altLang="en-US" sz="1500" b="1" i="0" u="none" strike="noStrike" cap="none" normalizeH="0" baseline="0" dirty="0">
                          <a:solidFill>
                            <a:srgbClr val="4222C8"/>
                          </a:solidFill>
                          <a:latin typeface="+mn-ea"/>
                          <a:cs typeface="楷体_GB2312"/>
                        </a:rPr>
                        <a:t>妇科检查床</a:t>
                      </a:r>
                    </a:p>
                  </a:txBody>
                  <a:tcPr marL="26773" marR="2677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r>
                        <a:rPr kumimoji="0" lang="zh-CN" altLang="en-US" sz="1500" b="1" i="0" u="none" strike="noStrike" cap="none" normalizeH="0" baseline="0" dirty="0">
                          <a:solidFill>
                            <a:srgbClr val="4222C8"/>
                          </a:solidFill>
                          <a:latin typeface="+mn-ea"/>
                          <a:cs typeface="楷体_GB2312"/>
                        </a:rPr>
                        <a:t>供氧设备</a:t>
                      </a: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233045">
                <a:tc vMerge="1">
                  <a:txBody>
                    <a:bodyPr/>
                    <a:lstStyle/>
                    <a:p>
                      <a:endParaRPr lang="zh-CN"/>
                    </a:p>
                  </a:txBody>
                  <a:tcPr marL="26773" marR="2677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algn="l" defTabSz="914400" rtl="0" fontAlgn="base">
                        <a:lnSpc>
                          <a:spcPct val="100000"/>
                        </a:lnSpc>
                        <a:buClrTx/>
                        <a:buSzTx/>
                        <a:buFontTx/>
                        <a:buNone/>
                      </a:pPr>
                      <a:r>
                        <a:rPr kumimoji="0" lang="zh-CN" altLang="en-US" sz="1500" b="1" i="0" u="none" strike="noStrike" cap="none" normalizeH="0" baseline="0" dirty="0">
                          <a:solidFill>
                            <a:srgbClr val="4222C8"/>
                          </a:solidFill>
                          <a:latin typeface="+mn-ea"/>
                          <a:cs typeface="楷体_GB2312"/>
                        </a:rPr>
                        <a:t>新生儿体重计</a:t>
                      </a:r>
                    </a:p>
                  </a:txBody>
                  <a:tcPr marL="26773" marR="2677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algn="l" defTabSz="914400" rtl="0" fontAlgn="base">
                        <a:lnSpc>
                          <a:spcPct val="100000"/>
                        </a:lnSpc>
                        <a:buClrTx/>
                        <a:buSzTx/>
                        <a:buFontTx/>
                        <a:buNone/>
                      </a:pPr>
                      <a:r>
                        <a:rPr kumimoji="0" lang="zh-CN" altLang="en-US" sz="1500" b="1" i="0" u="none" strike="noStrike" cap="none" normalizeH="0" baseline="0" dirty="0">
                          <a:solidFill>
                            <a:srgbClr val="4222C8"/>
                          </a:solidFill>
                          <a:latin typeface="+mn-ea"/>
                          <a:cs typeface="楷体_GB2312"/>
                        </a:rPr>
                        <a:t>心电图机</a:t>
                      </a: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r h="234315">
                <a:tc vMerge="1">
                  <a:txBody>
                    <a:bodyPr/>
                    <a:lstStyle/>
                    <a:p>
                      <a:endParaRPr lang="zh-CN"/>
                    </a:p>
                  </a:txBody>
                  <a:tcPr marL="26773" marR="2677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r>
                        <a:rPr kumimoji="0" lang="zh-CN" altLang="en-US" sz="1500" b="1" i="0" u="none" strike="noStrike" cap="none" normalizeH="0" baseline="0" dirty="0">
                          <a:solidFill>
                            <a:srgbClr val="4222C8"/>
                          </a:solidFill>
                          <a:latin typeface="+mn-ea"/>
                          <a:cs typeface="楷体_GB2312"/>
                        </a:rPr>
                        <a:t>血球计数仪</a:t>
                      </a:r>
                    </a:p>
                  </a:txBody>
                  <a:tcPr marL="26773" marR="2677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r>
                        <a:rPr kumimoji="0" lang="zh-CN" altLang="en-US" sz="1500" b="1" i="0" u="none" strike="noStrike" cap="none" normalizeH="0" baseline="0" dirty="0">
                          <a:solidFill>
                            <a:srgbClr val="FF0000"/>
                          </a:solidFill>
                          <a:latin typeface="+mn-ea"/>
                          <a:cs typeface="楷体_GB2312"/>
                        </a:rPr>
                        <a:t>B超</a:t>
                      </a: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233680">
                <a:tc vMerge="1">
                  <a:txBody>
                    <a:bodyPr/>
                    <a:lstStyle/>
                    <a:p>
                      <a:endParaRPr lang="zh-CN"/>
                    </a:p>
                  </a:txBody>
                  <a:tcPr marL="26773" marR="2677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algn="l" defTabSz="914400" rtl="0" fontAlgn="base">
                        <a:lnSpc>
                          <a:spcPct val="100000"/>
                        </a:lnSpc>
                        <a:buClrTx/>
                        <a:buSzTx/>
                        <a:buFontTx/>
                        <a:buNone/>
                      </a:pPr>
                      <a:r>
                        <a:rPr kumimoji="0" lang="zh-CN" altLang="en-US" sz="1500" b="1" i="0" u="none" strike="noStrike" cap="none" normalizeH="0" baseline="0" dirty="0">
                          <a:solidFill>
                            <a:srgbClr val="4222C8"/>
                          </a:solidFill>
                          <a:latin typeface="+mn-ea"/>
                          <a:cs typeface="楷体_GB2312"/>
                        </a:rPr>
                        <a:t>离心机</a:t>
                      </a:r>
                    </a:p>
                  </a:txBody>
                  <a:tcPr marL="26773" marR="2677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algn="l" defTabSz="914400" rtl="0" fontAlgn="base">
                        <a:lnSpc>
                          <a:spcPct val="100000"/>
                        </a:lnSpc>
                        <a:buClrTx/>
                        <a:buSzTx/>
                        <a:buFontTx/>
                        <a:buNone/>
                      </a:pPr>
                      <a:r>
                        <a:rPr kumimoji="0" lang="zh-CN" altLang="en-US" sz="1500" b="1" i="0" u="none" strike="noStrike" cap="none" normalizeH="0" baseline="0" dirty="0">
                          <a:solidFill>
                            <a:srgbClr val="4222C8"/>
                          </a:solidFill>
                          <a:latin typeface="+mn-ea"/>
                          <a:cs typeface="楷体_GB2312"/>
                        </a:rPr>
                        <a:t>血球计数仪</a:t>
                      </a: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r h="233680">
                <a:tc vMerge="1">
                  <a:txBody>
                    <a:bodyPr/>
                    <a:lstStyle/>
                    <a:p>
                      <a:endParaRPr lang="zh-CN"/>
                    </a:p>
                  </a:txBody>
                  <a:tcPr marL="26773" marR="2677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r>
                        <a:rPr kumimoji="0" lang="zh-CN" altLang="en-US" sz="1500" b="1" i="0" u="none" strike="noStrike" cap="none" normalizeH="0" baseline="0" dirty="0">
                          <a:solidFill>
                            <a:srgbClr val="4222C8"/>
                          </a:solidFill>
                          <a:latin typeface="+mn-ea"/>
                          <a:cs typeface="楷体_GB2312"/>
                        </a:rPr>
                        <a:t>恒温箱</a:t>
                      </a:r>
                    </a:p>
                  </a:txBody>
                  <a:tcPr marL="26773" marR="2677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r>
                        <a:rPr kumimoji="0" lang="zh-CN" altLang="en-US" sz="1500" b="1" i="0" u="none" strike="noStrike" cap="none" normalizeH="0" baseline="0" dirty="0">
                          <a:solidFill>
                            <a:srgbClr val="FF0000"/>
                          </a:solidFill>
                          <a:latin typeface="+mn-ea"/>
                          <a:cs typeface="楷体_GB2312"/>
                        </a:rPr>
                        <a:t>尿常规分析仪</a:t>
                      </a: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233045">
                <a:tc vMerge="1">
                  <a:txBody>
                    <a:bodyPr/>
                    <a:lstStyle/>
                    <a:p>
                      <a:endParaRPr lang="zh-CN"/>
                    </a:p>
                  </a:txBody>
                  <a:tcPr marL="26773" marR="2677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algn="l" defTabSz="914400" rtl="0" fontAlgn="base">
                        <a:lnSpc>
                          <a:spcPct val="100000"/>
                        </a:lnSpc>
                        <a:buClrTx/>
                        <a:buSzTx/>
                        <a:buFontTx/>
                        <a:buNone/>
                      </a:pPr>
                      <a:r>
                        <a:rPr kumimoji="0" lang="zh-CN" altLang="en-US" sz="1500" b="1" i="0" u="none" strike="noStrike" cap="none" normalizeH="0" baseline="0" dirty="0">
                          <a:solidFill>
                            <a:srgbClr val="4222C8"/>
                          </a:solidFill>
                          <a:latin typeface="+mn-ea"/>
                          <a:cs typeface="楷体_GB2312"/>
                        </a:rPr>
                        <a:t>电冰箱</a:t>
                      </a:r>
                    </a:p>
                  </a:txBody>
                  <a:tcPr marL="26773" marR="2677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algn="l" defTabSz="914400" rtl="0" fontAlgn="base">
                        <a:lnSpc>
                          <a:spcPct val="100000"/>
                        </a:lnSpc>
                        <a:buClrTx/>
                        <a:buSzTx/>
                        <a:buFontTx/>
                        <a:buNone/>
                      </a:pPr>
                      <a:r>
                        <a:rPr kumimoji="0" lang="zh-CN" altLang="en-US" sz="1500" b="1" i="0" u="none" strike="noStrike" cap="none" normalizeH="0" baseline="0" dirty="0">
                          <a:solidFill>
                            <a:srgbClr val="FF0000"/>
                          </a:solidFill>
                          <a:latin typeface="+mn-ea"/>
                          <a:cs typeface="楷体_GB2312"/>
                        </a:rPr>
                        <a:t>生化分析仪</a:t>
                      </a: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r h="276860">
                <a:tc vMerge="1">
                  <a:txBody>
                    <a:bodyPr/>
                    <a:lstStyle/>
                    <a:p>
                      <a:endParaRPr lang="zh-CN"/>
                    </a:p>
                  </a:txBody>
                  <a:tcPr marL="26773" marR="2677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r>
                        <a:rPr kumimoji="0" lang="en-US" altLang="zh-CN" sz="1500" b="1" i="0" u="none" strike="noStrike" cap="none" normalizeH="0" baseline="0" dirty="0">
                          <a:solidFill>
                            <a:srgbClr val="FF0000"/>
                          </a:solidFill>
                          <a:latin typeface="+mn-ea"/>
                          <a:cs typeface="楷体_GB2312"/>
                        </a:rPr>
                        <a:t>X</a:t>
                      </a:r>
                      <a:r>
                        <a:rPr kumimoji="0" lang="zh-CN" altLang="zh-CN" sz="1500" b="1" i="0" u="none" strike="noStrike" cap="none" normalizeH="0" baseline="0" dirty="0">
                          <a:solidFill>
                            <a:srgbClr val="FF0000"/>
                          </a:solidFill>
                          <a:latin typeface="+mn-ea"/>
                          <a:cs typeface="楷体_GB2312"/>
                        </a:rPr>
                        <a:t>光机</a:t>
                      </a:r>
                    </a:p>
                  </a:txBody>
                  <a:tcPr marL="26773" marR="2677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r>
                        <a:rPr kumimoji="0" lang="zh-CN" altLang="en-US" sz="1500" b="1" i="0" u="none" strike="noStrike" cap="none" normalizeH="0" baseline="0" dirty="0">
                          <a:solidFill>
                            <a:srgbClr val="4222C8"/>
                          </a:solidFill>
                          <a:latin typeface="+mn-ea"/>
                          <a:cs typeface="楷体_GB2312"/>
                        </a:rPr>
                        <a:t>血糖仪</a:t>
                      </a: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262255">
                <a:tc vMerge="1">
                  <a:txBody>
                    <a:bodyPr/>
                    <a:lstStyle/>
                    <a:p>
                      <a:endParaRPr lang="zh-CN"/>
                    </a:p>
                  </a:txBody>
                  <a:tcPr marL="26773" marR="2677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algn="l" defTabSz="914400" rtl="0" fontAlgn="base">
                        <a:lnSpc>
                          <a:spcPct val="100000"/>
                        </a:lnSpc>
                        <a:buClrTx/>
                        <a:buSzTx/>
                        <a:buFontTx/>
                        <a:buNone/>
                      </a:pPr>
                      <a:r>
                        <a:rPr kumimoji="0" lang="zh-CN" altLang="en-US" sz="1500" b="1" i="0" u="none" strike="noStrike" cap="none" normalizeH="0" baseline="0" dirty="0">
                          <a:solidFill>
                            <a:srgbClr val="4222C8"/>
                          </a:solidFill>
                          <a:latin typeface="+mn-ea"/>
                          <a:cs typeface="楷体_GB2312"/>
                        </a:rPr>
                        <a:t>观片灯</a:t>
                      </a:r>
                    </a:p>
                  </a:txBody>
                  <a:tcPr marL="26773" marR="2677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algn="l" defTabSz="914400" rtl="0" fontAlgn="base">
                        <a:lnSpc>
                          <a:spcPct val="100000"/>
                        </a:lnSpc>
                        <a:buClrTx/>
                        <a:buSzTx/>
                        <a:buFontTx/>
                        <a:buNone/>
                      </a:pPr>
                      <a:r>
                        <a:rPr kumimoji="0" lang="zh-CN" altLang="en-US" sz="1500" b="1" i="0" u="none" strike="noStrike" cap="none" normalizeH="0" baseline="0" dirty="0">
                          <a:solidFill>
                            <a:srgbClr val="4222C8"/>
                          </a:solidFill>
                          <a:latin typeface="+mn-ea"/>
                          <a:cs typeface="楷体_GB2312"/>
                        </a:rPr>
                        <a:t>电冰箱</a:t>
                      </a: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bl>
          </a:graphicData>
        </a:graphic>
      </p:graphicFrame>
      <p:sp>
        <p:nvSpPr>
          <p:cNvPr id="6" name="标题 1"/>
          <p:cNvSpPr txBox="1"/>
          <p:nvPr/>
        </p:nvSpPr>
        <p:spPr bwMode="auto">
          <a:xfrm>
            <a:off x="609600" y="315913"/>
            <a:ext cx="8229600" cy="962025"/>
          </a:xfrm>
          <a:prstGeom prst="rect">
            <a:avLst/>
          </a:prstGeom>
          <a:noFill/>
          <a:ln w="9525">
            <a:noFill/>
            <a:miter lim="800000"/>
          </a:ln>
        </p:spPr>
        <p:txBody>
          <a:bodyPr anchor="ctr"/>
          <a:lstStyle>
            <a:lvl1pPr algn="ctr" rtl="0" eaLnBrk="0" fontAlgn="base" hangingPunct="0">
              <a:spcBef>
                <a:spcPct val="0"/>
              </a:spcBef>
              <a:spcAft>
                <a:spcPct val="0"/>
              </a:spcAft>
              <a:defRPr sz="4400" b="1">
                <a:solidFill>
                  <a:srgbClr val="000066"/>
                </a:solidFill>
                <a:latin typeface="黑体" panose="02010609060101010101" pitchFamily="2" charset="-122"/>
                <a:ea typeface="黑体" panose="02010609060101010101" pitchFamily="2" charset="-122"/>
                <a:cs typeface="黑体" panose="02010609060101010101" pitchFamily="2" charset="-122"/>
              </a:defRPr>
            </a:lvl1pPr>
            <a:lvl2pPr algn="ctr" rtl="0" eaLnBrk="0" fontAlgn="base" hangingPunct="0">
              <a:spcBef>
                <a:spcPct val="0"/>
              </a:spcBef>
              <a:spcAft>
                <a:spcPct val="0"/>
              </a:spcAft>
              <a:defRPr sz="4400" b="1">
                <a:solidFill>
                  <a:srgbClr val="000066"/>
                </a:solidFill>
                <a:latin typeface="黑体" panose="02010609060101010101" pitchFamily="2" charset="-122"/>
                <a:ea typeface="黑体" panose="02010609060101010101" pitchFamily="2" charset="-122"/>
                <a:cs typeface="楷体_GB2312"/>
              </a:defRPr>
            </a:lvl2pPr>
            <a:lvl3pPr algn="ctr" rtl="0" eaLnBrk="0" fontAlgn="base" hangingPunct="0">
              <a:spcBef>
                <a:spcPct val="0"/>
              </a:spcBef>
              <a:spcAft>
                <a:spcPct val="0"/>
              </a:spcAft>
              <a:defRPr sz="4400" b="1">
                <a:solidFill>
                  <a:srgbClr val="000066"/>
                </a:solidFill>
                <a:latin typeface="黑体" panose="02010609060101010101" pitchFamily="2" charset="-122"/>
                <a:ea typeface="黑体" panose="02010609060101010101" pitchFamily="2" charset="-122"/>
                <a:cs typeface="楷体_GB2312"/>
              </a:defRPr>
            </a:lvl3pPr>
            <a:lvl4pPr algn="ctr" rtl="0" eaLnBrk="0" fontAlgn="base" hangingPunct="0">
              <a:spcBef>
                <a:spcPct val="0"/>
              </a:spcBef>
              <a:spcAft>
                <a:spcPct val="0"/>
              </a:spcAft>
              <a:defRPr sz="4400" b="1">
                <a:solidFill>
                  <a:srgbClr val="000066"/>
                </a:solidFill>
                <a:latin typeface="黑体" panose="02010609060101010101" pitchFamily="2" charset="-122"/>
                <a:ea typeface="黑体" panose="02010609060101010101" pitchFamily="2" charset="-122"/>
                <a:cs typeface="楷体_GB2312"/>
              </a:defRPr>
            </a:lvl4pPr>
            <a:lvl5pPr algn="ctr" rtl="0" eaLnBrk="0" fontAlgn="base" hangingPunct="0">
              <a:spcBef>
                <a:spcPct val="0"/>
              </a:spcBef>
              <a:spcAft>
                <a:spcPct val="0"/>
              </a:spcAft>
              <a:defRPr sz="4400" b="1">
                <a:solidFill>
                  <a:srgbClr val="000066"/>
                </a:solidFill>
                <a:latin typeface="黑体" panose="02010609060101010101" pitchFamily="2" charset="-122"/>
                <a:ea typeface="黑体" panose="02010609060101010101" pitchFamily="2" charset="-122"/>
                <a:cs typeface="楷体_GB2312"/>
              </a:defRPr>
            </a:lvl5pPr>
            <a:lvl6pPr marL="457200" algn="ctr" rtl="0" fontAlgn="base">
              <a:spcBef>
                <a:spcPct val="0"/>
              </a:spcBef>
              <a:spcAft>
                <a:spcPct val="0"/>
              </a:spcAft>
              <a:defRPr sz="4400" b="1">
                <a:solidFill>
                  <a:srgbClr val="000066"/>
                </a:solidFill>
                <a:latin typeface="Arial" panose="020B0604020202020204" pitchFamily="34" charset="0"/>
                <a:ea typeface="楷体_GB2312" pitchFamily="49" charset="-122"/>
              </a:defRPr>
            </a:lvl6pPr>
            <a:lvl7pPr marL="914400" algn="ctr" rtl="0" fontAlgn="base">
              <a:spcBef>
                <a:spcPct val="0"/>
              </a:spcBef>
              <a:spcAft>
                <a:spcPct val="0"/>
              </a:spcAft>
              <a:defRPr sz="4400" b="1">
                <a:solidFill>
                  <a:srgbClr val="000066"/>
                </a:solidFill>
                <a:latin typeface="Arial" panose="020B0604020202020204" pitchFamily="34" charset="0"/>
                <a:ea typeface="楷体_GB2312" pitchFamily="49" charset="-122"/>
              </a:defRPr>
            </a:lvl7pPr>
            <a:lvl8pPr marL="1371600" algn="ctr" rtl="0" fontAlgn="base">
              <a:spcBef>
                <a:spcPct val="0"/>
              </a:spcBef>
              <a:spcAft>
                <a:spcPct val="0"/>
              </a:spcAft>
              <a:defRPr sz="4400" b="1">
                <a:solidFill>
                  <a:srgbClr val="000066"/>
                </a:solidFill>
                <a:latin typeface="Arial" panose="020B0604020202020204" pitchFamily="34" charset="0"/>
                <a:ea typeface="楷体_GB2312" pitchFamily="49" charset="-122"/>
              </a:defRPr>
            </a:lvl8pPr>
            <a:lvl9pPr marL="1828800" algn="ctr" rtl="0" fontAlgn="base">
              <a:spcBef>
                <a:spcPct val="0"/>
              </a:spcBef>
              <a:spcAft>
                <a:spcPct val="0"/>
              </a:spcAft>
              <a:defRPr sz="4400" b="1">
                <a:solidFill>
                  <a:srgbClr val="000066"/>
                </a:solidFill>
                <a:latin typeface="Arial" panose="020B0604020202020204" pitchFamily="34" charset="0"/>
                <a:ea typeface="楷体_GB2312" pitchFamily="49" charset="-122"/>
              </a:defRPr>
            </a:lvl9pPr>
          </a:lstStyle>
          <a:p>
            <a:pPr>
              <a:defRPr/>
            </a:pPr>
            <a:r>
              <a:rPr lang="en-US" altLang="zh-CN" kern="0" dirty="0" smtClean="0"/>
              <a:t>1.3.3</a:t>
            </a:r>
            <a:r>
              <a:rPr lang="zh-CN" altLang="en-US" kern="0" dirty="0" smtClean="0"/>
              <a:t> 设备配置</a:t>
            </a:r>
            <a:endParaRPr lang="zh-CN" altLang="en-US" kern="0" dirty="0"/>
          </a:p>
        </p:txBody>
      </p:sp>
      <p:sp>
        <p:nvSpPr>
          <p:cNvPr id="47165" name="矩形 2"/>
          <p:cNvSpPr>
            <a:spLocks noChangeArrowheads="1"/>
          </p:cNvSpPr>
          <p:nvPr/>
        </p:nvSpPr>
        <p:spPr bwMode="auto">
          <a:xfrm>
            <a:off x="539750" y="1270000"/>
            <a:ext cx="8604250" cy="552450"/>
          </a:xfrm>
          <a:prstGeom prst="rect">
            <a:avLst/>
          </a:prstGeom>
          <a:noFill/>
          <a:ln w="9525">
            <a:noFill/>
            <a:miter lim="800000"/>
          </a:ln>
        </p:spPr>
        <p:txBody>
          <a:bodyPr>
            <a:spAutoFit/>
          </a:bodyPr>
          <a:lstStyle/>
          <a:p>
            <a:pPr algn="ctr">
              <a:lnSpc>
                <a:spcPct val="150000"/>
              </a:lnSpc>
              <a:defRPr/>
            </a:pPr>
            <a:r>
              <a:rPr lang="zh-CN" altLang="zh-CN" b="1">
                <a:solidFill>
                  <a:srgbClr val="FF0000"/>
                </a:solidFill>
                <a:latin typeface="黑体" panose="02010609060101010101" pitchFamily="2" charset="-122"/>
                <a:ea typeface="黑体" panose="02010609060101010101" pitchFamily="2" charset="-122"/>
              </a:rPr>
              <a:t>附表</a:t>
            </a:r>
            <a:r>
              <a:rPr lang="en-US" altLang="zh-CN" b="1">
                <a:solidFill>
                  <a:srgbClr val="FF0000"/>
                </a:solidFill>
                <a:latin typeface="黑体" panose="02010609060101010101" pitchFamily="2" charset="-122"/>
                <a:ea typeface="黑体" panose="02010609060101010101" pitchFamily="2" charset="-122"/>
              </a:rPr>
              <a:t>2  </a:t>
            </a:r>
            <a:r>
              <a:rPr lang="zh-CN" altLang="en-US" sz="2000" kern="0" dirty="0">
                <a:solidFill>
                  <a:srgbClr val="0000CC"/>
                </a:solidFill>
                <a:latin typeface="黑体" panose="02010609060101010101" pitchFamily="2" charset="-122"/>
                <a:ea typeface="黑体" panose="02010609060101010101" pitchFamily="2" charset="-122"/>
                <a:cs typeface="楷体_GB2312"/>
              </a:rPr>
              <a:t> 基本设备清单</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1"/>
          <p:cNvSpPr txBox="1"/>
          <p:nvPr/>
        </p:nvSpPr>
        <p:spPr bwMode="auto">
          <a:xfrm>
            <a:off x="609600" y="315913"/>
            <a:ext cx="8229600" cy="962025"/>
          </a:xfrm>
          <a:prstGeom prst="rect">
            <a:avLst/>
          </a:prstGeom>
          <a:noFill/>
          <a:ln w="9525">
            <a:noFill/>
            <a:miter lim="800000"/>
          </a:ln>
        </p:spPr>
        <p:txBody>
          <a:bodyPr anchor="ctr"/>
          <a:lstStyle>
            <a:lvl1pPr algn="ctr" rtl="0" eaLnBrk="0" fontAlgn="base" hangingPunct="0">
              <a:spcBef>
                <a:spcPct val="0"/>
              </a:spcBef>
              <a:spcAft>
                <a:spcPct val="0"/>
              </a:spcAft>
              <a:defRPr sz="4400" b="1">
                <a:solidFill>
                  <a:srgbClr val="000066"/>
                </a:solidFill>
                <a:latin typeface="黑体" panose="02010609060101010101" pitchFamily="2" charset="-122"/>
                <a:ea typeface="黑体" panose="02010609060101010101" pitchFamily="2" charset="-122"/>
                <a:cs typeface="黑体" panose="02010609060101010101" pitchFamily="2" charset="-122"/>
              </a:defRPr>
            </a:lvl1pPr>
            <a:lvl2pPr algn="ctr" rtl="0" eaLnBrk="0" fontAlgn="base" hangingPunct="0">
              <a:spcBef>
                <a:spcPct val="0"/>
              </a:spcBef>
              <a:spcAft>
                <a:spcPct val="0"/>
              </a:spcAft>
              <a:defRPr sz="4400" b="1">
                <a:solidFill>
                  <a:srgbClr val="000066"/>
                </a:solidFill>
                <a:latin typeface="黑体" panose="02010609060101010101" pitchFamily="2" charset="-122"/>
                <a:ea typeface="黑体" panose="02010609060101010101" pitchFamily="2" charset="-122"/>
                <a:cs typeface="楷体_GB2312"/>
              </a:defRPr>
            </a:lvl2pPr>
            <a:lvl3pPr algn="ctr" rtl="0" eaLnBrk="0" fontAlgn="base" hangingPunct="0">
              <a:spcBef>
                <a:spcPct val="0"/>
              </a:spcBef>
              <a:spcAft>
                <a:spcPct val="0"/>
              </a:spcAft>
              <a:defRPr sz="4400" b="1">
                <a:solidFill>
                  <a:srgbClr val="000066"/>
                </a:solidFill>
                <a:latin typeface="黑体" panose="02010609060101010101" pitchFamily="2" charset="-122"/>
                <a:ea typeface="黑体" panose="02010609060101010101" pitchFamily="2" charset="-122"/>
                <a:cs typeface="楷体_GB2312"/>
              </a:defRPr>
            </a:lvl3pPr>
            <a:lvl4pPr algn="ctr" rtl="0" eaLnBrk="0" fontAlgn="base" hangingPunct="0">
              <a:spcBef>
                <a:spcPct val="0"/>
              </a:spcBef>
              <a:spcAft>
                <a:spcPct val="0"/>
              </a:spcAft>
              <a:defRPr sz="4400" b="1">
                <a:solidFill>
                  <a:srgbClr val="000066"/>
                </a:solidFill>
                <a:latin typeface="黑体" panose="02010609060101010101" pitchFamily="2" charset="-122"/>
                <a:ea typeface="黑体" panose="02010609060101010101" pitchFamily="2" charset="-122"/>
                <a:cs typeface="楷体_GB2312"/>
              </a:defRPr>
            </a:lvl4pPr>
            <a:lvl5pPr algn="ctr" rtl="0" eaLnBrk="0" fontAlgn="base" hangingPunct="0">
              <a:spcBef>
                <a:spcPct val="0"/>
              </a:spcBef>
              <a:spcAft>
                <a:spcPct val="0"/>
              </a:spcAft>
              <a:defRPr sz="4400" b="1">
                <a:solidFill>
                  <a:srgbClr val="000066"/>
                </a:solidFill>
                <a:latin typeface="黑体" panose="02010609060101010101" pitchFamily="2" charset="-122"/>
                <a:ea typeface="黑体" panose="02010609060101010101" pitchFamily="2" charset="-122"/>
                <a:cs typeface="楷体_GB2312"/>
              </a:defRPr>
            </a:lvl5pPr>
            <a:lvl6pPr marL="457200" algn="ctr" rtl="0" fontAlgn="base">
              <a:spcBef>
                <a:spcPct val="0"/>
              </a:spcBef>
              <a:spcAft>
                <a:spcPct val="0"/>
              </a:spcAft>
              <a:defRPr sz="4400" b="1">
                <a:solidFill>
                  <a:srgbClr val="000066"/>
                </a:solidFill>
                <a:latin typeface="Arial" panose="020B0604020202020204" pitchFamily="34" charset="0"/>
                <a:ea typeface="楷体_GB2312" pitchFamily="49" charset="-122"/>
              </a:defRPr>
            </a:lvl6pPr>
            <a:lvl7pPr marL="914400" algn="ctr" rtl="0" fontAlgn="base">
              <a:spcBef>
                <a:spcPct val="0"/>
              </a:spcBef>
              <a:spcAft>
                <a:spcPct val="0"/>
              </a:spcAft>
              <a:defRPr sz="4400" b="1">
                <a:solidFill>
                  <a:srgbClr val="000066"/>
                </a:solidFill>
                <a:latin typeface="Arial" panose="020B0604020202020204" pitchFamily="34" charset="0"/>
                <a:ea typeface="楷体_GB2312" pitchFamily="49" charset="-122"/>
              </a:defRPr>
            </a:lvl7pPr>
            <a:lvl8pPr marL="1371600" algn="ctr" rtl="0" fontAlgn="base">
              <a:spcBef>
                <a:spcPct val="0"/>
              </a:spcBef>
              <a:spcAft>
                <a:spcPct val="0"/>
              </a:spcAft>
              <a:defRPr sz="4400" b="1">
                <a:solidFill>
                  <a:srgbClr val="000066"/>
                </a:solidFill>
                <a:latin typeface="Arial" panose="020B0604020202020204" pitchFamily="34" charset="0"/>
                <a:ea typeface="楷体_GB2312" pitchFamily="49" charset="-122"/>
              </a:defRPr>
            </a:lvl8pPr>
            <a:lvl9pPr marL="1828800" algn="ctr" rtl="0" fontAlgn="base">
              <a:spcBef>
                <a:spcPct val="0"/>
              </a:spcBef>
              <a:spcAft>
                <a:spcPct val="0"/>
              </a:spcAft>
              <a:defRPr sz="4400" b="1">
                <a:solidFill>
                  <a:srgbClr val="000066"/>
                </a:solidFill>
                <a:latin typeface="Arial" panose="020B0604020202020204" pitchFamily="34" charset="0"/>
                <a:ea typeface="楷体_GB2312" pitchFamily="49" charset="-122"/>
              </a:defRPr>
            </a:lvl9pPr>
          </a:lstStyle>
          <a:p>
            <a:pPr>
              <a:defRPr/>
            </a:pPr>
            <a:r>
              <a:rPr lang="en-US" altLang="zh-CN" kern="0" dirty="0" smtClean="0"/>
              <a:t>1.3.3</a:t>
            </a:r>
            <a:r>
              <a:rPr lang="zh-CN" altLang="en-US" kern="0" dirty="0" smtClean="0"/>
              <a:t> 设备配置</a:t>
            </a:r>
            <a:endParaRPr lang="zh-CN" altLang="en-US" kern="0" dirty="0"/>
          </a:p>
        </p:txBody>
      </p:sp>
      <p:graphicFrame>
        <p:nvGraphicFramePr>
          <p:cNvPr id="2" name="表格 1"/>
          <p:cNvGraphicFramePr>
            <a:graphicFrameLocks noGrp="1"/>
          </p:cNvGraphicFramePr>
          <p:nvPr/>
        </p:nvGraphicFramePr>
        <p:xfrm>
          <a:off x="1390650" y="1751013"/>
          <a:ext cx="6575425" cy="4117975"/>
        </p:xfrm>
        <a:graphic>
          <a:graphicData uri="http://schemas.openxmlformats.org/drawingml/2006/table">
            <a:tbl>
              <a:tblPr/>
              <a:tblGrid>
                <a:gridCol w="1026795"/>
                <a:gridCol w="1893570"/>
                <a:gridCol w="849630"/>
                <a:gridCol w="1941830"/>
                <a:gridCol w="863600"/>
              </a:tblGrid>
              <a:tr h="633730">
                <a:tc>
                  <a:txBody>
                    <a:bodyPr/>
                    <a:lstStyle/>
                    <a:p>
                      <a:pPr marL="0" marR="0" lvl="0" indent="0" algn="ctr" defTabSz="914400" rtl="0" eaLnBrk="1" fontAlgn="base" latinLnBrk="0" hangingPunct="1">
                        <a:lnSpc>
                          <a:spcPct val="115000"/>
                        </a:lnSpc>
                        <a:spcBef>
                          <a:spcPct val="0"/>
                        </a:spcBef>
                        <a:spcAft>
                          <a:spcPct val="0"/>
                        </a:spcAft>
                        <a:buClrTx/>
                        <a:buSzTx/>
                        <a:buFontTx/>
                        <a:buNone/>
                      </a:pPr>
                      <a:endParaRPr kumimoji="0" lang="zh-CN" altLang="en-US" sz="1800" b="1" i="0" u="none" strike="noStrike" cap="none" normalizeH="0" baseline="0" dirty="0">
                        <a:solidFill>
                          <a:srgbClr val="4222C8"/>
                        </a:solidFill>
                        <a:latin typeface="+mn-ea"/>
                        <a:cs typeface="楷体_GB2312"/>
                      </a:endParaRPr>
                    </a:p>
                  </a:txBody>
                  <a:tcPr marL="26773" marR="2677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pPr>
                      <a:r>
                        <a:rPr kumimoji="0" lang="zh-CN" altLang="en-US" sz="1600" b="1" i="0" u="none" strike="noStrike" cap="none" normalizeH="0" baseline="0" dirty="0">
                          <a:solidFill>
                            <a:srgbClr val="4222C8"/>
                          </a:solidFill>
                          <a:latin typeface="+mn-ea"/>
                          <a:cs typeface="楷体_GB2312"/>
                        </a:rPr>
                        <a:t>乡镇卫生院</a:t>
                      </a:r>
                    </a:p>
                    <a:p>
                      <a:pPr marL="0" marR="0" lvl="0" indent="0" algn="ctr" defTabSz="914400" rtl="0" eaLnBrk="1" fontAlgn="base" latinLnBrk="0" hangingPunct="1">
                        <a:lnSpc>
                          <a:spcPct val="115000"/>
                        </a:lnSpc>
                        <a:spcBef>
                          <a:spcPct val="0"/>
                        </a:spcBef>
                        <a:spcAft>
                          <a:spcPct val="0"/>
                        </a:spcAft>
                        <a:buClrTx/>
                        <a:buSzTx/>
                        <a:buFontTx/>
                        <a:buNone/>
                      </a:pPr>
                      <a:r>
                        <a:rPr kumimoji="0" lang="zh-CN" altLang="en-US" sz="1600" b="1" i="0" u="none" strike="noStrike" cap="none" normalizeH="0" baseline="0" dirty="0">
                          <a:solidFill>
                            <a:srgbClr val="4222C8"/>
                          </a:solidFill>
                          <a:latin typeface="+mn-ea"/>
                          <a:cs typeface="楷体_GB2312"/>
                        </a:rPr>
                        <a:t>设备</a:t>
                      </a:r>
                    </a:p>
                  </a:txBody>
                  <a:tcPr marL="26773" marR="2677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algn="ctr" fontAlgn="base">
                        <a:lnSpc>
                          <a:spcPct val="115000"/>
                        </a:lnSpc>
                        <a:buClrTx/>
                        <a:buSzTx/>
                        <a:buFontTx/>
                      </a:pPr>
                      <a:r>
                        <a:rPr lang="zh-CN" altLang="en-US" sz="1200" b="1" dirty="0">
                          <a:solidFill>
                            <a:srgbClr val="4222C8"/>
                          </a:solidFill>
                          <a:latin typeface="+mn-ea"/>
                          <a:cs typeface="楷体_GB2312"/>
                          <a:sym typeface="+mn-ea"/>
                        </a:rPr>
                        <a:t>是否配备</a:t>
                      </a:r>
                    </a:p>
                    <a:p>
                      <a:pPr algn="ctr" fontAlgn="base">
                        <a:lnSpc>
                          <a:spcPct val="115000"/>
                        </a:lnSpc>
                        <a:buClrTx/>
                        <a:buSzTx/>
                        <a:buFontTx/>
                      </a:pPr>
                      <a:r>
                        <a:rPr lang="zh-CN" altLang="en-US" sz="1200" b="1" dirty="0">
                          <a:solidFill>
                            <a:srgbClr val="4222C8"/>
                          </a:solidFill>
                          <a:latin typeface="+mn-ea"/>
                          <a:cs typeface="楷体_GB2312"/>
                          <a:sym typeface="+mn-ea"/>
                        </a:rPr>
                        <a:t>（1是  2否）</a:t>
                      </a:r>
                      <a:endParaRPr kumimoji="0" lang="zh-CN" altLang="en-US" sz="1200" b="1" i="0" u="none" strike="noStrike" cap="none" normalizeH="0" baseline="0" dirty="0">
                        <a:solidFill>
                          <a:srgbClr val="4222C8"/>
                        </a:solidFill>
                        <a:latin typeface="+mn-ea"/>
                        <a:cs typeface="楷体_GB2312"/>
                        <a:sym typeface="+mn-ea"/>
                      </a:endParaRPr>
                    </a:p>
                  </a:txBody>
                  <a:tcPr marL="26773" marR="2677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algn="ctr" defTabSz="914400" rtl="0" eaLnBrk="1" fontAlgn="base" latinLnBrk="0" hangingPunct="1">
                        <a:lnSpc>
                          <a:spcPct val="115000"/>
                        </a:lnSpc>
                        <a:buClrTx/>
                        <a:buSzTx/>
                        <a:buFontTx/>
                        <a:buNone/>
                      </a:pPr>
                      <a:r>
                        <a:rPr kumimoji="0" lang="zh-CN" altLang="en-US" sz="1600" b="1" i="0" u="none" strike="noStrike" cap="none" normalizeH="0" baseline="0" dirty="0">
                          <a:solidFill>
                            <a:srgbClr val="4222C8"/>
                          </a:solidFill>
                          <a:latin typeface="+mn-ea"/>
                          <a:cs typeface="楷体_GB2312"/>
                        </a:rPr>
                        <a:t>社区卫生服务中心</a:t>
                      </a:r>
                    </a:p>
                    <a:p>
                      <a:pPr marL="0" marR="0" lvl="0" algn="ctr" defTabSz="914400" rtl="0" eaLnBrk="1" fontAlgn="base" latinLnBrk="0" hangingPunct="1">
                        <a:lnSpc>
                          <a:spcPct val="115000"/>
                        </a:lnSpc>
                        <a:buClrTx/>
                        <a:buSzTx/>
                        <a:buFontTx/>
                        <a:buNone/>
                      </a:pPr>
                      <a:r>
                        <a:rPr kumimoji="0" lang="zh-CN" altLang="en-US" sz="1600" b="1" i="0" u="none" strike="noStrike" cap="none" normalizeH="0" baseline="0" dirty="0">
                          <a:solidFill>
                            <a:srgbClr val="4222C8"/>
                          </a:solidFill>
                          <a:latin typeface="+mn-ea"/>
                          <a:cs typeface="楷体_GB2312"/>
                        </a:rPr>
                        <a:t>设备</a:t>
                      </a:r>
                    </a:p>
                  </a:txBody>
                  <a:tcPr marL="26773" marR="2677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algn="ctr" fontAlgn="base">
                        <a:lnSpc>
                          <a:spcPct val="115000"/>
                        </a:lnSpc>
                        <a:buClrTx/>
                        <a:buSzTx/>
                        <a:buFontTx/>
                      </a:pPr>
                      <a:r>
                        <a:rPr lang="zh-CN" altLang="en-US" sz="1200" b="1" dirty="0">
                          <a:solidFill>
                            <a:srgbClr val="4222C8"/>
                          </a:solidFill>
                          <a:latin typeface="+mn-ea"/>
                          <a:cs typeface="楷体_GB2312"/>
                          <a:sym typeface="+mn-ea"/>
                        </a:rPr>
                        <a:t>是否配备</a:t>
                      </a:r>
                    </a:p>
                    <a:p>
                      <a:pPr algn="ctr" fontAlgn="base">
                        <a:lnSpc>
                          <a:spcPct val="115000"/>
                        </a:lnSpc>
                        <a:buClrTx/>
                        <a:buSzTx/>
                        <a:buFontTx/>
                      </a:pPr>
                      <a:r>
                        <a:rPr lang="zh-CN" altLang="en-US" sz="1200" b="1" dirty="0">
                          <a:solidFill>
                            <a:srgbClr val="4222C8"/>
                          </a:solidFill>
                          <a:latin typeface="+mn-ea"/>
                          <a:cs typeface="楷体_GB2312"/>
                          <a:sym typeface="+mn-ea"/>
                        </a:rPr>
                        <a:t>（1是  2否）</a:t>
                      </a:r>
                      <a:endParaRPr kumimoji="0" lang="zh-CN" altLang="en-US" sz="1200" b="1" i="0" u="none" strike="noStrike" cap="none" normalizeH="0" baseline="0" dirty="0">
                        <a:solidFill>
                          <a:srgbClr val="4222C8"/>
                        </a:solidFill>
                        <a:latin typeface="+mn-ea"/>
                        <a:cs typeface="楷体_GB2312"/>
                        <a:sym typeface="+mn-ea"/>
                      </a:endParaRPr>
                    </a:p>
                  </a:txBody>
                  <a:tcPr marL="26773" marR="2677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233680">
                <a:tc rowSpan="13">
                  <a:txBody>
                    <a:bodyPr/>
                    <a:lstStyle/>
                    <a:p>
                      <a:pPr marL="0" marR="0" lvl="0" algn="ctr" defTabSz="914400" rtl="0" fontAlgn="base">
                        <a:lnSpc>
                          <a:spcPct val="100000"/>
                        </a:lnSpc>
                        <a:buClrTx/>
                        <a:buSzTx/>
                        <a:buFontTx/>
                        <a:buNone/>
                      </a:pPr>
                      <a:r>
                        <a:rPr kumimoji="0" lang="zh-CN" altLang="zh-CN" sz="1500" b="1" i="0" u="none" strike="noStrike" cap="none" normalizeH="0" baseline="0" dirty="0">
                          <a:solidFill>
                            <a:srgbClr val="4222C8"/>
                          </a:solidFill>
                          <a:latin typeface="+mn-ea"/>
                          <a:cs typeface="楷体_GB2312"/>
                        </a:rPr>
                        <a:t>基本设备</a:t>
                      </a:r>
                    </a:p>
                  </a:txBody>
                  <a:tcPr marL="26773" marR="2677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algn="l" fontAlgn="base">
                        <a:buClrTx/>
                        <a:buSzTx/>
                        <a:buFontTx/>
                        <a:buNone/>
                      </a:pPr>
                      <a:r>
                        <a:rPr lang="zh-CN" altLang="en-US" sz="1500" b="1" dirty="0">
                          <a:solidFill>
                            <a:srgbClr val="4222C8"/>
                          </a:solidFill>
                          <a:latin typeface="+mn-ea"/>
                          <a:cs typeface="楷体_GB2312"/>
                        </a:rPr>
                        <a:t>开口器</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algn="l" fontAlgn="base">
                        <a:buClrTx/>
                        <a:buSzTx/>
                        <a:buFontTx/>
                        <a:buNone/>
                      </a:pPr>
                      <a:r>
                        <a:rPr lang="zh-CN" altLang="en-US" sz="1500" b="1" dirty="0">
                          <a:solidFill>
                            <a:srgbClr val="4222C8"/>
                          </a:solidFill>
                          <a:latin typeface="+mn-ea"/>
                          <a:cs typeface="楷体_GB2312"/>
                        </a:rPr>
                        <a:t>药品柜</a:t>
                      </a:r>
                    </a:p>
                  </a:txBody>
                  <a:tcPr marL="68580" marR="68580" marT="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233045">
                <a:tc vMerge="1">
                  <a:txBody>
                    <a:bodyPr/>
                    <a:lstStyle/>
                    <a:p>
                      <a:endParaRPr lang="zh-CN"/>
                    </a:p>
                  </a:txBody>
                  <a:tcPr marL="26773" marR="2677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algn="l" fontAlgn="base">
                        <a:buClrTx/>
                        <a:buSzTx/>
                        <a:buFontTx/>
                        <a:buNone/>
                      </a:pPr>
                      <a:r>
                        <a:rPr lang="zh-CN" altLang="en-US" sz="1500" b="1" dirty="0">
                          <a:solidFill>
                            <a:srgbClr val="FF0000"/>
                          </a:solidFill>
                          <a:latin typeface="+mn-ea"/>
                          <a:cs typeface="楷体_GB2312"/>
                        </a:rPr>
                        <a:t>导尿包</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algn="l" fontAlgn="base">
                        <a:buClrTx/>
                        <a:buSzTx/>
                        <a:buFontTx/>
                        <a:buNone/>
                      </a:pPr>
                      <a:r>
                        <a:rPr lang="zh-CN" altLang="en-US" sz="1500" b="1" dirty="0">
                          <a:solidFill>
                            <a:srgbClr val="4222C8"/>
                          </a:solidFill>
                          <a:latin typeface="+mn-ea"/>
                          <a:cs typeface="楷体_GB2312"/>
                        </a:rPr>
                        <a:t>妇科检查床</a:t>
                      </a:r>
                    </a:p>
                  </a:txBody>
                  <a:tcPr marL="68580" marR="68580" marT="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r h="234315">
                <a:tc vMerge="1">
                  <a:txBody>
                    <a:bodyPr/>
                    <a:lstStyle/>
                    <a:p>
                      <a:endParaRPr lang="zh-CN"/>
                    </a:p>
                  </a:txBody>
                  <a:tcPr marL="26773" marR="2677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algn="l" fontAlgn="base">
                        <a:buClrTx/>
                        <a:buSzTx/>
                        <a:buFontTx/>
                        <a:buNone/>
                      </a:pPr>
                      <a:r>
                        <a:rPr lang="zh-CN" altLang="en-US" sz="1500" b="1" dirty="0">
                          <a:solidFill>
                            <a:srgbClr val="4222C8"/>
                          </a:solidFill>
                          <a:latin typeface="+mn-ea"/>
                          <a:cs typeface="楷体_GB2312"/>
                        </a:rPr>
                        <a:t>身高体重计</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algn="l" fontAlgn="base">
                        <a:buClrTx/>
                        <a:buSzTx/>
                        <a:buFontTx/>
                        <a:buNone/>
                      </a:pPr>
                      <a:r>
                        <a:rPr lang="zh-CN" altLang="en-US" sz="1500" b="1" dirty="0">
                          <a:solidFill>
                            <a:srgbClr val="4222C8"/>
                          </a:solidFill>
                          <a:latin typeface="+mn-ea"/>
                          <a:cs typeface="楷体_GB2312"/>
                        </a:rPr>
                        <a:t>妇科常规检查设备</a:t>
                      </a:r>
                    </a:p>
                  </a:txBody>
                  <a:tcPr marL="68580" marR="68580" marT="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233680">
                <a:tc vMerge="1">
                  <a:txBody>
                    <a:bodyPr/>
                    <a:lstStyle/>
                    <a:p>
                      <a:endParaRPr lang="zh-CN"/>
                    </a:p>
                  </a:txBody>
                  <a:tcPr marL="26773" marR="2677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algn="l" fontAlgn="base">
                        <a:buClrTx/>
                        <a:buSzTx/>
                        <a:buFontTx/>
                        <a:buNone/>
                      </a:pPr>
                      <a:r>
                        <a:rPr lang="zh-CN" altLang="en-US" sz="1500" b="1" dirty="0">
                          <a:solidFill>
                            <a:srgbClr val="4222C8"/>
                          </a:solidFill>
                          <a:latin typeface="+mn-ea"/>
                          <a:cs typeface="楷体_GB2312"/>
                        </a:rPr>
                        <a:t>至少100支各种规格注射器</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algn="l" fontAlgn="base">
                        <a:buClrTx/>
                        <a:buSzTx/>
                        <a:buFontTx/>
                        <a:buNone/>
                      </a:pPr>
                      <a:r>
                        <a:rPr lang="zh-CN" altLang="en-US" sz="1500" b="1" dirty="0">
                          <a:solidFill>
                            <a:srgbClr val="4222C8"/>
                          </a:solidFill>
                          <a:latin typeface="+mn-ea"/>
                          <a:cs typeface="楷体_GB2312"/>
                        </a:rPr>
                        <a:t>身长（高）和体重测查设备</a:t>
                      </a:r>
                    </a:p>
                  </a:txBody>
                  <a:tcPr marL="68580" marR="68580" marT="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r h="233680">
                <a:tc vMerge="1">
                  <a:txBody>
                    <a:bodyPr/>
                    <a:lstStyle/>
                    <a:p>
                      <a:endParaRPr lang="zh-CN"/>
                    </a:p>
                  </a:txBody>
                  <a:tcPr marL="26773" marR="2677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algn="l" fontAlgn="base">
                        <a:buClrTx/>
                        <a:buSzTx/>
                        <a:buFontTx/>
                        <a:buNone/>
                      </a:pPr>
                      <a:r>
                        <a:rPr lang="zh-CN" altLang="en-US" sz="1500" b="1" dirty="0">
                          <a:solidFill>
                            <a:srgbClr val="FF0000"/>
                          </a:solidFill>
                          <a:latin typeface="+mn-ea"/>
                          <a:cs typeface="楷体_GB2312"/>
                        </a:rPr>
                        <a:t>器械盘</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algn="l" fontAlgn="base">
                        <a:buClrTx/>
                        <a:buSzTx/>
                        <a:buFontTx/>
                        <a:buNone/>
                      </a:pPr>
                      <a:r>
                        <a:rPr lang="zh-CN" altLang="en-US" sz="1500" b="1" dirty="0">
                          <a:solidFill>
                            <a:srgbClr val="FF0000"/>
                          </a:solidFill>
                          <a:latin typeface="+mn-ea"/>
                          <a:cs typeface="楷体_GB2312"/>
                        </a:rPr>
                        <a:t>听（视）力测查工具</a:t>
                      </a:r>
                    </a:p>
                  </a:txBody>
                  <a:tcPr marL="68580" marR="68580" marT="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233680">
                <a:tc vMerge="1">
                  <a:txBody>
                    <a:bodyPr/>
                    <a:lstStyle/>
                    <a:p>
                      <a:endParaRPr lang="zh-CN"/>
                    </a:p>
                  </a:txBody>
                  <a:tcPr marL="26773" marR="2677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algn="l" fontAlgn="base">
                        <a:buClrTx/>
                        <a:buSzTx/>
                        <a:buFontTx/>
                        <a:buNone/>
                      </a:pPr>
                      <a:r>
                        <a:rPr lang="zh-CN" altLang="en-US" sz="1500" b="1" dirty="0">
                          <a:solidFill>
                            <a:srgbClr val="FF0000"/>
                          </a:solidFill>
                          <a:latin typeface="+mn-ea"/>
                          <a:cs typeface="楷体_GB2312"/>
                        </a:rPr>
                        <a:t>器械柜</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algn="l" fontAlgn="base">
                        <a:buClrTx/>
                        <a:buSzTx/>
                        <a:buFontTx/>
                        <a:buNone/>
                      </a:pPr>
                      <a:r>
                        <a:rPr lang="zh-CN" altLang="en-US" sz="1500" b="1" dirty="0">
                          <a:solidFill>
                            <a:srgbClr val="4222C8"/>
                          </a:solidFill>
                          <a:latin typeface="+mn-ea"/>
                          <a:cs typeface="楷体_GB2312"/>
                        </a:rPr>
                        <a:t>电冰箱</a:t>
                      </a:r>
                    </a:p>
                  </a:txBody>
                  <a:tcPr marL="68580" marR="68580" marT="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r h="233680">
                <a:tc vMerge="1">
                  <a:txBody>
                    <a:bodyPr/>
                    <a:lstStyle/>
                    <a:p>
                      <a:endParaRPr lang="zh-CN"/>
                    </a:p>
                  </a:txBody>
                  <a:tcPr marL="26773" marR="2677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algn="l" fontAlgn="base">
                        <a:buClrTx/>
                        <a:buSzTx/>
                        <a:buFontTx/>
                        <a:buNone/>
                      </a:pPr>
                      <a:r>
                        <a:rPr lang="zh-CN" altLang="en-US" sz="1500" b="1" dirty="0">
                          <a:solidFill>
                            <a:srgbClr val="FF0000"/>
                          </a:solidFill>
                          <a:latin typeface="+mn-ea"/>
                          <a:cs typeface="楷体_GB2312"/>
                        </a:rPr>
                        <a:t>无菌柜</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algn="l" fontAlgn="base">
                        <a:buClrTx/>
                        <a:buSzTx/>
                        <a:buFontTx/>
                        <a:buNone/>
                      </a:pPr>
                      <a:r>
                        <a:rPr lang="zh-CN" altLang="en-US" sz="1500" b="1" dirty="0">
                          <a:solidFill>
                            <a:srgbClr val="4222C8"/>
                          </a:solidFill>
                          <a:latin typeface="+mn-ea"/>
                          <a:cs typeface="楷体_GB2312"/>
                        </a:rPr>
                        <a:t>疫苗标牌</a:t>
                      </a:r>
                    </a:p>
                  </a:txBody>
                  <a:tcPr marL="68580" marR="68580" marT="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233680">
                <a:tc vMerge="1">
                  <a:txBody>
                    <a:bodyPr/>
                    <a:lstStyle/>
                    <a:p>
                      <a:endParaRPr lang="zh-CN"/>
                    </a:p>
                  </a:txBody>
                  <a:tcPr marL="26773" marR="2677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algn="l" fontAlgn="base">
                        <a:buClrTx/>
                        <a:buSzTx/>
                        <a:buFontTx/>
                        <a:buNone/>
                      </a:pPr>
                      <a:r>
                        <a:rPr lang="zh-CN" altLang="en-US" sz="1500" b="1" dirty="0">
                          <a:solidFill>
                            <a:srgbClr val="4222C8"/>
                          </a:solidFill>
                          <a:latin typeface="+mn-ea"/>
                          <a:cs typeface="楷体_GB2312"/>
                        </a:rPr>
                        <a:t>污物桶</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algn="l" fontAlgn="base">
                        <a:buClrTx/>
                        <a:buSzTx/>
                        <a:buFontTx/>
                        <a:buNone/>
                      </a:pPr>
                      <a:r>
                        <a:rPr lang="zh-CN" altLang="en-US" sz="1500" b="1" dirty="0">
                          <a:solidFill>
                            <a:srgbClr val="4222C8"/>
                          </a:solidFill>
                          <a:latin typeface="+mn-ea"/>
                          <a:cs typeface="楷体_GB2312"/>
                        </a:rPr>
                        <a:t>紫外线灯</a:t>
                      </a:r>
                    </a:p>
                  </a:txBody>
                  <a:tcPr marL="68580" marR="68580" marT="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r h="233680">
                <a:tc vMerge="1">
                  <a:txBody>
                    <a:bodyPr/>
                    <a:lstStyle/>
                    <a:p>
                      <a:endParaRPr lang="zh-CN"/>
                    </a:p>
                  </a:txBody>
                  <a:tcPr marL="26773" marR="2677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algn="l" fontAlgn="base">
                        <a:buClrTx/>
                        <a:buSzTx/>
                        <a:buFontTx/>
                        <a:buNone/>
                      </a:pPr>
                      <a:r>
                        <a:rPr lang="zh-CN" altLang="en-US" sz="1500" b="1" dirty="0">
                          <a:solidFill>
                            <a:srgbClr val="4222C8"/>
                          </a:solidFill>
                          <a:latin typeface="+mn-ea"/>
                          <a:cs typeface="楷体_GB2312"/>
                        </a:rPr>
                        <a:t>担架车</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algn="l" fontAlgn="base">
                        <a:buClrTx/>
                        <a:buSzTx/>
                        <a:buFontTx/>
                        <a:buNone/>
                      </a:pPr>
                      <a:r>
                        <a:rPr lang="zh-CN" altLang="en-US" sz="1500" b="1" dirty="0">
                          <a:solidFill>
                            <a:srgbClr val="FF0000"/>
                          </a:solidFill>
                          <a:latin typeface="+mn-ea"/>
                          <a:cs typeface="楷体_GB2312"/>
                        </a:rPr>
                        <a:t>健康教育影像设备</a:t>
                      </a:r>
                    </a:p>
                  </a:txBody>
                  <a:tcPr marL="68580" marR="68580" marT="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233045">
                <a:tc vMerge="1">
                  <a:txBody>
                    <a:bodyPr/>
                    <a:lstStyle/>
                    <a:p>
                      <a:endParaRPr lang="zh-CN"/>
                    </a:p>
                  </a:txBody>
                  <a:tcPr marL="26773" marR="2677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algn="l" fontAlgn="base">
                        <a:buClrTx/>
                        <a:buSzTx/>
                        <a:buFontTx/>
                        <a:buNone/>
                      </a:pPr>
                      <a:r>
                        <a:rPr lang="zh-CN" altLang="en-US" sz="1500" b="1" dirty="0">
                          <a:solidFill>
                            <a:srgbClr val="4222C8"/>
                          </a:solidFill>
                          <a:latin typeface="+mn-ea"/>
                          <a:cs typeface="楷体_GB2312"/>
                        </a:rPr>
                        <a:t>紫外线灯</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algn="l" fontAlgn="base">
                        <a:buClrTx/>
                        <a:buSzTx/>
                        <a:buFontTx/>
                        <a:buNone/>
                      </a:pPr>
                      <a:r>
                        <a:rPr lang="zh-CN" altLang="en-US" sz="1500" b="1" dirty="0">
                          <a:solidFill>
                            <a:srgbClr val="4222C8"/>
                          </a:solidFill>
                          <a:latin typeface="+mn-ea"/>
                          <a:cs typeface="楷体_GB2312"/>
                        </a:rPr>
                        <a:t>计算机及打印设备</a:t>
                      </a:r>
                    </a:p>
                  </a:txBody>
                  <a:tcPr marL="68580" marR="68580" marT="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r h="234315">
                <a:tc vMerge="1">
                  <a:txBody>
                    <a:bodyPr/>
                    <a:lstStyle/>
                    <a:p>
                      <a:endParaRPr lang="zh-CN"/>
                    </a:p>
                  </a:txBody>
                  <a:tcPr marL="26773" marR="2677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algn="l" fontAlgn="base">
                        <a:buClrTx/>
                        <a:buSzTx/>
                        <a:buFontTx/>
                        <a:buNone/>
                      </a:pPr>
                      <a:r>
                        <a:rPr lang="zh-CN" altLang="en-US" sz="1500" b="1" dirty="0">
                          <a:solidFill>
                            <a:srgbClr val="4222C8"/>
                          </a:solidFill>
                          <a:latin typeface="+mn-ea"/>
                          <a:cs typeface="楷体_GB2312"/>
                        </a:rPr>
                        <a:t>高压灭菌设备</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algn="l" fontAlgn="base">
                        <a:buClrTx/>
                        <a:buSzTx/>
                        <a:buFontTx/>
                        <a:buNone/>
                      </a:pPr>
                      <a:r>
                        <a:rPr lang="zh-CN" altLang="en-US" sz="1500" b="1" dirty="0">
                          <a:solidFill>
                            <a:srgbClr val="4222C8"/>
                          </a:solidFill>
                          <a:latin typeface="+mn-ea"/>
                          <a:cs typeface="楷体_GB2312"/>
                        </a:rPr>
                        <a:t>电话等通讯设备</a:t>
                      </a:r>
                    </a:p>
                  </a:txBody>
                  <a:tcPr marL="68580" marR="68580" marT="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233680">
                <a:tc vMerge="1">
                  <a:txBody>
                    <a:bodyPr/>
                    <a:lstStyle/>
                    <a:p>
                      <a:endParaRPr lang="zh-CN"/>
                    </a:p>
                  </a:txBody>
                  <a:tcPr marL="26773" marR="2677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FF0000"/>
                        </a:solidFill>
                        <a:latin typeface="+mn-ea"/>
                        <a:cs typeface="楷体_GB2312"/>
                      </a:endParaRPr>
                    </a:p>
                  </a:txBody>
                  <a:tcPr marL="26773" marR="2677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algn="l" fontAlgn="base">
                        <a:buClrTx/>
                        <a:buSzTx/>
                        <a:buFontTx/>
                        <a:buNone/>
                      </a:pPr>
                      <a:r>
                        <a:rPr lang="zh-CN" altLang="en-US" sz="1500" b="1" dirty="0">
                          <a:solidFill>
                            <a:srgbClr val="FF0000"/>
                          </a:solidFill>
                          <a:latin typeface="+mn-ea"/>
                          <a:cs typeface="楷体_GB2312"/>
                        </a:rPr>
                        <a:t>健康档案柜</a:t>
                      </a:r>
                    </a:p>
                  </a:txBody>
                  <a:tcPr marL="68580" marR="68580" marT="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r h="233680">
                <a:tc vMerge="1">
                  <a:txBody>
                    <a:bodyPr/>
                    <a:lstStyle/>
                    <a:p>
                      <a:endParaRPr lang="zh-CN"/>
                    </a:p>
                  </a:txBody>
                  <a:tcPr marL="26773" marR="2677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algn="l" fontAlgn="base">
                        <a:buClrTx/>
                        <a:buSzTx/>
                        <a:buFontTx/>
                        <a:buNone/>
                      </a:pPr>
                      <a:r>
                        <a:rPr lang="zh-CN" altLang="en-US" sz="1500" b="1" dirty="0">
                          <a:solidFill>
                            <a:srgbClr val="4222C8"/>
                          </a:solidFill>
                          <a:latin typeface="+mn-ea"/>
                          <a:cs typeface="楷体_GB2312"/>
                        </a:rPr>
                        <a:t>医疗保险信息管理与费用结算有关设备</a:t>
                      </a:r>
                    </a:p>
                  </a:txBody>
                  <a:tcPr marL="68580" marR="68580" marT="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bl>
          </a:graphicData>
        </a:graphic>
      </p:graphicFrame>
      <p:sp>
        <p:nvSpPr>
          <p:cNvPr id="5" name="矩形 2"/>
          <p:cNvSpPr>
            <a:spLocks noChangeArrowheads="1"/>
          </p:cNvSpPr>
          <p:nvPr/>
        </p:nvSpPr>
        <p:spPr bwMode="auto">
          <a:xfrm>
            <a:off x="539750" y="1270000"/>
            <a:ext cx="8604250" cy="552450"/>
          </a:xfrm>
          <a:prstGeom prst="rect">
            <a:avLst/>
          </a:prstGeom>
          <a:noFill/>
          <a:ln w="9525">
            <a:noFill/>
            <a:miter lim="800000"/>
          </a:ln>
        </p:spPr>
        <p:txBody>
          <a:bodyPr>
            <a:spAutoFit/>
          </a:bodyPr>
          <a:lstStyle/>
          <a:p>
            <a:pPr algn="ctr">
              <a:lnSpc>
                <a:spcPct val="150000"/>
              </a:lnSpc>
              <a:defRPr/>
            </a:pPr>
            <a:r>
              <a:rPr lang="zh-CN" altLang="zh-CN" b="1">
                <a:solidFill>
                  <a:srgbClr val="FF0000"/>
                </a:solidFill>
                <a:latin typeface="黑体" panose="02010609060101010101" pitchFamily="2" charset="-122"/>
                <a:ea typeface="黑体" panose="02010609060101010101" pitchFamily="2" charset="-122"/>
              </a:rPr>
              <a:t>附表</a:t>
            </a:r>
            <a:r>
              <a:rPr lang="en-US" altLang="zh-CN" b="1">
                <a:solidFill>
                  <a:srgbClr val="FF0000"/>
                </a:solidFill>
                <a:latin typeface="黑体" panose="02010609060101010101" pitchFamily="2" charset="-122"/>
                <a:ea typeface="黑体" panose="02010609060101010101" pitchFamily="2" charset="-122"/>
              </a:rPr>
              <a:t>2  </a:t>
            </a:r>
            <a:r>
              <a:rPr lang="zh-CN" altLang="en-US" sz="2000" kern="0" dirty="0">
                <a:solidFill>
                  <a:srgbClr val="0000CC"/>
                </a:solidFill>
                <a:latin typeface="黑体" panose="02010609060101010101" pitchFamily="2" charset="-122"/>
                <a:ea typeface="黑体" panose="02010609060101010101" pitchFamily="2" charset="-122"/>
                <a:cs typeface="楷体_GB2312"/>
              </a:rPr>
              <a:t> 基本设备清单</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矩形 2"/>
          <p:cNvSpPr>
            <a:spLocks noChangeArrowheads="1"/>
          </p:cNvSpPr>
          <p:nvPr/>
        </p:nvSpPr>
        <p:spPr bwMode="auto">
          <a:xfrm>
            <a:off x="539750" y="1412875"/>
            <a:ext cx="8604250" cy="552450"/>
          </a:xfrm>
          <a:prstGeom prst="rect">
            <a:avLst/>
          </a:prstGeom>
          <a:noFill/>
          <a:ln w="9525">
            <a:noFill/>
            <a:miter lim="800000"/>
          </a:ln>
        </p:spPr>
        <p:txBody>
          <a:bodyPr>
            <a:spAutoFit/>
          </a:bodyPr>
          <a:lstStyle/>
          <a:p>
            <a:pPr algn="ctr">
              <a:lnSpc>
                <a:spcPct val="150000"/>
              </a:lnSpc>
              <a:defRPr/>
            </a:pPr>
            <a:r>
              <a:rPr lang="zh-CN" altLang="zh-CN" b="1">
                <a:solidFill>
                  <a:srgbClr val="FF0000"/>
                </a:solidFill>
                <a:latin typeface="黑体" panose="02010609060101010101" pitchFamily="2" charset="-122"/>
                <a:ea typeface="黑体" panose="02010609060101010101" pitchFamily="2" charset="-122"/>
              </a:rPr>
              <a:t>附表</a:t>
            </a:r>
            <a:r>
              <a:rPr lang="en-US" altLang="zh-CN" b="1">
                <a:solidFill>
                  <a:srgbClr val="FF0000"/>
                </a:solidFill>
                <a:latin typeface="黑体" panose="02010609060101010101" pitchFamily="2" charset="-122"/>
                <a:ea typeface="黑体" panose="02010609060101010101" pitchFamily="2" charset="-122"/>
              </a:rPr>
              <a:t>2  </a:t>
            </a:r>
            <a:r>
              <a:rPr lang="zh-CN" altLang="en-US" sz="2000" kern="0" dirty="0">
                <a:solidFill>
                  <a:srgbClr val="0000CC"/>
                </a:solidFill>
                <a:latin typeface="黑体" panose="02010609060101010101" pitchFamily="2" charset="-122"/>
                <a:ea typeface="黑体" panose="02010609060101010101" pitchFamily="2" charset="-122"/>
                <a:cs typeface="楷体_GB2312"/>
              </a:rPr>
              <a:t>基本设备和中医药服务设备清单</a:t>
            </a:r>
            <a:endParaRPr lang="zh-CN" altLang="zh-CN">
              <a:latin typeface="黑体" panose="02010609060101010101" pitchFamily="2" charset="-122"/>
              <a:ea typeface="黑体" panose="02010609060101010101" pitchFamily="2" charset="-122"/>
            </a:endParaRPr>
          </a:p>
        </p:txBody>
      </p:sp>
      <p:graphicFrame>
        <p:nvGraphicFramePr>
          <p:cNvPr id="4" name="表格 3"/>
          <p:cNvGraphicFramePr>
            <a:graphicFrameLocks noGrp="1"/>
          </p:cNvGraphicFramePr>
          <p:nvPr/>
        </p:nvGraphicFramePr>
        <p:xfrm>
          <a:off x="223838" y="1893888"/>
          <a:ext cx="8488905" cy="4135437"/>
        </p:xfrm>
        <a:graphic>
          <a:graphicData uri="http://schemas.openxmlformats.org/drawingml/2006/table">
            <a:tbl>
              <a:tblPr firstRow="1" firstCol="1" bandRow="1">
                <a:tableStyleId>{5C22544A-7EE6-4342-B048-85BDC9FD1C3A}</a:tableStyleId>
              </a:tblPr>
              <a:tblGrid>
                <a:gridCol w="1584325"/>
                <a:gridCol w="1647996"/>
                <a:gridCol w="3660140"/>
                <a:gridCol w="1596444"/>
              </a:tblGrid>
              <a:tr h="432435">
                <a:tc gridSpan="2">
                  <a:txBody>
                    <a:bodyPr/>
                    <a:lstStyle/>
                    <a:p>
                      <a:pPr algn="ctr" fontAlgn="base">
                        <a:lnSpc>
                          <a:spcPct val="115000"/>
                        </a:lnSpc>
                        <a:buClrTx/>
                        <a:buSzTx/>
                        <a:buFontTx/>
                      </a:pPr>
                      <a:r>
                        <a:rPr lang="zh-CN" altLang="en-US" sz="1800" dirty="0">
                          <a:solidFill>
                            <a:srgbClr val="4222C8"/>
                          </a:solidFill>
                          <a:latin typeface="+mn-ea"/>
                          <a:cs typeface="楷体_GB2312"/>
                        </a:rPr>
                        <a:t>设备类别</a:t>
                      </a:r>
                    </a:p>
                  </a:txBody>
                  <a:tcPr marL="26773" marR="26773" marT="0" marB="0" anchor="ctr">
                    <a:solidFill>
                      <a:schemeClr val="accent1"/>
                    </a:solidFill>
                  </a:tcPr>
                </a:tc>
                <a:tc hMerge="1">
                  <a:txBody>
                    <a:bodyPr/>
                    <a:lstStyle/>
                    <a:p>
                      <a:endParaRPr lang="zh-CN"/>
                    </a:p>
                  </a:txBody>
                  <a:tcPr/>
                </a:tc>
                <a:tc>
                  <a:txBody>
                    <a:bodyPr/>
                    <a:lstStyle/>
                    <a:p>
                      <a:pPr algn="ctr" fontAlgn="base">
                        <a:lnSpc>
                          <a:spcPct val="115000"/>
                        </a:lnSpc>
                        <a:buClrTx/>
                        <a:buSzTx/>
                        <a:buFontTx/>
                      </a:pPr>
                      <a:r>
                        <a:rPr lang="zh-CN" altLang="en-US" sz="1800" dirty="0">
                          <a:solidFill>
                            <a:srgbClr val="4222C8"/>
                          </a:solidFill>
                          <a:latin typeface="+mn-ea"/>
                          <a:cs typeface="楷体_GB2312"/>
                        </a:rPr>
                        <a:t>设备名称</a:t>
                      </a:r>
                    </a:p>
                  </a:txBody>
                  <a:tcPr marL="26773" marR="26773" marT="0" marB="0" anchor="ctr">
                    <a:solidFill>
                      <a:schemeClr val="accent1"/>
                    </a:solidFill>
                  </a:tcPr>
                </a:tc>
                <a:tc>
                  <a:txBody>
                    <a:bodyPr/>
                    <a:lstStyle/>
                    <a:p>
                      <a:pPr algn="ctr" fontAlgn="base">
                        <a:lnSpc>
                          <a:spcPct val="115000"/>
                        </a:lnSpc>
                        <a:buClrTx/>
                        <a:buSzTx/>
                        <a:buFontTx/>
                      </a:pPr>
                      <a:r>
                        <a:rPr lang="zh-CN" altLang="en-US" sz="1800" dirty="0">
                          <a:solidFill>
                            <a:srgbClr val="4222C8"/>
                          </a:solidFill>
                          <a:latin typeface="+mn-ea"/>
                          <a:cs typeface="楷体_GB2312"/>
                        </a:rPr>
                        <a:t>是否配备</a:t>
                      </a:r>
                    </a:p>
                    <a:p>
                      <a:pPr algn="ctr" fontAlgn="base">
                        <a:lnSpc>
                          <a:spcPct val="115000"/>
                        </a:lnSpc>
                        <a:buClrTx/>
                        <a:buSzTx/>
                        <a:buFontTx/>
                      </a:pPr>
                      <a:r>
                        <a:rPr lang="zh-CN" altLang="en-US" sz="1800" dirty="0">
                          <a:solidFill>
                            <a:srgbClr val="4222C8"/>
                          </a:solidFill>
                          <a:latin typeface="+mn-ea"/>
                          <a:cs typeface="楷体_GB2312"/>
                        </a:rPr>
                        <a:t>（1是  2否）</a:t>
                      </a:r>
                    </a:p>
                  </a:txBody>
                  <a:tcPr marL="26773" marR="26773" marT="0" marB="0" anchor="ctr">
                    <a:solidFill>
                      <a:schemeClr val="accent1"/>
                    </a:solidFill>
                  </a:tcPr>
                </a:tc>
              </a:tr>
              <a:tr h="314960">
                <a:tc rowSpan="8">
                  <a:txBody>
                    <a:bodyPr/>
                    <a:lstStyle/>
                    <a:p>
                      <a:pPr algn="ctr">
                        <a:lnSpc>
                          <a:spcPct val="115000"/>
                        </a:lnSpc>
                        <a:spcAft>
                          <a:spcPts val="0"/>
                        </a:spcAft>
                      </a:pPr>
                      <a:r>
                        <a:rPr lang="zh-CN" altLang="en-US" sz="1800" dirty="0">
                          <a:solidFill>
                            <a:srgbClr val="4222C8"/>
                          </a:solidFill>
                          <a:latin typeface="+mn-ea"/>
                          <a:cs typeface="楷体_GB2312"/>
                        </a:rPr>
                        <a:t>中医类设备</a:t>
                      </a:r>
                      <a:endParaRPr lang="en-US" altLang="zh-CN" sz="1800" dirty="0" smtClean="0">
                        <a:solidFill>
                          <a:schemeClr val="tx1"/>
                        </a:solidFill>
                        <a:effectLst/>
                        <a:latin typeface="黑体" panose="02010609060101010101" pitchFamily="2" charset="-122"/>
                        <a:ea typeface="黑体" panose="02010609060101010101" pitchFamily="2" charset="-122"/>
                      </a:endParaRPr>
                    </a:p>
                    <a:p>
                      <a:pPr algn="ctr">
                        <a:lnSpc>
                          <a:spcPct val="150000"/>
                        </a:lnSpc>
                        <a:spcAft>
                          <a:spcPts val="0"/>
                        </a:spcAft>
                      </a:pPr>
                      <a:r>
                        <a:rPr lang="en-US" altLang="zh-CN" sz="1800" dirty="0" smtClean="0">
                          <a:solidFill>
                            <a:srgbClr val="FF0000"/>
                          </a:solidFill>
                          <a:effectLst/>
                          <a:latin typeface="黑体" panose="02010609060101010101" pitchFamily="2" charset="-122"/>
                          <a:ea typeface="黑体" panose="02010609060101010101" pitchFamily="2" charset="-122"/>
                          <a:cs typeface="Times New Roman" panose="02020603050405020304"/>
                        </a:rPr>
                        <a:t>6+1</a:t>
                      </a:r>
                      <a:endParaRPr lang="zh-CN" altLang="en-US" sz="1800" dirty="0" smtClean="0">
                        <a:solidFill>
                          <a:srgbClr val="FF0000"/>
                        </a:solidFill>
                        <a:effectLst/>
                        <a:latin typeface="黑体" panose="02010609060101010101" pitchFamily="2" charset="-122"/>
                        <a:ea typeface="黑体" panose="02010609060101010101" pitchFamily="2" charset="-122"/>
                        <a:cs typeface="Times New Roman" panose="02020603050405020304"/>
                      </a:endParaRPr>
                    </a:p>
                  </a:txBody>
                  <a:tcPr marL="26773" marR="26773" marT="0" marB="0" anchor="ctr">
                    <a:solidFill>
                      <a:schemeClr val="accent1"/>
                    </a:solidFill>
                  </a:tcPr>
                </a:tc>
                <a:tc>
                  <a:txBody>
                    <a:bodyPr/>
                    <a:lstStyle/>
                    <a:p>
                      <a:pPr algn="just">
                        <a:lnSpc>
                          <a:spcPct val="115000"/>
                        </a:lnSpc>
                        <a:spcAft>
                          <a:spcPts val="0"/>
                        </a:spcAft>
                      </a:pPr>
                      <a:r>
                        <a:rPr lang="zh-CN" altLang="en-US" sz="1600" b="1" dirty="0">
                          <a:solidFill>
                            <a:srgbClr val="4222C8"/>
                          </a:solidFill>
                          <a:latin typeface="+mn-ea"/>
                          <a:cs typeface="楷体_GB2312"/>
                        </a:rPr>
                        <a:t>诊断设备</a:t>
                      </a:r>
                    </a:p>
                  </a:txBody>
                  <a:tcPr marL="26773" marR="26773" marT="0" marB="0" anchor="ctr"/>
                </a:tc>
                <a:tc>
                  <a:txBody>
                    <a:bodyPr/>
                    <a:lstStyle/>
                    <a:p>
                      <a:pPr algn="just">
                        <a:lnSpc>
                          <a:spcPct val="115000"/>
                        </a:lnSpc>
                        <a:spcAft>
                          <a:spcPts val="0"/>
                        </a:spcAft>
                      </a:pPr>
                      <a:r>
                        <a:rPr lang="zh-CN" altLang="en-US" sz="1600" b="1" dirty="0">
                          <a:solidFill>
                            <a:srgbClr val="4222C8"/>
                          </a:solidFill>
                          <a:latin typeface="+mn-ea"/>
                          <a:cs typeface="楷体_GB2312"/>
                        </a:rPr>
                        <a:t>中医四诊设备、中医体质辨识设备</a:t>
                      </a:r>
                    </a:p>
                  </a:txBody>
                  <a:tcPr marL="26773" marR="26773" marT="0" marB="0" anchor="ctr"/>
                </a:tc>
                <a:tc>
                  <a:txBody>
                    <a:bodyPr/>
                    <a:lstStyle/>
                    <a:p>
                      <a:pPr algn="just">
                        <a:lnSpc>
                          <a:spcPct val="115000"/>
                        </a:lnSpc>
                        <a:spcAft>
                          <a:spcPts val="0"/>
                        </a:spcAft>
                      </a:pPr>
                      <a:r>
                        <a:rPr lang="zh-CN" sz="1800" kern="100" dirty="0">
                          <a:effectLst/>
                          <a:latin typeface="黑体" panose="02010609060101010101" pitchFamily="2" charset="-122"/>
                          <a:ea typeface="黑体" panose="02010609060101010101" pitchFamily="2" charset="-122"/>
                        </a:rPr>
                        <a:t>　</a:t>
                      </a:r>
                    </a:p>
                  </a:txBody>
                  <a:tcPr marL="26773" marR="26773" marT="0" marB="0" anchor="ctr"/>
                </a:tc>
              </a:tr>
              <a:tr h="143681">
                <a:tc vMerge="1">
                  <a:txBody>
                    <a:bodyPr/>
                    <a:lstStyle/>
                    <a:p>
                      <a:endParaRPr lang="zh-CN"/>
                    </a:p>
                  </a:txBody>
                  <a:tcPr/>
                </a:tc>
                <a:tc>
                  <a:txBody>
                    <a:bodyPr/>
                    <a:lstStyle/>
                    <a:p>
                      <a:pPr algn="just">
                        <a:lnSpc>
                          <a:spcPct val="115000"/>
                        </a:lnSpc>
                        <a:spcAft>
                          <a:spcPts val="0"/>
                        </a:spcAft>
                      </a:pPr>
                      <a:r>
                        <a:rPr lang="zh-CN" altLang="en-US" sz="1600" b="1" dirty="0">
                          <a:solidFill>
                            <a:srgbClr val="4222C8"/>
                          </a:solidFill>
                          <a:latin typeface="+mn-ea"/>
                          <a:cs typeface="楷体_GB2312"/>
                        </a:rPr>
                        <a:t>针疗设备</a:t>
                      </a:r>
                    </a:p>
                  </a:txBody>
                  <a:tcPr marL="26773" marR="26773" marT="0" marB="0" anchor="ctr"/>
                </a:tc>
                <a:tc>
                  <a:txBody>
                    <a:bodyPr/>
                    <a:lstStyle/>
                    <a:p>
                      <a:pPr algn="just">
                        <a:lnSpc>
                          <a:spcPct val="115000"/>
                        </a:lnSpc>
                        <a:spcAft>
                          <a:spcPts val="0"/>
                        </a:spcAft>
                      </a:pPr>
                      <a:r>
                        <a:rPr lang="zh-CN" altLang="en-US" sz="1600" b="1" dirty="0">
                          <a:solidFill>
                            <a:srgbClr val="4222C8"/>
                          </a:solidFill>
                          <a:latin typeface="+mn-ea"/>
                          <a:cs typeface="楷体_GB2312"/>
                        </a:rPr>
                        <a:t>各类针具、电针治疗设备</a:t>
                      </a:r>
                    </a:p>
                  </a:txBody>
                  <a:tcPr marL="26773" marR="26773" marT="0" marB="0" anchor="ctr"/>
                </a:tc>
                <a:tc>
                  <a:txBody>
                    <a:bodyPr/>
                    <a:lstStyle/>
                    <a:p>
                      <a:pPr algn="just">
                        <a:lnSpc>
                          <a:spcPct val="115000"/>
                        </a:lnSpc>
                        <a:spcAft>
                          <a:spcPts val="0"/>
                        </a:spcAft>
                      </a:pPr>
                      <a:r>
                        <a:rPr lang="zh-CN" sz="1800" kern="100" dirty="0">
                          <a:effectLst/>
                          <a:latin typeface="黑体" panose="02010609060101010101" pitchFamily="2" charset="-122"/>
                          <a:ea typeface="黑体" panose="02010609060101010101" pitchFamily="2" charset="-122"/>
                        </a:rPr>
                        <a:t>　</a:t>
                      </a:r>
                    </a:p>
                  </a:txBody>
                  <a:tcPr marL="26773" marR="26773" marT="0" marB="0" anchor="ctr"/>
                </a:tc>
              </a:tr>
              <a:tr h="0">
                <a:tc vMerge="1">
                  <a:txBody>
                    <a:bodyPr/>
                    <a:lstStyle/>
                    <a:p>
                      <a:endParaRPr lang="zh-CN"/>
                    </a:p>
                  </a:txBody>
                  <a:tcPr/>
                </a:tc>
                <a:tc>
                  <a:txBody>
                    <a:bodyPr/>
                    <a:lstStyle/>
                    <a:p>
                      <a:pPr algn="just">
                        <a:lnSpc>
                          <a:spcPct val="115000"/>
                        </a:lnSpc>
                        <a:spcAft>
                          <a:spcPts val="0"/>
                        </a:spcAft>
                      </a:pPr>
                      <a:r>
                        <a:rPr lang="zh-CN" altLang="en-US" sz="1600" b="1" dirty="0">
                          <a:solidFill>
                            <a:srgbClr val="4222C8"/>
                          </a:solidFill>
                          <a:latin typeface="+mn-ea"/>
                          <a:cs typeface="楷体_GB2312"/>
                        </a:rPr>
                        <a:t>灸疗设备</a:t>
                      </a:r>
                    </a:p>
                  </a:txBody>
                  <a:tcPr marL="26773" marR="26773" marT="0" marB="0" anchor="ctr"/>
                </a:tc>
                <a:tc>
                  <a:txBody>
                    <a:bodyPr/>
                    <a:lstStyle/>
                    <a:p>
                      <a:pPr algn="just">
                        <a:lnSpc>
                          <a:spcPct val="115000"/>
                        </a:lnSpc>
                        <a:spcAft>
                          <a:spcPts val="0"/>
                        </a:spcAft>
                      </a:pPr>
                      <a:r>
                        <a:rPr lang="zh-CN" altLang="en-US" sz="1600" b="1" dirty="0">
                          <a:solidFill>
                            <a:srgbClr val="4222C8"/>
                          </a:solidFill>
                          <a:latin typeface="+mn-ea"/>
                          <a:cs typeface="楷体_GB2312"/>
                        </a:rPr>
                        <a:t>灸疗器具、艾灸仪</a:t>
                      </a:r>
                    </a:p>
                  </a:txBody>
                  <a:tcPr marL="26773" marR="26773" marT="0" marB="0" anchor="ctr"/>
                </a:tc>
                <a:tc>
                  <a:txBody>
                    <a:bodyPr/>
                    <a:lstStyle/>
                    <a:p>
                      <a:pPr algn="just">
                        <a:lnSpc>
                          <a:spcPct val="115000"/>
                        </a:lnSpc>
                        <a:spcAft>
                          <a:spcPts val="0"/>
                        </a:spcAft>
                      </a:pPr>
                      <a:r>
                        <a:rPr lang="zh-CN" sz="1800" kern="100" dirty="0">
                          <a:effectLst/>
                          <a:latin typeface="黑体" panose="02010609060101010101" pitchFamily="2" charset="-122"/>
                          <a:ea typeface="黑体" panose="02010609060101010101" pitchFamily="2" charset="-122"/>
                        </a:rPr>
                        <a:t>　</a:t>
                      </a:r>
                    </a:p>
                  </a:txBody>
                  <a:tcPr marL="26773" marR="26773" marT="0" marB="0" anchor="ctr"/>
                </a:tc>
              </a:tr>
              <a:tr h="287363">
                <a:tc vMerge="1">
                  <a:txBody>
                    <a:bodyPr/>
                    <a:lstStyle/>
                    <a:p>
                      <a:endParaRPr lang="zh-CN"/>
                    </a:p>
                  </a:txBody>
                  <a:tcPr/>
                </a:tc>
                <a:tc>
                  <a:txBody>
                    <a:bodyPr/>
                    <a:lstStyle/>
                    <a:p>
                      <a:pPr algn="just">
                        <a:lnSpc>
                          <a:spcPct val="115000"/>
                        </a:lnSpc>
                        <a:spcAft>
                          <a:spcPts val="0"/>
                        </a:spcAft>
                      </a:pPr>
                      <a:r>
                        <a:rPr lang="zh-CN" altLang="en-US" sz="1600" b="1" dirty="0">
                          <a:solidFill>
                            <a:srgbClr val="4222C8"/>
                          </a:solidFill>
                          <a:latin typeface="+mn-ea"/>
                          <a:cs typeface="楷体_GB2312"/>
                        </a:rPr>
                        <a:t>中药熏洗设备</a:t>
                      </a:r>
                    </a:p>
                  </a:txBody>
                  <a:tcPr marL="26773" marR="26773" marT="0" marB="0" anchor="ctr"/>
                </a:tc>
                <a:tc>
                  <a:txBody>
                    <a:bodyPr/>
                    <a:lstStyle/>
                    <a:p>
                      <a:pPr algn="just">
                        <a:lnSpc>
                          <a:spcPct val="115000"/>
                        </a:lnSpc>
                        <a:spcAft>
                          <a:spcPts val="0"/>
                        </a:spcAft>
                      </a:pPr>
                      <a:r>
                        <a:rPr lang="zh-CN" altLang="en-US" sz="1600" b="1" dirty="0">
                          <a:solidFill>
                            <a:srgbClr val="4222C8"/>
                          </a:solidFill>
                          <a:latin typeface="+mn-ea"/>
                          <a:cs typeface="楷体_GB2312"/>
                        </a:rPr>
                        <a:t>中药熏洗设备、中药离子导入设备、中药雾化吸入设备、中药透药设备</a:t>
                      </a:r>
                    </a:p>
                  </a:txBody>
                  <a:tcPr marL="26773" marR="26773" marT="0" marB="0" anchor="ctr"/>
                </a:tc>
                <a:tc>
                  <a:txBody>
                    <a:bodyPr/>
                    <a:lstStyle/>
                    <a:p>
                      <a:pPr algn="just">
                        <a:lnSpc>
                          <a:spcPct val="115000"/>
                        </a:lnSpc>
                        <a:spcAft>
                          <a:spcPts val="0"/>
                        </a:spcAft>
                      </a:pPr>
                      <a:r>
                        <a:rPr lang="zh-CN" sz="1800" kern="100">
                          <a:effectLst/>
                          <a:latin typeface="黑体" panose="02010609060101010101" pitchFamily="2" charset="-122"/>
                          <a:ea typeface="黑体" panose="02010609060101010101" pitchFamily="2" charset="-122"/>
                        </a:rPr>
                        <a:t>　</a:t>
                      </a:r>
                    </a:p>
                  </a:txBody>
                  <a:tcPr marL="26773" marR="26773" marT="0" marB="0" anchor="ctr"/>
                </a:tc>
              </a:tr>
              <a:tr h="215522">
                <a:tc vMerge="1">
                  <a:txBody>
                    <a:bodyPr/>
                    <a:lstStyle/>
                    <a:p>
                      <a:endParaRPr lang="zh-CN"/>
                    </a:p>
                  </a:txBody>
                  <a:tcPr/>
                </a:tc>
                <a:tc>
                  <a:txBody>
                    <a:bodyPr/>
                    <a:lstStyle/>
                    <a:p>
                      <a:pPr algn="just">
                        <a:lnSpc>
                          <a:spcPct val="115000"/>
                        </a:lnSpc>
                        <a:spcAft>
                          <a:spcPts val="0"/>
                        </a:spcAft>
                      </a:pPr>
                      <a:r>
                        <a:rPr lang="zh-CN" altLang="en-US" sz="1600" b="1" dirty="0">
                          <a:solidFill>
                            <a:srgbClr val="4222C8"/>
                          </a:solidFill>
                          <a:latin typeface="+mn-ea"/>
                          <a:cs typeface="楷体_GB2312"/>
                        </a:rPr>
                        <a:t>牵引设备</a:t>
                      </a:r>
                    </a:p>
                  </a:txBody>
                  <a:tcPr marL="26773" marR="26773" marT="0" marB="0" anchor="ctr"/>
                </a:tc>
                <a:tc>
                  <a:txBody>
                    <a:bodyPr/>
                    <a:lstStyle/>
                    <a:p>
                      <a:pPr algn="just">
                        <a:lnSpc>
                          <a:spcPct val="115000"/>
                        </a:lnSpc>
                        <a:spcAft>
                          <a:spcPts val="0"/>
                        </a:spcAft>
                      </a:pPr>
                      <a:r>
                        <a:rPr lang="zh-CN" altLang="en-US" sz="1600" b="1" dirty="0">
                          <a:solidFill>
                            <a:srgbClr val="4222C8"/>
                          </a:solidFill>
                          <a:latin typeface="+mn-ea"/>
                          <a:cs typeface="楷体_GB2312"/>
                        </a:rPr>
                        <a:t>颈椎牵引设备、腰椎牵引设备、多功能牵引设备</a:t>
                      </a:r>
                    </a:p>
                  </a:txBody>
                  <a:tcPr marL="26773" marR="26773" marT="0" marB="0" anchor="ctr"/>
                </a:tc>
                <a:tc>
                  <a:txBody>
                    <a:bodyPr/>
                    <a:lstStyle/>
                    <a:p>
                      <a:pPr algn="just">
                        <a:lnSpc>
                          <a:spcPct val="115000"/>
                        </a:lnSpc>
                        <a:spcAft>
                          <a:spcPts val="0"/>
                        </a:spcAft>
                      </a:pPr>
                      <a:r>
                        <a:rPr lang="zh-CN" sz="1800" kern="100">
                          <a:effectLst/>
                          <a:latin typeface="黑体" panose="02010609060101010101" pitchFamily="2" charset="-122"/>
                          <a:ea typeface="黑体" panose="02010609060101010101" pitchFamily="2" charset="-122"/>
                        </a:rPr>
                        <a:t>　</a:t>
                      </a:r>
                    </a:p>
                  </a:txBody>
                  <a:tcPr marL="26773" marR="26773" marT="0" marB="0" anchor="ctr"/>
                </a:tc>
              </a:tr>
              <a:tr h="143681">
                <a:tc vMerge="1">
                  <a:txBody>
                    <a:bodyPr/>
                    <a:lstStyle/>
                    <a:p>
                      <a:endParaRPr lang="zh-CN"/>
                    </a:p>
                  </a:txBody>
                  <a:tcPr/>
                </a:tc>
                <a:tc>
                  <a:txBody>
                    <a:bodyPr/>
                    <a:lstStyle/>
                    <a:p>
                      <a:pPr algn="just">
                        <a:lnSpc>
                          <a:spcPct val="115000"/>
                        </a:lnSpc>
                        <a:spcAft>
                          <a:spcPts val="0"/>
                        </a:spcAft>
                      </a:pPr>
                      <a:r>
                        <a:rPr lang="zh-CN" altLang="en-US" sz="1600" b="1" dirty="0">
                          <a:solidFill>
                            <a:srgbClr val="4222C8"/>
                          </a:solidFill>
                          <a:latin typeface="+mn-ea"/>
                          <a:cs typeface="楷体_GB2312"/>
                        </a:rPr>
                        <a:t>治疗床</a:t>
                      </a:r>
                    </a:p>
                  </a:txBody>
                  <a:tcPr marL="26773" marR="26773" marT="0" marB="0" anchor="ctr"/>
                </a:tc>
                <a:tc>
                  <a:txBody>
                    <a:bodyPr/>
                    <a:lstStyle/>
                    <a:p>
                      <a:pPr algn="just">
                        <a:lnSpc>
                          <a:spcPct val="115000"/>
                        </a:lnSpc>
                        <a:spcAft>
                          <a:spcPts val="0"/>
                        </a:spcAft>
                      </a:pPr>
                      <a:r>
                        <a:rPr lang="zh-CN" altLang="en-US" sz="1600" b="1" dirty="0">
                          <a:solidFill>
                            <a:srgbClr val="4222C8"/>
                          </a:solidFill>
                          <a:latin typeface="+mn-ea"/>
                          <a:cs typeface="楷体_GB2312"/>
                        </a:rPr>
                        <a:t>针灸治疗床、推拿治疗床、多功能治疗床</a:t>
                      </a:r>
                    </a:p>
                  </a:txBody>
                  <a:tcPr marL="26773" marR="26773" marT="0" marB="0" anchor="ctr"/>
                </a:tc>
                <a:tc>
                  <a:txBody>
                    <a:bodyPr/>
                    <a:lstStyle/>
                    <a:p>
                      <a:pPr algn="just">
                        <a:lnSpc>
                          <a:spcPct val="115000"/>
                        </a:lnSpc>
                        <a:spcAft>
                          <a:spcPts val="0"/>
                        </a:spcAft>
                      </a:pPr>
                      <a:r>
                        <a:rPr lang="zh-CN" sz="1800" kern="100">
                          <a:effectLst/>
                          <a:latin typeface="黑体" panose="02010609060101010101" pitchFamily="2" charset="-122"/>
                          <a:ea typeface="黑体" panose="02010609060101010101" pitchFamily="2" charset="-122"/>
                        </a:rPr>
                        <a:t>　</a:t>
                      </a:r>
                    </a:p>
                  </a:txBody>
                  <a:tcPr marL="26773" marR="26773" marT="0" marB="0" anchor="ctr"/>
                </a:tc>
              </a:tr>
              <a:tr h="0">
                <a:tc vMerge="1">
                  <a:txBody>
                    <a:bodyPr/>
                    <a:lstStyle/>
                    <a:p>
                      <a:endParaRPr lang="zh-CN"/>
                    </a:p>
                  </a:txBody>
                  <a:tcPr/>
                </a:tc>
                <a:tc>
                  <a:txBody>
                    <a:bodyPr/>
                    <a:lstStyle/>
                    <a:p>
                      <a:pPr algn="just">
                        <a:lnSpc>
                          <a:spcPct val="115000"/>
                        </a:lnSpc>
                        <a:spcAft>
                          <a:spcPts val="0"/>
                        </a:spcAft>
                      </a:pPr>
                      <a:r>
                        <a:rPr lang="zh-CN" altLang="en-US" sz="1600" b="1" dirty="0">
                          <a:solidFill>
                            <a:srgbClr val="4222C8"/>
                          </a:solidFill>
                          <a:latin typeface="+mn-ea"/>
                          <a:cs typeface="楷体_GB2312"/>
                        </a:rPr>
                        <a:t>中医光疗设备</a:t>
                      </a:r>
                    </a:p>
                  </a:txBody>
                  <a:tcPr marL="26773" marR="26773" marT="0" marB="0" anchor="ctr"/>
                </a:tc>
                <a:tc>
                  <a:txBody>
                    <a:bodyPr/>
                    <a:lstStyle/>
                    <a:p>
                      <a:pPr algn="just">
                        <a:lnSpc>
                          <a:spcPct val="115000"/>
                        </a:lnSpc>
                        <a:spcAft>
                          <a:spcPts val="0"/>
                        </a:spcAft>
                      </a:pPr>
                      <a:r>
                        <a:rPr lang="zh-CN" altLang="en-US" sz="1600" b="1" dirty="0">
                          <a:solidFill>
                            <a:srgbClr val="4222C8"/>
                          </a:solidFill>
                          <a:latin typeface="+mn-ea"/>
                          <a:cs typeface="楷体_GB2312"/>
                        </a:rPr>
                        <a:t>中医光疗设备</a:t>
                      </a:r>
                    </a:p>
                  </a:txBody>
                  <a:tcPr marL="26773" marR="26773" marT="0" marB="0" anchor="ctr"/>
                </a:tc>
                <a:tc>
                  <a:txBody>
                    <a:bodyPr/>
                    <a:lstStyle/>
                    <a:p>
                      <a:pPr algn="just">
                        <a:lnSpc>
                          <a:spcPct val="115000"/>
                        </a:lnSpc>
                        <a:spcAft>
                          <a:spcPts val="0"/>
                        </a:spcAft>
                      </a:pPr>
                      <a:r>
                        <a:rPr lang="zh-CN" sz="1800" kern="100">
                          <a:effectLst/>
                          <a:latin typeface="黑体" panose="02010609060101010101" pitchFamily="2" charset="-122"/>
                          <a:ea typeface="黑体" panose="02010609060101010101" pitchFamily="2" charset="-122"/>
                        </a:rPr>
                        <a:t>　</a:t>
                      </a:r>
                    </a:p>
                  </a:txBody>
                  <a:tcPr marL="26773" marR="26773" marT="0" marB="0" anchor="ctr"/>
                </a:tc>
              </a:tr>
              <a:tr h="0">
                <a:tc vMerge="1">
                  <a:txBody>
                    <a:bodyPr/>
                    <a:lstStyle/>
                    <a:p>
                      <a:endParaRPr lang="zh-CN"/>
                    </a:p>
                  </a:txBody>
                  <a:tcPr/>
                </a:tc>
                <a:tc>
                  <a:txBody>
                    <a:bodyPr/>
                    <a:lstStyle/>
                    <a:p>
                      <a:pPr algn="just">
                        <a:lnSpc>
                          <a:spcPct val="115000"/>
                        </a:lnSpc>
                        <a:spcAft>
                          <a:spcPts val="0"/>
                        </a:spcAft>
                      </a:pPr>
                      <a:r>
                        <a:rPr lang="zh-CN" altLang="en-US" sz="1600" b="1" dirty="0">
                          <a:solidFill>
                            <a:srgbClr val="4222C8"/>
                          </a:solidFill>
                          <a:latin typeface="+mn-ea"/>
                          <a:cs typeface="楷体_GB2312"/>
                        </a:rPr>
                        <a:t>中医超声治疗设备</a:t>
                      </a:r>
                    </a:p>
                  </a:txBody>
                  <a:tcPr marL="26773" marR="26773" marT="0" marB="0" anchor="ctr"/>
                </a:tc>
                <a:tc>
                  <a:txBody>
                    <a:bodyPr/>
                    <a:lstStyle/>
                    <a:p>
                      <a:pPr algn="just">
                        <a:lnSpc>
                          <a:spcPct val="115000"/>
                        </a:lnSpc>
                        <a:spcAft>
                          <a:spcPts val="0"/>
                        </a:spcAft>
                      </a:pPr>
                      <a:r>
                        <a:rPr lang="zh-CN" altLang="en-US" sz="1600" b="1" dirty="0">
                          <a:solidFill>
                            <a:srgbClr val="4222C8"/>
                          </a:solidFill>
                          <a:latin typeface="+mn-ea"/>
                          <a:cs typeface="楷体_GB2312"/>
                        </a:rPr>
                        <a:t>中医超声治疗设备</a:t>
                      </a:r>
                    </a:p>
                  </a:txBody>
                  <a:tcPr marL="26773" marR="26773" marT="0" marB="0" anchor="ctr"/>
                </a:tc>
                <a:tc>
                  <a:txBody>
                    <a:bodyPr/>
                    <a:lstStyle/>
                    <a:p>
                      <a:pPr algn="just">
                        <a:lnSpc>
                          <a:spcPct val="115000"/>
                        </a:lnSpc>
                        <a:spcAft>
                          <a:spcPts val="0"/>
                        </a:spcAft>
                      </a:pPr>
                      <a:r>
                        <a:rPr lang="zh-CN" sz="1800" kern="100" dirty="0">
                          <a:effectLst/>
                          <a:latin typeface="黑体" panose="02010609060101010101" pitchFamily="2" charset="-122"/>
                          <a:ea typeface="黑体" panose="02010609060101010101" pitchFamily="2" charset="-122"/>
                        </a:rPr>
                        <a:t>　</a:t>
                      </a:r>
                    </a:p>
                  </a:txBody>
                  <a:tcPr marL="26773" marR="26773" marT="0" marB="0" anchor="ctr"/>
                </a:tc>
              </a:tr>
            </a:tbl>
          </a:graphicData>
        </a:graphic>
      </p:graphicFrame>
      <p:sp>
        <p:nvSpPr>
          <p:cNvPr id="6" name="标题 1"/>
          <p:cNvSpPr txBox="1"/>
          <p:nvPr/>
        </p:nvSpPr>
        <p:spPr bwMode="auto">
          <a:xfrm>
            <a:off x="609600" y="315913"/>
            <a:ext cx="8229600" cy="962025"/>
          </a:xfrm>
          <a:prstGeom prst="rect">
            <a:avLst/>
          </a:prstGeom>
          <a:noFill/>
          <a:ln w="9525">
            <a:noFill/>
            <a:miter lim="800000"/>
          </a:ln>
        </p:spPr>
        <p:txBody>
          <a:bodyPr anchor="ctr"/>
          <a:lstStyle>
            <a:lvl1pPr algn="ctr" rtl="0" eaLnBrk="0" fontAlgn="base" hangingPunct="0">
              <a:spcBef>
                <a:spcPct val="0"/>
              </a:spcBef>
              <a:spcAft>
                <a:spcPct val="0"/>
              </a:spcAft>
              <a:defRPr sz="4400" b="1">
                <a:solidFill>
                  <a:srgbClr val="000066"/>
                </a:solidFill>
                <a:latin typeface="黑体" panose="02010609060101010101" pitchFamily="2" charset="-122"/>
                <a:ea typeface="黑体" panose="02010609060101010101" pitchFamily="2" charset="-122"/>
                <a:cs typeface="黑体" panose="02010609060101010101" pitchFamily="2" charset="-122"/>
              </a:defRPr>
            </a:lvl1pPr>
            <a:lvl2pPr algn="ctr" rtl="0" eaLnBrk="0" fontAlgn="base" hangingPunct="0">
              <a:spcBef>
                <a:spcPct val="0"/>
              </a:spcBef>
              <a:spcAft>
                <a:spcPct val="0"/>
              </a:spcAft>
              <a:defRPr sz="4400" b="1">
                <a:solidFill>
                  <a:srgbClr val="000066"/>
                </a:solidFill>
                <a:latin typeface="黑体" panose="02010609060101010101" pitchFamily="2" charset="-122"/>
                <a:ea typeface="黑体" panose="02010609060101010101" pitchFamily="2" charset="-122"/>
                <a:cs typeface="楷体_GB2312"/>
              </a:defRPr>
            </a:lvl2pPr>
            <a:lvl3pPr algn="ctr" rtl="0" eaLnBrk="0" fontAlgn="base" hangingPunct="0">
              <a:spcBef>
                <a:spcPct val="0"/>
              </a:spcBef>
              <a:spcAft>
                <a:spcPct val="0"/>
              </a:spcAft>
              <a:defRPr sz="4400" b="1">
                <a:solidFill>
                  <a:srgbClr val="000066"/>
                </a:solidFill>
                <a:latin typeface="黑体" panose="02010609060101010101" pitchFamily="2" charset="-122"/>
                <a:ea typeface="黑体" panose="02010609060101010101" pitchFamily="2" charset="-122"/>
                <a:cs typeface="楷体_GB2312"/>
              </a:defRPr>
            </a:lvl3pPr>
            <a:lvl4pPr algn="ctr" rtl="0" eaLnBrk="0" fontAlgn="base" hangingPunct="0">
              <a:spcBef>
                <a:spcPct val="0"/>
              </a:spcBef>
              <a:spcAft>
                <a:spcPct val="0"/>
              </a:spcAft>
              <a:defRPr sz="4400" b="1">
                <a:solidFill>
                  <a:srgbClr val="000066"/>
                </a:solidFill>
                <a:latin typeface="黑体" panose="02010609060101010101" pitchFamily="2" charset="-122"/>
                <a:ea typeface="黑体" panose="02010609060101010101" pitchFamily="2" charset="-122"/>
                <a:cs typeface="楷体_GB2312"/>
              </a:defRPr>
            </a:lvl4pPr>
            <a:lvl5pPr algn="ctr" rtl="0" eaLnBrk="0" fontAlgn="base" hangingPunct="0">
              <a:spcBef>
                <a:spcPct val="0"/>
              </a:spcBef>
              <a:spcAft>
                <a:spcPct val="0"/>
              </a:spcAft>
              <a:defRPr sz="4400" b="1">
                <a:solidFill>
                  <a:srgbClr val="000066"/>
                </a:solidFill>
                <a:latin typeface="黑体" panose="02010609060101010101" pitchFamily="2" charset="-122"/>
                <a:ea typeface="黑体" panose="02010609060101010101" pitchFamily="2" charset="-122"/>
                <a:cs typeface="楷体_GB2312"/>
              </a:defRPr>
            </a:lvl5pPr>
            <a:lvl6pPr marL="457200" algn="ctr" rtl="0" fontAlgn="base">
              <a:spcBef>
                <a:spcPct val="0"/>
              </a:spcBef>
              <a:spcAft>
                <a:spcPct val="0"/>
              </a:spcAft>
              <a:defRPr sz="4400" b="1">
                <a:solidFill>
                  <a:srgbClr val="000066"/>
                </a:solidFill>
                <a:latin typeface="Arial" panose="020B0604020202020204" pitchFamily="34" charset="0"/>
                <a:ea typeface="楷体_GB2312" pitchFamily="49" charset="-122"/>
              </a:defRPr>
            </a:lvl6pPr>
            <a:lvl7pPr marL="914400" algn="ctr" rtl="0" fontAlgn="base">
              <a:spcBef>
                <a:spcPct val="0"/>
              </a:spcBef>
              <a:spcAft>
                <a:spcPct val="0"/>
              </a:spcAft>
              <a:defRPr sz="4400" b="1">
                <a:solidFill>
                  <a:srgbClr val="000066"/>
                </a:solidFill>
                <a:latin typeface="Arial" panose="020B0604020202020204" pitchFamily="34" charset="0"/>
                <a:ea typeface="楷体_GB2312" pitchFamily="49" charset="-122"/>
              </a:defRPr>
            </a:lvl7pPr>
            <a:lvl8pPr marL="1371600" algn="ctr" rtl="0" fontAlgn="base">
              <a:spcBef>
                <a:spcPct val="0"/>
              </a:spcBef>
              <a:spcAft>
                <a:spcPct val="0"/>
              </a:spcAft>
              <a:defRPr sz="4400" b="1">
                <a:solidFill>
                  <a:srgbClr val="000066"/>
                </a:solidFill>
                <a:latin typeface="Arial" panose="020B0604020202020204" pitchFamily="34" charset="0"/>
                <a:ea typeface="楷体_GB2312" pitchFamily="49" charset="-122"/>
              </a:defRPr>
            </a:lvl8pPr>
            <a:lvl9pPr marL="1828800" algn="ctr" rtl="0" fontAlgn="base">
              <a:spcBef>
                <a:spcPct val="0"/>
              </a:spcBef>
              <a:spcAft>
                <a:spcPct val="0"/>
              </a:spcAft>
              <a:defRPr sz="4400" b="1">
                <a:solidFill>
                  <a:srgbClr val="000066"/>
                </a:solidFill>
                <a:latin typeface="Arial" panose="020B0604020202020204" pitchFamily="34" charset="0"/>
                <a:ea typeface="楷体_GB2312" pitchFamily="49" charset="-122"/>
              </a:defRPr>
            </a:lvl9pPr>
          </a:lstStyle>
          <a:p>
            <a:pPr>
              <a:defRPr/>
            </a:pPr>
            <a:r>
              <a:rPr lang="en-US" altLang="zh-CN" kern="0" dirty="0" smtClean="0"/>
              <a:t>1.3.3</a:t>
            </a:r>
            <a:r>
              <a:rPr lang="zh-CN" altLang="en-US" kern="0" dirty="0" smtClean="0"/>
              <a:t> 设备配置</a:t>
            </a:r>
            <a:endParaRPr lang="zh-CN" altLang="en-US" kern="0"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矩形 2"/>
          <p:cNvSpPr>
            <a:spLocks noChangeArrowheads="1"/>
          </p:cNvSpPr>
          <p:nvPr/>
        </p:nvSpPr>
        <p:spPr bwMode="auto">
          <a:xfrm>
            <a:off x="539750" y="1412875"/>
            <a:ext cx="8604250" cy="552450"/>
          </a:xfrm>
          <a:prstGeom prst="rect">
            <a:avLst/>
          </a:prstGeom>
          <a:noFill/>
          <a:ln w="9525">
            <a:noFill/>
            <a:miter lim="800000"/>
          </a:ln>
        </p:spPr>
        <p:txBody>
          <a:bodyPr>
            <a:spAutoFit/>
          </a:bodyPr>
          <a:lstStyle/>
          <a:p>
            <a:pPr algn="ctr">
              <a:lnSpc>
                <a:spcPct val="150000"/>
              </a:lnSpc>
              <a:defRPr/>
            </a:pPr>
            <a:r>
              <a:rPr lang="zh-CN" altLang="zh-CN" b="1">
                <a:solidFill>
                  <a:srgbClr val="FF0000"/>
                </a:solidFill>
                <a:latin typeface="黑体" panose="02010609060101010101" pitchFamily="2" charset="-122"/>
                <a:ea typeface="黑体" panose="02010609060101010101" pitchFamily="2" charset="-122"/>
              </a:rPr>
              <a:t>附表</a:t>
            </a:r>
            <a:r>
              <a:rPr lang="en-US" altLang="zh-CN" b="1">
                <a:solidFill>
                  <a:srgbClr val="FF0000"/>
                </a:solidFill>
                <a:latin typeface="黑体" panose="02010609060101010101" pitchFamily="2" charset="-122"/>
                <a:ea typeface="黑体" panose="02010609060101010101" pitchFamily="2" charset="-122"/>
              </a:rPr>
              <a:t>2  </a:t>
            </a:r>
            <a:r>
              <a:rPr lang="zh-CN" altLang="en-US" sz="2000" kern="0" dirty="0">
                <a:solidFill>
                  <a:srgbClr val="0000CC"/>
                </a:solidFill>
                <a:latin typeface="黑体" panose="02010609060101010101" pitchFamily="2" charset="-122"/>
                <a:ea typeface="黑体" panose="02010609060101010101" pitchFamily="2" charset="-122"/>
                <a:cs typeface="楷体_GB2312"/>
              </a:rPr>
              <a:t>基本设备和中医药服务设备清单</a:t>
            </a:r>
            <a:endParaRPr lang="zh-CN" altLang="zh-CN">
              <a:latin typeface="黑体" panose="02010609060101010101" pitchFamily="2" charset="-122"/>
              <a:ea typeface="黑体" panose="02010609060101010101" pitchFamily="2" charset="-122"/>
            </a:endParaRPr>
          </a:p>
        </p:txBody>
      </p:sp>
      <p:graphicFrame>
        <p:nvGraphicFramePr>
          <p:cNvPr id="50223" name="Group 47"/>
          <p:cNvGraphicFramePr>
            <a:graphicFrameLocks noGrp="1"/>
          </p:cNvGraphicFramePr>
          <p:nvPr/>
        </p:nvGraphicFramePr>
        <p:xfrm>
          <a:off x="287338" y="2060575"/>
          <a:ext cx="8532812" cy="3400425"/>
        </p:xfrm>
        <a:graphic>
          <a:graphicData uri="http://schemas.openxmlformats.org/drawingml/2006/table">
            <a:tbl>
              <a:tblPr/>
              <a:tblGrid>
                <a:gridCol w="1475105"/>
                <a:gridCol w="1373505"/>
                <a:gridCol w="4209415"/>
                <a:gridCol w="1474787"/>
              </a:tblGrid>
              <a:tr h="287338">
                <a:tc gridSpan="2">
                  <a:txBody>
                    <a:bodyPr/>
                    <a:lstStyle/>
                    <a:p>
                      <a:pPr marL="0" marR="0" lvl="0" algn="ctr" defTabSz="914400" rtl="0" eaLnBrk="1" fontAlgn="base" latinLnBrk="0" hangingPunct="1">
                        <a:lnSpc>
                          <a:spcPct val="115000"/>
                        </a:lnSpc>
                        <a:buClrTx/>
                        <a:buSzTx/>
                        <a:buFontTx/>
                        <a:buNone/>
                      </a:pPr>
                      <a:r>
                        <a:rPr kumimoji="0" lang="zh-CN" altLang="en-US" sz="1800" b="1" i="0" u="none" strike="noStrike" cap="none" normalizeH="0" baseline="0" dirty="0">
                          <a:solidFill>
                            <a:srgbClr val="4222C8"/>
                          </a:solidFill>
                          <a:latin typeface="+mn-ea"/>
                          <a:cs typeface="楷体_GB2312"/>
                        </a:rPr>
                        <a:t>设备类别</a:t>
                      </a:r>
                    </a:p>
                  </a:txBody>
                  <a:tcPr marL="26773" marR="2677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hMerge="1">
                  <a:txBody>
                    <a:bodyPr/>
                    <a:lstStyle/>
                    <a:p>
                      <a:endParaRPr lang="zh-CN"/>
                    </a:p>
                  </a:txBody>
                  <a:tcPr/>
                </a:tc>
                <a:tc>
                  <a:txBody>
                    <a:bodyPr/>
                    <a:lstStyle/>
                    <a:p>
                      <a:pPr marL="0" marR="0" lvl="0" algn="ctr" defTabSz="914400" rtl="0" eaLnBrk="1" fontAlgn="base" latinLnBrk="0" hangingPunct="1">
                        <a:lnSpc>
                          <a:spcPct val="115000"/>
                        </a:lnSpc>
                        <a:buClrTx/>
                        <a:buSzTx/>
                        <a:buFontTx/>
                        <a:buNone/>
                      </a:pPr>
                      <a:r>
                        <a:rPr kumimoji="0" lang="zh-CN" altLang="en-US" sz="1800" b="1" i="0" u="none" strike="noStrike" cap="none" normalizeH="0" baseline="0" dirty="0">
                          <a:solidFill>
                            <a:srgbClr val="4222C8"/>
                          </a:solidFill>
                          <a:latin typeface="+mn-ea"/>
                          <a:cs typeface="楷体_GB2312"/>
                        </a:rPr>
                        <a:t>设备名称</a:t>
                      </a:r>
                    </a:p>
                  </a:txBody>
                  <a:tcPr marL="26773" marR="2677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algn="ctr" defTabSz="914400" rtl="0" eaLnBrk="1" fontAlgn="base" latinLnBrk="0" hangingPunct="1">
                        <a:lnSpc>
                          <a:spcPct val="115000"/>
                        </a:lnSpc>
                        <a:buClrTx/>
                        <a:buSzTx/>
                        <a:buFontTx/>
                        <a:buNone/>
                      </a:pPr>
                      <a:r>
                        <a:rPr kumimoji="0" lang="zh-CN" altLang="en-US" sz="1800" b="1" i="0" u="none" strike="noStrike" cap="none" normalizeH="0" baseline="0" dirty="0">
                          <a:solidFill>
                            <a:srgbClr val="4222C8"/>
                          </a:solidFill>
                          <a:latin typeface="+mn-ea"/>
                          <a:cs typeface="楷体_GB2312"/>
                        </a:rPr>
                        <a:t>是否配备</a:t>
                      </a:r>
                    </a:p>
                    <a:p>
                      <a:pPr marL="0" marR="0" lvl="0" algn="ctr" defTabSz="914400" rtl="0" eaLnBrk="1" fontAlgn="base" latinLnBrk="0" hangingPunct="1">
                        <a:lnSpc>
                          <a:spcPct val="115000"/>
                        </a:lnSpc>
                        <a:buClrTx/>
                        <a:buSzTx/>
                        <a:buFontTx/>
                        <a:buNone/>
                      </a:pPr>
                      <a:r>
                        <a:rPr kumimoji="0" lang="zh-CN" altLang="en-US" sz="1800" b="1" i="0" u="none" strike="noStrike" cap="none" normalizeH="0" baseline="0" dirty="0">
                          <a:solidFill>
                            <a:srgbClr val="4222C8"/>
                          </a:solidFill>
                          <a:latin typeface="+mn-ea"/>
                          <a:cs typeface="楷体_GB2312"/>
                        </a:rPr>
                        <a:t>（1是  2否）</a:t>
                      </a:r>
                    </a:p>
                  </a:txBody>
                  <a:tcPr marL="26773" marR="2677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144463">
                <a:tc rowSpan="8">
                  <a:txBody>
                    <a:bodyPr/>
                    <a:lstStyle/>
                    <a:p>
                      <a:pPr marL="0" marR="0" lvl="0" indent="0" algn="ctr" defTabSz="914400" rtl="0" eaLnBrk="1" fontAlgn="base" latinLnBrk="0" hangingPunct="1">
                        <a:lnSpc>
                          <a:spcPct val="115000"/>
                        </a:lnSpc>
                        <a:spcBef>
                          <a:spcPct val="0"/>
                        </a:spcBef>
                        <a:spcAft>
                          <a:spcPct val="0"/>
                        </a:spcAft>
                        <a:buClrTx/>
                        <a:buSzTx/>
                        <a:buFontTx/>
                        <a:buNone/>
                      </a:pPr>
                      <a:r>
                        <a:rPr kumimoji="0" lang="zh-CN" altLang="en-US" sz="1800" b="1" i="0" u="none" strike="noStrike" cap="none" normalizeH="0" baseline="0" dirty="0">
                          <a:solidFill>
                            <a:srgbClr val="4222C8"/>
                          </a:solidFill>
                          <a:latin typeface="+mn-ea"/>
                          <a:cs typeface="楷体_GB2312"/>
                        </a:rPr>
                        <a:t>中医类设备</a:t>
                      </a:r>
                      <a:endParaRPr kumimoji="0" lang="en-US" altLang="zh-CN" sz="1800" b="1" i="0" u="none" strike="noStrike" cap="none" normalizeH="0" baseline="0" smtClean="0">
                        <a:ln>
                          <a:noFill/>
                        </a:ln>
                        <a:solidFill>
                          <a:schemeClr val="tx1"/>
                        </a:solidFill>
                        <a:effectLst/>
                        <a:latin typeface="黑体" panose="02010609060101010101" pitchFamily="2" charset="-122"/>
                        <a:ea typeface="黑体" panose="02010609060101010101" pitchFamily="2" charset="-122"/>
                        <a:cs typeface="楷体_GB2312"/>
                      </a:endParaRPr>
                    </a:p>
                    <a:p>
                      <a:pPr marL="0" marR="0" lvl="0" indent="0" algn="ctr" defTabSz="914400" rtl="0" eaLnBrk="1" fontAlgn="base" latinLnBrk="0" hangingPunct="1">
                        <a:lnSpc>
                          <a:spcPct val="150000"/>
                        </a:lnSpc>
                        <a:spcBef>
                          <a:spcPct val="0"/>
                        </a:spcBef>
                        <a:spcAft>
                          <a:spcPct val="0"/>
                        </a:spcAft>
                        <a:buClrTx/>
                        <a:buSzTx/>
                        <a:buFontTx/>
                        <a:buNone/>
                      </a:pPr>
                      <a:r>
                        <a:rPr kumimoji="0" lang="en-US" altLang="zh-CN" sz="1800" b="1" i="0" u="none" strike="noStrike" cap="none" normalizeH="0" baseline="0" smtClean="0">
                          <a:ln>
                            <a:noFill/>
                          </a:ln>
                          <a:solidFill>
                            <a:srgbClr val="FF0000"/>
                          </a:solidFill>
                          <a:effectLst/>
                          <a:latin typeface="黑体" panose="02010609060101010101" pitchFamily="2" charset="-122"/>
                          <a:ea typeface="黑体" panose="02010609060101010101" pitchFamily="2" charset="-122"/>
                          <a:cs typeface="Times New Roman" panose="02020603050405020304" pitchFamily="18" charset="0"/>
                        </a:rPr>
                        <a:t>6+1</a:t>
                      </a:r>
                      <a:endParaRPr kumimoji="0" lang="zh-CN" altLang="en-US" sz="1800" b="1" i="0" u="none" strike="noStrike" cap="none" normalizeH="0" baseline="0" smtClean="0">
                        <a:ln>
                          <a:noFill/>
                        </a:ln>
                        <a:solidFill>
                          <a:srgbClr val="FF0000"/>
                        </a:solidFill>
                        <a:effectLst/>
                        <a:latin typeface="黑体" panose="02010609060101010101" pitchFamily="2" charset="-122"/>
                        <a:ea typeface="黑体" panose="02010609060101010101" pitchFamily="2" charset="-122"/>
                        <a:cs typeface="Times New Roman" panose="02020603050405020304" pitchFamily="18" charset="0"/>
                      </a:endParaRPr>
                    </a:p>
                  </a:txBody>
                  <a:tcPr marL="26773" marR="2677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just" defTabSz="914400" rtl="0" eaLnBrk="1" fontAlgn="base" latinLnBrk="0" hangingPunct="1">
                        <a:lnSpc>
                          <a:spcPct val="115000"/>
                        </a:lnSpc>
                        <a:spcBef>
                          <a:spcPct val="0"/>
                        </a:spcBef>
                        <a:spcAft>
                          <a:spcPct val="0"/>
                        </a:spcAft>
                        <a:buClrTx/>
                        <a:buSzTx/>
                        <a:buFontTx/>
                        <a:buNone/>
                      </a:pPr>
                      <a:r>
                        <a:rPr kumimoji="0" lang="zh-CN" altLang="en-US" sz="1600" b="1" i="0" u="none" strike="noStrike" cap="none" normalizeH="0" baseline="0" dirty="0">
                          <a:solidFill>
                            <a:srgbClr val="4222C8"/>
                          </a:solidFill>
                          <a:latin typeface="+mn-ea"/>
                          <a:cs typeface="楷体_GB2312"/>
                        </a:rPr>
                        <a:t>中医电疗设备</a:t>
                      </a:r>
                    </a:p>
                  </a:txBody>
                  <a:tcPr marL="26773" marR="2677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just" defTabSz="914400" rtl="0" eaLnBrk="1" fontAlgn="base" latinLnBrk="0" hangingPunct="1">
                        <a:lnSpc>
                          <a:spcPct val="115000"/>
                        </a:lnSpc>
                        <a:spcBef>
                          <a:spcPct val="0"/>
                        </a:spcBef>
                        <a:spcAft>
                          <a:spcPct val="0"/>
                        </a:spcAft>
                        <a:buClrTx/>
                        <a:buSzTx/>
                        <a:buFontTx/>
                        <a:buNone/>
                      </a:pPr>
                      <a:r>
                        <a:rPr kumimoji="0" lang="zh-CN" altLang="en-US" sz="1600" b="1" i="0" u="none" strike="noStrike" cap="none" normalizeH="0" baseline="0" dirty="0">
                          <a:solidFill>
                            <a:srgbClr val="4222C8"/>
                          </a:solidFill>
                          <a:latin typeface="+mn-ea"/>
                          <a:cs typeface="楷体_GB2312"/>
                        </a:rPr>
                        <a:t>高频治疗设备、中频治疗设备、低频治疗设备</a:t>
                      </a:r>
                    </a:p>
                  </a:txBody>
                  <a:tcPr marL="26773" marR="2677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just" defTabSz="914400" rtl="0" eaLnBrk="1" fontAlgn="base" latinLnBrk="0" hangingPunct="1">
                        <a:lnSpc>
                          <a:spcPct val="115000"/>
                        </a:lnSpc>
                        <a:spcBef>
                          <a:spcPct val="0"/>
                        </a:spcBef>
                        <a:spcAft>
                          <a:spcPct val="0"/>
                        </a:spcAft>
                        <a:buClrTx/>
                        <a:buSzTx/>
                        <a:buFontTx/>
                        <a:buNone/>
                      </a:pPr>
                      <a:r>
                        <a:rPr kumimoji="0" lang="zh-CN" altLang="en-US" sz="1800" b="0" i="0" u="none" strike="noStrike" cap="none" normalizeH="0" baseline="0" smtClean="0">
                          <a:ln>
                            <a:noFill/>
                          </a:ln>
                          <a:solidFill>
                            <a:srgbClr val="000000"/>
                          </a:solidFill>
                          <a:effectLst/>
                          <a:latin typeface="黑体" panose="02010609060101010101" pitchFamily="2" charset="-122"/>
                          <a:ea typeface="黑体" panose="02010609060101010101" pitchFamily="2" charset="-122"/>
                          <a:cs typeface="楷体_GB2312"/>
                        </a:rPr>
                        <a:t>　</a:t>
                      </a:r>
                    </a:p>
                  </a:txBody>
                  <a:tcPr marL="26773" marR="2677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144463">
                <a:tc vMerge="1">
                  <a:txBody>
                    <a:bodyPr/>
                    <a:lstStyle/>
                    <a:p>
                      <a:endParaRPr lang="zh-CN"/>
                    </a:p>
                  </a:txBody>
                  <a:tcPr/>
                </a:tc>
                <a:tc rowSpan="2">
                  <a:txBody>
                    <a:bodyPr/>
                    <a:lstStyle/>
                    <a:p>
                      <a:pPr marL="0" marR="0" lvl="0" indent="0" algn="just" defTabSz="914400" rtl="0" eaLnBrk="1" fontAlgn="base" latinLnBrk="0" hangingPunct="1">
                        <a:lnSpc>
                          <a:spcPct val="115000"/>
                        </a:lnSpc>
                        <a:spcBef>
                          <a:spcPct val="0"/>
                        </a:spcBef>
                        <a:spcAft>
                          <a:spcPct val="0"/>
                        </a:spcAft>
                        <a:buClrTx/>
                        <a:buSzTx/>
                        <a:buFontTx/>
                        <a:buNone/>
                      </a:pPr>
                      <a:r>
                        <a:rPr kumimoji="0" lang="zh-CN" altLang="en-US" sz="1600" b="1" i="0" u="none" strike="noStrike" cap="none" normalizeH="0" baseline="0" dirty="0">
                          <a:solidFill>
                            <a:srgbClr val="4222C8"/>
                          </a:solidFill>
                          <a:latin typeface="+mn-ea"/>
                          <a:cs typeface="楷体_GB2312"/>
                        </a:rPr>
                        <a:t>中医磁疗设备</a:t>
                      </a:r>
                    </a:p>
                  </a:txBody>
                  <a:tcPr marL="26773" marR="2677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just" defTabSz="914400" rtl="0" eaLnBrk="1" fontAlgn="base" latinLnBrk="0" hangingPunct="1">
                        <a:lnSpc>
                          <a:spcPct val="115000"/>
                        </a:lnSpc>
                        <a:spcBef>
                          <a:spcPct val="0"/>
                        </a:spcBef>
                        <a:spcAft>
                          <a:spcPct val="0"/>
                        </a:spcAft>
                        <a:buClrTx/>
                        <a:buSzTx/>
                        <a:buFontTx/>
                        <a:buNone/>
                      </a:pPr>
                      <a:r>
                        <a:rPr kumimoji="0" lang="zh-CN" altLang="en-US" sz="1600" b="1" i="0" u="none" strike="noStrike" cap="none" normalizeH="0" baseline="0" dirty="0">
                          <a:solidFill>
                            <a:srgbClr val="4222C8"/>
                          </a:solidFill>
                          <a:latin typeface="+mn-ea"/>
                          <a:cs typeface="楷体_GB2312"/>
                        </a:rPr>
                        <a:t>特定电磁波治疗设备（TDP神灯）</a:t>
                      </a:r>
                    </a:p>
                  </a:txBody>
                  <a:tcPr marL="26773" marR="2677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just" defTabSz="914400" rtl="0" eaLnBrk="1" fontAlgn="base" latinLnBrk="0" hangingPunct="1">
                        <a:lnSpc>
                          <a:spcPct val="115000"/>
                        </a:lnSpc>
                        <a:spcBef>
                          <a:spcPct val="0"/>
                        </a:spcBef>
                        <a:spcAft>
                          <a:spcPct val="0"/>
                        </a:spcAft>
                        <a:buClrTx/>
                        <a:buSzTx/>
                        <a:buFontTx/>
                        <a:buNone/>
                      </a:pPr>
                      <a:r>
                        <a:rPr kumimoji="0" lang="zh-CN" altLang="en-US" sz="1800" b="0" i="0" u="none" strike="noStrike" cap="none" normalizeH="0" baseline="0" smtClean="0">
                          <a:ln>
                            <a:noFill/>
                          </a:ln>
                          <a:solidFill>
                            <a:srgbClr val="000000"/>
                          </a:solidFill>
                          <a:effectLst/>
                          <a:latin typeface="黑体" panose="02010609060101010101" pitchFamily="2" charset="-122"/>
                          <a:ea typeface="黑体" panose="02010609060101010101" pitchFamily="2" charset="-122"/>
                          <a:cs typeface="楷体_GB2312"/>
                        </a:rPr>
                        <a:t>　</a:t>
                      </a:r>
                    </a:p>
                  </a:txBody>
                  <a:tcPr marL="26773" marR="2677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r h="0">
                <a:tc vMerge="1">
                  <a:txBody>
                    <a:bodyPr/>
                    <a:lstStyle/>
                    <a:p>
                      <a:endParaRPr lang="zh-CN"/>
                    </a:p>
                  </a:txBody>
                  <a:tcPr/>
                </a:tc>
                <a:tc vMerge="1">
                  <a:txBody>
                    <a:bodyPr/>
                    <a:lstStyle/>
                    <a:p>
                      <a:endParaRPr lang="zh-CN"/>
                    </a:p>
                  </a:txBody>
                  <a:tcPr/>
                </a:tc>
                <a:tc>
                  <a:txBody>
                    <a:bodyPr/>
                    <a:lstStyle/>
                    <a:p>
                      <a:pPr marL="0" marR="0" lvl="0" indent="0" algn="just" defTabSz="914400" rtl="0" eaLnBrk="1" fontAlgn="base" latinLnBrk="0" hangingPunct="1">
                        <a:lnSpc>
                          <a:spcPct val="115000"/>
                        </a:lnSpc>
                        <a:spcBef>
                          <a:spcPct val="0"/>
                        </a:spcBef>
                        <a:spcAft>
                          <a:spcPct val="0"/>
                        </a:spcAft>
                        <a:buClrTx/>
                        <a:buSzTx/>
                        <a:buFontTx/>
                        <a:buNone/>
                      </a:pPr>
                      <a:r>
                        <a:rPr kumimoji="0" lang="zh-CN" altLang="en-US" sz="1600" b="1" i="0" u="none" strike="noStrike" cap="none" normalizeH="0" baseline="0" dirty="0">
                          <a:solidFill>
                            <a:srgbClr val="4222C8"/>
                          </a:solidFill>
                          <a:latin typeface="+mn-ea"/>
                          <a:cs typeface="楷体_GB2312"/>
                        </a:rPr>
                        <a:t>中医磁疗治疗设备</a:t>
                      </a:r>
                    </a:p>
                  </a:txBody>
                  <a:tcPr marL="26773" marR="2677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just" defTabSz="914400" rtl="0" eaLnBrk="1" fontAlgn="base" latinLnBrk="0" hangingPunct="1">
                        <a:lnSpc>
                          <a:spcPct val="115000"/>
                        </a:lnSpc>
                        <a:spcBef>
                          <a:spcPct val="0"/>
                        </a:spcBef>
                        <a:spcAft>
                          <a:spcPct val="0"/>
                        </a:spcAft>
                        <a:buClrTx/>
                        <a:buSzTx/>
                        <a:buFontTx/>
                        <a:buNone/>
                      </a:pPr>
                      <a:r>
                        <a:rPr kumimoji="0" lang="zh-CN" altLang="en-US" sz="1800" b="0" i="0" u="none" strike="noStrike" cap="none" normalizeH="0" baseline="0" smtClean="0">
                          <a:ln>
                            <a:noFill/>
                          </a:ln>
                          <a:solidFill>
                            <a:srgbClr val="000000"/>
                          </a:solidFill>
                          <a:effectLst/>
                          <a:latin typeface="黑体" panose="02010609060101010101" pitchFamily="2" charset="-122"/>
                          <a:ea typeface="黑体" panose="02010609060101010101" pitchFamily="2" charset="-122"/>
                          <a:cs typeface="楷体_GB2312"/>
                        </a:rPr>
                        <a:t>　</a:t>
                      </a:r>
                    </a:p>
                  </a:txBody>
                  <a:tcPr marL="26773" marR="2677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144463">
                <a:tc vMerge="1">
                  <a:txBody>
                    <a:bodyPr/>
                    <a:lstStyle/>
                    <a:p>
                      <a:endParaRPr lang="zh-CN"/>
                    </a:p>
                  </a:txBody>
                  <a:tcPr/>
                </a:tc>
                <a:tc>
                  <a:txBody>
                    <a:bodyPr/>
                    <a:lstStyle/>
                    <a:p>
                      <a:pPr marL="0" marR="0" lvl="0" indent="0" algn="just" defTabSz="914400" rtl="0" eaLnBrk="1" fontAlgn="base" latinLnBrk="0" hangingPunct="1">
                        <a:lnSpc>
                          <a:spcPct val="115000"/>
                        </a:lnSpc>
                        <a:spcBef>
                          <a:spcPct val="0"/>
                        </a:spcBef>
                        <a:spcAft>
                          <a:spcPct val="0"/>
                        </a:spcAft>
                        <a:buClrTx/>
                        <a:buSzTx/>
                        <a:buFontTx/>
                        <a:buNone/>
                      </a:pPr>
                      <a:r>
                        <a:rPr kumimoji="0" lang="zh-CN" altLang="en-US" sz="1600" b="1" i="0" u="none" strike="noStrike" cap="none" normalizeH="0" baseline="0" dirty="0">
                          <a:solidFill>
                            <a:srgbClr val="4222C8"/>
                          </a:solidFill>
                          <a:latin typeface="+mn-ea"/>
                          <a:cs typeface="楷体_GB2312"/>
                        </a:rPr>
                        <a:t>中医热疗设备</a:t>
                      </a:r>
                    </a:p>
                  </a:txBody>
                  <a:tcPr marL="26773" marR="2677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just" defTabSz="914400" rtl="0" eaLnBrk="1" fontAlgn="base" latinLnBrk="0" hangingPunct="1">
                        <a:lnSpc>
                          <a:spcPct val="115000"/>
                        </a:lnSpc>
                        <a:spcBef>
                          <a:spcPct val="0"/>
                        </a:spcBef>
                        <a:spcAft>
                          <a:spcPct val="0"/>
                        </a:spcAft>
                        <a:buClrTx/>
                        <a:buSzTx/>
                        <a:buFontTx/>
                        <a:buNone/>
                      </a:pPr>
                      <a:r>
                        <a:rPr kumimoji="0" lang="zh-CN" altLang="en-US" sz="1600" b="1" i="0" u="none" strike="noStrike" cap="none" normalizeH="0" baseline="0" dirty="0">
                          <a:solidFill>
                            <a:srgbClr val="4222C8"/>
                          </a:solidFill>
                          <a:latin typeface="+mn-ea"/>
                          <a:cs typeface="楷体_GB2312"/>
                        </a:rPr>
                        <a:t>蜡疗设备、热敷（干、湿、陶瓷）装置</a:t>
                      </a:r>
                    </a:p>
                  </a:txBody>
                  <a:tcPr marL="26773" marR="2677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just" defTabSz="914400" rtl="0" eaLnBrk="1" fontAlgn="base" latinLnBrk="0" hangingPunct="1">
                        <a:lnSpc>
                          <a:spcPct val="115000"/>
                        </a:lnSpc>
                        <a:spcBef>
                          <a:spcPct val="0"/>
                        </a:spcBef>
                        <a:spcAft>
                          <a:spcPct val="0"/>
                        </a:spcAft>
                        <a:buClrTx/>
                        <a:buSzTx/>
                        <a:buFontTx/>
                        <a:buNone/>
                      </a:pPr>
                      <a:r>
                        <a:rPr kumimoji="0" lang="zh-CN" altLang="en-US" sz="1800" b="0" i="0" u="none" strike="noStrike" cap="none" normalizeH="0" baseline="0" smtClean="0">
                          <a:ln>
                            <a:noFill/>
                          </a:ln>
                          <a:solidFill>
                            <a:srgbClr val="000000"/>
                          </a:solidFill>
                          <a:effectLst/>
                          <a:latin typeface="黑体" panose="02010609060101010101" pitchFamily="2" charset="-122"/>
                          <a:ea typeface="黑体" panose="02010609060101010101" pitchFamily="2" charset="-122"/>
                          <a:cs typeface="楷体_GB2312"/>
                        </a:rPr>
                        <a:t>　</a:t>
                      </a:r>
                    </a:p>
                  </a:txBody>
                  <a:tcPr marL="26773" marR="2677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r h="560070">
                <a:tc vMerge="1">
                  <a:txBody>
                    <a:bodyPr/>
                    <a:lstStyle/>
                    <a:p>
                      <a:endParaRPr lang="zh-CN"/>
                    </a:p>
                  </a:txBody>
                  <a:tcPr/>
                </a:tc>
                <a:tc>
                  <a:txBody>
                    <a:bodyPr/>
                    <a:lstStyle/>
                    <a:p>
                      <a:pPr marL="0" marR="0" lvl="0" indent="0" algn="just" defTabSz="914400" rtl="0" eaLnBrk="1" fontAlgn="base" latinLnBrk="0" hangingPunct="1">
                        <a:lnSpc>
                          <a:spcPct val="115000"/>
                        </a:lnSpc>
                        <a:spcBef>
                          <a:spcPct val="0"/>
                        </a:spcBef>
                        <a:spcAft>
                          <a:spcPct val="0"/>
                        </a:spcAft>
                        <a:buClrTx/>
                        <a:buSzTx/>
                        <a:buFontTx/>
                        <a:buNone/>
                      </a:pPr>
                      <a:r>
                        <a:rPr kumimoji="0" lang="zh-CN" altLang="en-US" sz="1600" b="1" i="0" u="none" strike="noStrike" cap="none" normalizeH="0" baseline="0" dirty="0">
                          <a:solidFill>
                            <a:srgbClr val="4222C8"/>
                          </a:solidFill>
                          <a:latin typeface="+mn-ea"/>
                          <a:cs typeface="楷体_GB2312"/>
                        </a:rPr>
                        <a:t>中药房设备</a:t>
                      </a:r>
                    </a:p>
                  </a:txBody>
                  <a:tcPr marL="26773" marR="2677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just" defTabSz="914400" rtl="0" eaLnBrk="1" fontAlgn="base" latinLnBrk="0" hangingPunct="1">
                        <a:lnSpc>
                          <a:spcPct val="115000"/>
                        </a:lnSpc>
                        <a:spcBef>
                          <a:spcPct val="0"/>
                        </a:spcBef>
                        <a:spcAft>
                          <a:spcPct val="0"/>
                        </a:spcAft>
                        <a:buClrTx/>
                        <a:buSzTx/>
                        <a:buFontTx/>
                        <a:buNone/>
                      </a:pPr>
                      <a:r>
                        <a:rPr kumimoji="0" lang="zh-CN" altLang="en-US" sz="1600" b="1" i="0" u="none" strike="noStrike" cap="none" normalizeH="0" baseline="0" dirty="0">
                          <a:solidFill>
                            <a:srgbClr val="4222C8"/>
                          </a:solidFill>
                          <a:latin typeface="+mn-ea"/>
                          <a:cs typeface="楷体_GB2312"/>
                        </a:rPr>
                        <a:t>中药饮片柜（药斗）、药架（药品柜）、药戥、电子秤</a:t>
                      </a:r>
                    </a:p>
                  </a:txBody>
                  <a:tcPr marL="26773" marR="2677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just" defTabSz="914400" rtl="0" eaLnBrk="1" fontAlgn="base" latinLnBrk="0" hangingPunct="1">
                        <a:lnSpc>
                          <a:spcPct val="115000"/>
                        </a:lnSpc>
                        <a:spcBef>
                          <a:spcPct val="0"/>
                        </a:spcBef>
                        <a:spcAft>
                          <a:spcPct val="0"/>
                        </a:spcAft>
                        <a:buClrTx/>
                        <a:buSzTx/>
                        <a:buFontTx/>
                        <a:buNone/>
                      </a:pPr>
                      <a:r>
                        <a:rPr kumimoji="0" lang="zh-CN" altLang="en-US" sz="1800" b="0" i="0" u="none" strike="noStrike" cap="none" normalizeH="0" baseline="0" smtClean="0">
                          <a:ln>
                            <a:noFill/>
                          </a:ln>
                          <a:solidFill>
                            <a:srgbClr val="000000"/>
                          </a:solidFill>
                          <a:effectLst/>
                          <a:latin typeface="黑体" panose="02010609060101010101" pitchFamily="2" charset="-122"/>
                          <a:ea typeface="黑体" panose="02010609060101010101" pitchFamily="2" charset="-122"/>
                          <a:cs typeface="楷体_GB2312"/>
                        </a:rPr>
                        <a:t>　</a:t>
                      </a:r>
                    </a:p>
                  </a:txBody>
                  <a:tcPr marL="26773" marR="2677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0">
                <a:tc vMerge="1">
                  <a:txBody>
                    <a:bodyPr/>
                    <a:lstStyle/>
                    <a:p>
                      <a:endParaRPr lang="zh-CN"/>
                    </a:p>
                  </a:txBody>
                  <a:tcPr/>
                </a:tc>
                <a:tc rowSpan="2">
                  <a:txBody>
                    <a:bodyPr/>
                    <a:lstStyle/>
                    <a:p>
                      <a:pPr marL="0" marR="0" lvl="0" algn="just" defTabSz="914400" rtl="0" eaLnBrk="1" fontAlgn="base" latinLnBrk="0" hangingPunct="1">
                        <a:lnSpc>
                          <a:spcPct val="115000"/>
                        </a:lnSpc>
                        <a:buClrTx/>
                        <a:buSzTx/>
                        <a:buFontTx/>
                        <a:buNone/>
                      </a:pPr>
                      <a:r>
                        <a:rPr kumimoji="0" lang="zh-CN" altLang="en-US" sz="1600" b="1" i="0" u="none" strike="noStrike" cap="none" normalizeH="0" baseline="0" dirty="0">
                          <a:solidFill>
                            <a:srgbClr val="4222C8"/>
                          </a:solidFill>
                          <a:latin typeface="+mn-ea"/>
                          <a:cs typeface="楷体_GB2312"/>
                        </a:rPr>
                        <a:t>煎药室设备</a:t>
                      </a:r>
                    </a:p>
                  </a:txBody>
                  <a:tcPr marL="26773" marR="2677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just" defTabSz="914400" rtl="0" eaLnBrk="1" fontAlgn="base" latinLnBrk="0" hangingPunct="1">
                        <a:lnSpc>
                          <a:spcPct val="115000"/>
                        </a:lnSpc>
                        <a:spcBef>
                          <a:spcPct val="0"/>
                        </a:spcBef>
                        <a:spcAft>
                          <a:spcPct val="0"/>
                        </a:spcAft>
                        <a:buClrTx/>
                        <a:buSzTx/>
                        <a:buFontTx/>
                        <a:buNone/>
                      </a:pPr>
                      <a:r>
                        <a:rPr kumimoji="0" lang="zh-CN" altLang="en-US" sz="1600" b="1" i="0" u="none" strike="noStrike" cap="none" normalizeH="0" baseline="0" dirty="0">
                          <a:solidFill>
                            <a:srgbClr val="4222C8"/>
                          </a:solidFill>
                          <a:latin typeface="+mn-ea"/>
                          <a:cs typeface="楷体_GB2312"/>
                        </a:rPr>
                        <a:t>中药煎煮壶（锅）</a:t>
                      </a:r>
                    </a:p>
                  </a:txBody>
                  <a:tcPr marL="26773" marR="2677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just" defTabSz="914400" rtl="0" eaLnBrk="1" fontAlgn="base" latinLnBrk="0" hangingPunct="1">
                        <a:lnSpc>
                          <a:spcPct val="115000"/>
                        </a:lnSpc>
                        <a:spcBef>
                          <a:spcPct val="0"/>
                        </a:spcBef>
                        <a:spcAft>
                          <a:spcPct val="0"/>
                        </a:spcAft>
                        <a:buClrTx/>
                        <a:buSzTx/>
                        <a:buFontTx/>
                        <a:buNone/>
                      </a:pPr>
                      <a:r>
                        <a:rPr kumimoji="0" lang="zh-CN" altLang="en-US" sz="1800" b="0" i="0" u="none" strike="noStrike" cap="none" normalizeH="0" baseline="0" smtClean="0">
                          <a:ln>
                            <a:noFill/>
                          </a:ln>
                          <a:solidFill>
                            <a:srgbClr val="000000"/>
                          </a:solidFill>
                          <a:effectLst/>
                          <a:latin typeface="黑体" panose="02010609060101010101" pitchFamily="2" charset="-122"/>
                          <a:ea typeface="黑体" panose="02010609060101010101" pitchFamily="2" charset="-122"/>
                          <a:cs typeface="楷体_GB2312"/>
                        </a:rPr>
                        <a:t>　</a:t>
                      </a:r>
                    </a:p>
                  </a:txBody>
                  <a:tcPr marL="26773" marR="2677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r h="144463">
                <a:tc vMerge="1">
                  <a:txBody>
                    <a:bodyPr/>
                    <a:lstStyle/>
                    <a:p>
                      <a:endParaRPr lang="zh-CN"/>
                    </a:p>
                  </a:txBody>
                  <a:tcPr/>
                </a:tc>
                <a:tc vMerge="1">
                  <a:txBody>
                    <a:bodyPr/>
                    <a:lstStyle/>
                    <a:p>
                      <a:endParaRPr lang="zh-CN"/>
                    </a:p>
                  </a:txBody>
                  <a:tcPr/>
                </a:tc>
                <a:tc>
                  <a:txBody>
                    <a:bodyPr/>
                    <a:lstStyle/>
                    <a:p>
                      <a:pPr marL="0" marR="0" lvl="0" indent="0" algn="just" defTabSz="914400" rtl="0" eaLnBrk="1" fontAlgn="base" latinLnBrk="0" hangingPunct="1">
                        <a:lnSpc>
                          <a:spcPct val="115000"/>
                        </a:lnSpc>
                        <a:spcBef>
                          <a:spcPct val="0"/>
                        </a:spcBef>
                        <a:spcAft>
                          <a:spcPct val="0"/>
                        </a:spcAft>
                        <a:buClrTx/>
                        <a:buSzTx/>
                        <a:buFontTx/>
                        <a:buNone/>
                      </a:pPr>
                      <a:r>
                        <a:rPr kumimoji="0" lang="zh-CN" altLang="en-US" sz="1600" b="1" i="0" u="none" strike="noStrike" cap="none" normalizeH="0" baseline="0" dirty="0">
                          <a:solidFill>
                            <a:srgbClr val="4222C8"/>
                          </a:solidFill>
                          <a:latin typeface="+mn-ea"/>
                          <a:cs typeface="楷体_GB2312"/>
                        </a:rPr>
                        <a:t>煎药机（符合二煎功能，含包装机）</a:t>
                      </a:r>
                    </a:p>
                  </a:txBody>
                  <a:tcPr marL="26773" marR="2677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just" defTabSz="914400" rtl="0" eaLnBrk="1" fontAlgn="base" latinLnBrk="0" hangingPunct="1">
                        <a:lnSpc>
                          <a:spcPct val="115000"/>
                        </a:lnSpc>
                        <a:spcBef>
                          <a:spcPct val="0"/>
                        </a:spcBef>
                        <a:spcAft>
                          <a:spcPct val="0"/>
                        </a:spcAft>
                        <a:buClrTx/>
                        <a:buSzTx/>
                        <a:buFontTx/>
                        <a:buNone/>
                      </a:pPr>
                      <a:r>
                        <a:rPr kumimoji="0" lang="zh-CN" altLang="en-US" sz="1800" b="0" i="0" u="none" strike="noStrike" cap="none" normalizeH="0" baseline="0" smtClean="0">
                          <a:ln>
                            <a:noFill/>
                          </a:ln>
                          <a:solidFill>
                            <a:srgbClr val="000000"/>
                          </a:solidFill>
                          <a:effectLst/>
                          <a:latin typeface="黑体" panose="02010609060101010101" pitchFamily="2" charset="-122"/>
                          <a:ea typeface="黑体" panose="02010609060101010101" pitchFamily="2" charset="-122"/>
                          <a:cs typeface="楷体_GB2312"/>
                        </a:rPr>
                        <a:t>　</a:t>
                      </a:r>
                    </a:p>
                  </a:txBody>
                  <a:tcPr marL="26773" marR="2677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0">
                <a:tc vMerge="1">
                  <a:txBody>
                    <a:bodyPr/>
                    <a:lstStyle/>
                    <a:p>
                      <a:endParaRPr lang="zh-CN"/>
                    </a:p>
                  </a:txBody>
                  <a:tcPr/>
                </a:tc>
                <a:tc>
                  <a:txBody>
                    <a:bodyPr/>
                    <a:lstStyle/>
                    <a:p>
                      <a:pPr marL="0" marR="0" lvl="0" indent="0" algn="just" defTabSz="914400" rtl="0" eaLnBrk="1" fontAlgn="base" latinLnBrk="0" hangingPunct="1">
                        <a:lnSpc>
                          <a:spcPct val="115000"/>
                        </a:lnSpc>
                        <a:spcBef>
                          <a:spcPct val="0"/>
                        </a:spcBef>
                        <a:spcAft>
                          <a:spcPct val="0"/>
                        </a:spcAft>
                        <a:buClrTx/>
                        <a:buSzTx/>
                        <a:buFontTx/>
                        <a:buNone/>
                      </a:pPr>
                      <a:r>
                        <a:rPr kumimoji="0" lang="zh-CN" altLang="en-US" sz="1600" b="1" i="0" u="none" strike="noStrike" cap="none" normalizeH="0" baseline="0" dirty="0">
                          <a:solidFill>
                            <a:srgbClr val="FF0000"/>
                          </a:solidFill>
                          <a:latin typeface="+mn-ea"/>
                          <a:cs typeface="楷体_GB2312"/>
                        </a:rPr>
                        <a:t>康复训练设备</a:t>
                      </a:r>
                    </a:p>
                  </a:txBody>
                  <a:tcPr marL="26773" marR="2677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just" defTabSz="914400" rtl="0" eaLnBrk="1" fontAlgn="base" latinLnBrk="0" hangingPunct="1">
                        <a:lnSpc>
                          <a:spcPct val="115000"/>
                        </a:lnSpc>
                        <a:spcBef>
                          <a:spcPct val="0"/>
                        </a:spcBef>
                        <a:spcAft>
                          <a:spcPct val="0"/>
                        </a:spcAft>
                        <a:buClrTx/>
                        <a:buSzTx/>
                        <a:buFontTx/>
                        <a:buNone/>
                      </a:pPr>
                      <a:r>
                        <a:rPr kumimoji="0" lang="zh-CN" altLang="en-US" sz="1600" b="1" i="0" u="none" strike="noStrike" cap="none" normalizeH="0" baseline="0" dirty="0">
                          <a:solidFill>
                            <a:srgbClr val="FF0000"/>
                          </a:solidFill>
                          <a:latin typeface="+mn-ea"/>
                          <a:cs typeface="楷体_GB2312"/>
                        </a:rPr>
                        <a:t>训练床、训练用阶梯、平行杠、姿势镜等</a:t>
                      </a:r>
                    </a:p>
                  </a:txBody>
                  <a:tcPr marL="26773" marR="2677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just" defTabSz="914400" rtl="0" eaLnBrk="1" fontAlgn="base" latinLnBrk="0" hangingPunct="1">
                        <a:lnSpc>
                          <a:spcPct val="115000"/>
                        </a:lnSpc>
                        <a:spcBef>
                          <a:spcPct val="0"/>
                        </a:spcBef>
                        <a:spcAft>
                          <a:spcPct val="0"/>
                        </a:spcAft>
                        <a:buClrTx/>
                        <a:buSzTx/>
                        <a:buFontTx/>
                        <a:buNone/>
                      </a:pPr>
                      <a:r>
                        <a:rPr kumimoji="0" lang="zh-CN" altLang="en-US" sz="1800" b="0" i="0" u="none" strike="noStrike" cap="none" normalizeH="0" baseline="0" smtClean="0">
                          <a:ln>
                            <a:noFill/>
                          </a:ln>
                          <a:solidFill>
                            <a:srgbClr val="000000"/>
                          </a:solidFill>
                          <a:effectLst/>
                          <a:latin typeface="黑体" panose="02010609060101010101" pitchFamily="2" charset="-122"/>
                          <a:ea typeface="黑体" panose="02010609060101010101" pitchFamily="2" charset="-122"/>
                          <a:cs typeface="楷体_GB2312"/>
                        </a:rPr>
                        <a:t>　</a:t>
                      </a:r>
                    </a:p>
                  </a:txBody>
                  <a:tcPr marL="26773" marR="2677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bl>
          </a:graphicData>
        </a:graphic>
      </p:graphicFrame>
      <p:sp>
        <p:nvSpPr>
          <p:cNvPr id="6" name="标题 1"/>
          <p:cNvSpPr txBox="1"/>
          <p:nvPr/>
        </p:nvSpPr>
        <p:spPr bwMode="auto">
          <a:xfrm>
            <a:off x="609600" y="315913"/>
            <a:ext cx="8229600" cy="962025"/>
          </a:xfrm>
          <a:prstGeom prst="rect">
            <a:avLst/>
          </a:prstGeom>
          <a:noFill/>
          <a:ln w="9525">
            <a:noFill/>
            <a:miter lim="800000"/>
          </a:ln>
        </p:spPr>
        <p:txBody>
          <a:bodyPr anchor="ctr"/>
          <a:lstStyle>
            <a:lvl1pPr algn="ctr" rtl="0" eaLnBrk="0" fontAlgn="base" hangingPunct="0">
              <a:spcBef>
                <a:spcPct val="0"/>
              </a:spcBef>
              <a:spcAft>
                <a:spcPct val="0"/>
              </a:spcAft>
              <a:defRPr sz="4400" b="1">
                <a:solidFill>
                  <a:srgbClr val="000066"/>
                </a:solidFill>
                <a:latin typeface="黑体" panose="02010609060101010101" pitchFamily="2" charset="-122"/>
                <a:ea typeface="黑体" panose="02010609060101010101" pitchFamily="2" charset="-122"/>
                <a:cs typeface="黑体" panose="02010609060101010101" pitchFamily="2" charset="-122"/>
              </a:defRPr>
            </a:lvl1pPr>
            <a:lvl2pPr algn="ctr" rtl="0" eaLnBrk="0" fontAlgn="base" hangingPunct="0">
              <a:spcBef>
                <a:spcPct val="0"/>
              </a:spcBef>
              <a:spcAft>
                <a:spcPct val="0"/>
              </a:spcAft>
              <a:defRPr sz="4400" b="1">
                <a:solidFill>
                  <a:srgbClr val="000066"/>
                </a:solidFill>
                <a:latin typeface="黑体" panose="02010609060101010101" pitchFamily="2" charset="-122"/>
                <a:ea typeface="黑体" panose="02010609060101010101" pitchFamily="2" charset="-122"/>
                <a:cs typeface="楷体_GB2312"/>
              </a:defRPr>
            </a:lvl2pPr>
            <a:lvl3pPr algn="ctr" rtl="0" eaLnBrk="0" fontAlgn="base" hangingPunct="0">
              <a:spcBef>
                <a:spcPct val="0"/>
              </a:spcBef>
              <a:spcAft>
                <a:spcPct val="0"/>
              </a:spcAft>
              <a:defRPr sz="4400" b="1">
                <a:solidFill>
                  <a:srgbClr val="000066"/>
                </a:solidFill>
                <a:latin typeface="黑体" panose="02010609060101010101" pitchFamily="2" charset="-122"/>
                <a:ea typeface="黑体" panose="02010609060101010101" pitchFamily="2" charset="-122"/>
                <a:cs typeface="楷体_GB2312"/>
              </a:defRPr>
            </a:lvl3pPr>
            <a:lvl4pPr algn="ctr" rtl="0" eaLnBrk="0" fontAlgn="base" hangingPunct="0">
              <a:spcBef>
                <a:spcPct val="0"/>
              </a:spcBef>
              <a:spcAft>
                <a:spcPct val="0"/>
              </a:spcAft>
              <a:defRPr sz="4400" b="1">
                <a:solidFill>
                  <a:srgbClr val="000066"/>
                </a:solidFill>
                <a:latin typeface="黑体" panose="02010609060101010101" pitchFamily="2" charset="-122"/>
                <a:ea typeface="黑体" panose="02010609060101010101" pitchFamily="2" charset="-122"/>
                <a:cs typeface="楷体_GB2312"/>
              </a:defRPr>
            </a:lvl4pPr>
            <a:lvl5pPr algn="ctr" rtl="0" eaLnBrk="0" fontAlgn="base" hangingPunct="0">
              <a:spcBef>
                <a:spcPct val="0"/>
              </a:spcBef>
              <a:spcAft>
                <a:spcPct val="0"/>
              </a:spcAft>
              <a:defRPr sz="4400" b="1">
                <a:solidFill>
                  <a:srgbClr val="000066"/>
                </a:solidFill>
                <a:latin typeface="黑体" panose="02010609060101010101" pitchFamily="2" charset="-122"/>
                <a:ea typeface="黑体" panose="02010609060101010101" pitchFamily="2" charset="-122"/>
                <a:cs typeface="楷体_GB2312"/>
              </a:defRPr>
            </a:lvl5pPr>
            <a:lvl6pPr marL="457200" algn="ctr" rtl="0" fontAlgn="base">
              <a:spcBef>
                <a:spcPct val="0"/>
              </a:spcBef>
              <a:spcAft>
                <a:spcPct val="0"/>
              </a:spcAft>
              <a:defRPr sz="4400" b="1">
                <a:solidFill>
                  <a:srgbClr val="000066"/>
                </a:solidFill>
                <a:latin typeface="Arial" panose="020B0604020202020204" pitchFamily="34" charset="0"/>
                <a:ea typeface="楷体_GB2312" pitchFamily="49" charset="-122"/>
              </a:defRPr>
            </a:lvl6pPr>
            <a:lvl7pPr marL="914400" algn="ctr" rtl="0" fontAlgn="base">
              <a:spcBef>
                <a:spcPct val="0"/>
              </a:spcBef>
              <a:spcAft>
                <a:spcPct val="0"/>
              </a:spcAft>
              <a:defRPr sz="4400" b="1">
                <a:solidFill>
                  <a:srgbClr val="000066"/>
                </a:solidFill>
                <a:latin typeface="Arial" panose="020B0604020202020204" pitchFamily="34" charset="0"/>
                <a:ea typeface="楷体_GB2312" pitchFamily="49" charset="-122"/>
              </a:defRPr>
            </a:lvl7pPr>
            <a:lvl8pPr marL="1371600" algn="ctr" rtl="0" fontAlgn="base">
              <a:spcBef>
                <a:spcPct val="0"/>
              </a:spcBef>
              <a:spcAft>
                <a:spcPct val="0"/>
              </a:spcAft>
              <a:defRPr sz="4400" b="1">
                <a:solidFill>
                  <a:srgbClr val="000066"/>
                </a:solidFill>
                <a:latin typeface="Arial" panose="020B0604020202020204" pitchFamily="34" charset="0"/>
                <a:ea typeface="楷体_GB2312" pitchFamily="49" charset="-122"/>
              </a:defRPr>
            </a:lvl8pPr>
            <a:lvl9pPr marL="1828800" algn="ctr" rtl="0" fontAlgn="base">
              <a:spcBef>
                <a:spcPct val="0"/>
              </a:spcBef>
              <a:spcAft>
                <a:spcPct val="0"/>
              </a:spcAft>
              <a:defRPr sz="4400" b="1">
                <a:solidFill>
                  <a:srgbClr val="000066"/>
                </a:solidFill>
                <a:latin typeface="Arial" panose="020B0604020202020204" pitchFamily="34" charset="0"/>
                <a:ea typeface="楷体_GB2312" pitchFamily="49" charset="-122"/>
              </a:defRPr>
            </a:lvl9pPr>
          </a:lstStyle>
          <a:p>
            <a:pPr>
              <a:defRPr/>
            </a:pPr>
            <a:r>
              <a:rPr lang="en-US" altLang="zh-CN" kern="0" dirty="0" smtClean="0"/>
              <a:t>1.3.3</a:t>
            </a:r>
            <a:r>
              <a:rPr lang="zh-CN" altLang="en-US" kern="0" dirty="0" smtClean="0"/>
              <a:t> 设备配置</a:t>
            </a:r>
            <a:endParaRPr lang="zh-CN" altLang="en-US" kern="0"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标题 1"/>
          <p:cNvSpPr>
            <a:spLocks noGrp="1"/>
          </p:cNvSpPr>
          <p:nvPr>
            <p:ph type="title"/>
          </p:nvPr>
        </p:nvSpPr>
        <p:spPr>
          <a:xfrm>
            <a:off x="457200" y="163513"/>
            <a:ext cx="8229600" cy="962025"/>
          </a:xfrm>
        </p:spPr>
        <p:txBody>
          <a:bodyPr/>
          <a:lstStyle/>
          <a:p>
            <a:r>
              <a:rPr lang="en-US" altLang="zh-CN" smtClean="0">
                <a:latin typeface="黑体" panose="02010609060101010101" pitchFamily="2" charset="-122"/>
                <a:ea typeface="黑体" panose="02010609060101010101" pitchFamily="2" charset="-122"/>
              </a:rPr>
              <a:t>1.3.3</a:t>
            </a:r>
            <a:r>
              <a:rPr lang="zh-CN" altLang="en-US" smtClean="0">
                <a:latin typeface="黑体" panose="02010609060101010101" pitchFamily="2" charset="-122"/>
                <a:ea typeface="黑体" panose="02010609060101010101" pitchFamily="2" charset="-122"/>
              </a:rPr>
              <a:t> 设备配置</a:t>
            </a:r>
          </a:p>
        </p:txBody>
      </p:sp>
      <p:sp>
        <p:nvSpPr>
          <p:cNvPr id="56322" name="矩形 2"/>
          <p:cNvSpPr>
            <a:spLocks noChangeArrowheads="1"/>
          </p:cNvSpPr>
          <p:nvPr/>
        </p:nvSpPr>
        <p:spPr bwMode="auto">
          <a:xfrm>
            <a:off x="269875" y="1644650"/>
            <a:ext cx="8604250" cy="4301490"/>
          </a:xfrm>
          <a:prstGeom prst="rect">
            <a:avLst/>
          </a:prstGeom>
          <a:noFill/>
          <a:ln w="9525">
            <a:noFill/>
            <a:miter lim="800000"/>
          </a:ln>
        </p:spPr>
        <p:txBody>
          <a:bodyPr>
            <a:spAutoFit/>
          </a:bodyPr>
          <a:lstStyle/>
          <a:p>
            <a:pPr>
              <a:lnSpc>
                <a:spcPct val="90000"/>
              </a:lnSpc>
            </a:pPr>
            <a:r>
              <a:rPr lang="en-US" altLang="zh-CN" sz="2400" b="1">
                <a:solidFill>
                  <a:srgbClr val="333399"/>
                </a:solidFill>
                <a:latin typeface="黑体" panose="02010609060101010101" pitchFamily="2" charset="-122"/>
                <a:ea typeface="黑体" panose="02010609060101010101" pitchFamily="2" charset="-122"/>
                <a:cs typeface="楷体_GB2312"/>
                <a:sym typeface="+mn-ea"/>
              </a:rPr>
              <a:t>【C】条款要点：</a:t>
            </a:r>
            <a:endParaRPr lang="zh-CN" altLang="zh-CN" sz="2400" b="1">
              <a:solidFill>
                <a:schemeClr val="accent2"/>
              </a:solidFill>
              <a:latin typeface="黑体" panose="02010609060101010101" pitchFamily="2" charset="-122"/>
              <a:ea typeface="黑体" panose="02010609060101010101" pitchFamily="2" charset="-122"/>
              <a:cs typeface="楷体_GB2312"/>
              <a:sym typeface="+mn-ea"/>
            </a:endParaRPr>
          </a:p>
          <a:p>
            <a:pPr>
              <a:lnSpc>
                <a:spcPct val="140000"/>
              </a:lnSpc>
            </a:pPr>
            <a:r>
              <a:rPr lang="zh-CN" altLang="en-US" sz="2000">
                <a:solidFill>
                  <a:srgbClr val="0000CC"/>
                </a:solidFill>
                <a:latin typeface="黑体" panose="02010609060101010101" pitchFamily="2" charset="-122"/>
                <a:ea typeface="黑体" panose="02010609060101010101" pitchFamily="2" charset="-122"/>
                <a:cs typeface="楷体_GB2312"/>
                <a:sym typeface="+mn-ea"/>
              </a:rPr>
              <a:t>1.基本设备配置清单大部分相同又各有侧重，一个侧重治疗型医疗设备、一个侧重管理型医疗设备。</a:t>
            </a:r>
            <a:r>
              <a:rPr lang="zh-CN" altLang="zh-CN" sz="2000" b="1">
                <a:solidFill>
                  <a:srgbClr val="FF0000"/>
                </a:solidFill>
                <a:latin typeface="黑体" panose="02010609060101010101" pitchFamily="2" charset="-122"/>
                <a:ea typeface="黑体" panose="02010609060101010101" pitchFamily="2" charset="-122"/>
                <a:cs typeface="楷体_GB2312"/>
                <a:sym typeface="+mn-ea"/>
              </a:rPr>
              <a:t>（工作必备设备一定配置）</a:t>
            </a:r>
            <a:endParaRPr lang="zh-CN" altLang="zh-CN" sz="2000" b="1">
              <a:solidFill>
                <a:schemeClr val="accent2"/>
              </a:solidFill>
              <a:latin typeface="黑体" panose="02010609060101010101" pitchFamily="2" charset="-122"/>
              <a:ea typeface="黑体" panose="02010609060101010101" pitchFamily="2" charset="-122"/>
              <a:cs typeface="楷体_GB2312"/>
              <a:sym typeface="+mn-ea"/>
            </a:endParaRPr>
          </a:p>
          <a:p>
            <a:pPr>
              <a:lnSpc>
                <a:spcPct val="140000"/>
              </a:lnSpc>
            </a:pPr>
            <a:r>
              <a:rPr lang="zh-CN" altLang="en-US" sz="2000">
                <a:solidFill>
                  <a:srgbClr val="0000CC"/>
                </a:solidFill>
                <a:latin typeface="黑体" panose="02010609060101010101" pitchFamily="2" charset="-122"/>
                <a:ea typeface="黑体" panose="02010609060101010101" pitchFamily="2" charset="-122"/>
                <a:cs typeface="楷体_GB2312"/>
                <a:sym typeface="+mn-ea"/>
              </a:rPr>
              <a:t>2.中医药服务设备清单要求配置6种以上、</a:t>
            </a:r>
            <a:r>
              <a:rPr lang="zh-CN" altLang="en-US" sz="2000">
                <a:solidFill>
                  <a:srgbClr val="FF0000"/>
                </a:solidFill>
                <a:latin typeface="黑体" panose="02010609060101010101" pitchFamily="2" charset="-122"/>
                <a:ea typeface="黑体" panose="02010609060101010101" pitchFamily="2" charset="-122"/>
                <a:cs typeface="楷体_GB2312"/>
                <a:sym typeface="+mn-ea"/>
              </a:rPr>
              <a:t>除外特色服务需要配置中药熏洗、牵引、电疗、磁疗、煎药室设备配置其中一种即达标。</a:t>
            </a:r>
            <a:r>
              <a:rPr lang="zh-CN" altLang="en-US" sz="2000">
                <a:solidFill>
                  <a:srgbClr val="0000CC"/>
                </a:solidFill>
                <a:latin typeface="黑体" panose="02010609060101010101" pitchFamily="2" charset="-122"/>
                <a:ea typeface="黑体" panose="02010609060101010101" pitchFamily="2" charset="-122"/>
                <a:cs typeface="楷体_GB2312"/>
                <a:sym typeface="+mn-ea"/>
              </a:rPr>
              <a:t>原因：有些设备价值较高、使用效率不高、效果不确切。</a:t>
            </a:r>
          </a:p>
          <a:p>
            <a:pPr>
              <a:lnSpc>
                <a:spcPct val="140000"/>
              </a:lnSpc>
            </a:pPr>
            <a:r>
              <a:rPr lang="zh-CN" altLang="en-US" sz="2000">
                <a:solidFill>
                  <a:srgbClr val="0000CC"/>
                </a:solidFill>
                <a:latin typeface="黑体" panose="02010609060101010101" pitchFamily="2" charset="-122"/>
                <a:ea typeface="黑体" panose="02010609060101010101" pitchFamily="2" charset="-122"/>
                <a:cs typeface="楷体_GB2312"/>
                <a:sym typeface="+mn-ea"/>
              </a:rPr>
              <a:t>3.许多地方为更好的服务群众、保障中药材的质量和品种数量、以及加工服务种类，利用信息化的手段将</a:t>
            </a:r>
            <a:r>
              <a:rPr lang="zh-CN" altLang="en-US" sz="2000">
                <a:solidFill>
                  <a:srgbClr val="FF0000"/>
                </a:solidFill>
                <a:latin typeface="黑体" panose="02010609060101010101" pitchFamily="2" charset="-122"/>
                <a:ea typeface="黑体" panose="02010609060101010101" pitchFamily="2" charset="-122"/>
                <a:cs typeface="楷体_GB2312"/>
                <a:sym typeface="+mn-ea"/>
              </a:rPr>
              <a:t>中药房虚拟化。若信息数据支撑可视同具备中药房设备和煎药室设备。</a:t>
            </a:r>
            <a:endParaRPr lang="zh-CN" altLang="zh-CN" sz="2000" b="1">
              <a:solidFill>
                <a:srgbClr val="FF0000"/>
              </a:solidFill>
              <a:latin typeface="黑体" panose="02010609060101010101" pitchFamily="2" charset="-122"/>
              <a:ea typeface="黑体" panose="02010609060101010101" pitchFamily="2" charset="-122"/>
              <a:cs typeface="楷体_GB2312"/>
              <a:sym typeface="+mn-ea"/>
            </a:endParaRPr>
          </a:p>
          <a:p>
            <a:pPr>
              <a:lnSpc>
                <a:spcPct val="140000"/>
              </a:lnSpc>
            </a:pPr>
            <a:r>
              <a:rPr lang="zh-CN" altLang="en-US" sz="2000">
                <a:solidFill>
                  <a:srgbClr val="0000CC"/>
                </a:solidFill>
                <a:latin typeface="黑体" panose="02010609060101010101" pitchFamily="2" charset="-122"/>
                <a:ea typeface="黑体" panose="02010609060101010101" pitchFamily="2" charset="-122"/>
                <a:cs typeface="楷体_GB2312"/>
                <a:sym typeface="+mn-ea"/>
              </a:rPr>
              <a:t>4.评价方式方法：</a:t>
            </a:r>
            <a:r>
              <a:rPr lang="zh-CN" altLang="zh-CN" sz="2000" b="1">
                <a:solidFill>
                  <a:srgbClr val="FF0000"/>
                </a:solidFill>
                <a:latin typeface="黑体" panose="02010609060101010101" pitchFamily="2" charset="-122"/>
                <a:ea typeface="黑体" panose="02010609060101010101" pitchFamily="2" charset="-122"/>
                <a:cs typeface="楷体_GB2312"/>
                <a:sym typeface="+mn-ea"/>
              </a:rPr>
              <a:t>现场查看</a:t>
            </a:r>
            <a:endParaRPr lang="zh-CN" altLang="zh-CN" sz="2400" b="1">
              <a:solidFill>
                <a:schemeClr val="accent2"/>
              </a:solidFill>
              <a:latin typeface="黑体" panose="02010609060101010101" pitchFamily="2" charset="-122"/>
              <a:ea typeface="黑体" panose="02010609060101010101" pitchFamily="2" charset="-122"/>
              <a:cs typeface="楷体_GB2312"/>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标题 1"/>
          <p:cNvSpPr>
            <a:spLocks noGrp="1"/>
          </p:cNvSpPr>
          <p:nvPr>
            <p:ph type="title"/>
          </p:nvPr>
        </p:nvSpPr>
        <p:spPr>
          <a:xfrm>
            <a:off x="457200" y="163513"/>
            <a:ext cx="8229600" cy="962025"/>
          </a:xfrm>
        </p:spPr>
        <p:txBody>
          <a:bodyPr/>
          <a:lstStyle/>
          <a:p>
            <a:r>
              <a:rPr lang="en-US" altLang="zh-CN" smtClean="0">
                <a:latin typeface="黑体" panose="02010609060101010101" pitchFamily="2" charset="-122"/>
                <a:ea typeface="黑体" panose="02010609060101010101" pitchFamily="2" charset="-122"/>
              </a:rPr>
              <a:t>1.3.3</a:t>
            </a:r>
            <a:r>
              <a:rPr lang="zh-CN" altLang="en-US" smtClean="0">
                <a:latin typeface="黑体" panose="02010609060101010101" pitchFamily="2" charset="-122"/>
                <a:ea typeface="黑体" panose="02010609060101010101" pitchFamily="2" charset="-122"/>
              </a:rPr>
              <a:t> 设备配置</a:t>
            </a:r>
          </a:p>
        </p:txBody>
      </p:sp>
      <p:sp>
        <p:nvSpPr>
          <p:cNvPr id="44034" name="矩形 2"/>
          <p:cNvSpPr>
            <a:spLocks noChangeArrowheads="1"/>
          </p:cNvSpPr>
          <p:nvPr/>
        </p:nvSpPr>
        <p:spPr bwMode="auto">
          <a:xfrm>
            <a:off x="323850" y="1484313"/>
            <a:ext cx="8604250" cy="3495675"/>
          </a:xfrm>
          <a:prstGeom prst="rect">
            <a:avLst/>
          </a:prstGeom>
          <a:noFill/>
          <a:ln w="9525">
            <a:noFill/>
            <a:miter lim="800000"/>
          </a:ln>
        </p:spPr>
        <p:txBody>
          <a:bodyPr>
            <a:spAutoFit/>
          </a:bodyPr>
          <a:lstStyle/>
          <a:p>
            <a:pPr>
              <a:lnSpc>
                <a:spcPct val="150000"/>
              </a:lnSpc>
              <a:defRPr/>
            </a:pPr>
            <a:r>
              <a:rPr lang="zh-CN" altLang="en-US" sz="2000" kern="0" dirty="0">
                <a:solidFill>
                  <a:srgbClr val="0000CC"/>
                </a:solidFill>
                <a:latin typeface="黑体" panose="02010609060101010101" pitchFamily="2" charset="-122"/>
                <a:ea typeface="黑体" panose="02010609060101010101" pitchFamily="2" charset="-122"/>
                <a:cs typeface="楷体_GB2312"/>
              </a:rPr>
              <a:t>乡镇卫生院</a:t>
            </a:r>
            <a:endParaRPr lang="zh-CN" altLang="zh-CN" sz="2400" b="1" dirty="0">
              <a:solidFill>
                <a:schemeClr val="accent6"/>
              </a:solidFill>
              <a:latin typeface="黑体" panose="02010609060101010101" pitchFamily="2" charset="-122"/>
              <a:ea typeface="黑体" panose="02010609060101010101" pitchFamily="2" charset="-122"/>
            </a:endParaRPr>
          </a:p>
          <a:p>
            <a:pPr>
              <a:lnSpc>
                <a:spcPct val="130000"/>
              </a:lnSpc>
              <a:defRPr/>
            </a:pPr>
            <a:r>
              <a:rPr lang="zh-CN" altLang="zh-CN" sz="2400" b="1" dirty="0">
                <a:solidFill>
                  <a:schemeClr val="accent6"/>
                </a:solidFill>
                <a:latin typeface="黑体" panose="02010609060101010101" pitchFamily="2" charset="-122"/>
                <a:ea typeface="黑体" panose="02010609060101010101" pitchFamily="2" charset="-122"/>
                <a:sym typeface="+mn-ea"/>
              </a:rPr>
              <a:t>【</a:t>
            </a:r>
            <a:r>
              <a:rPr lang="en-US" altLang="zh-CN" sz="2400" b="1" dirty="0">
                <a:solidFill>
                  <a:schemeClr val="accent6"/>
                </a:solidFill>
                <a:latin typeface="黑体" panose="02010609060101010101" pitchFamily="2" charset="-122"/>
                <a:ea typeface="黑体" panose="02010609060101010101" pitchFamily="2" charset="-122"/>
                <a:sym typeface="+mn-ea"/>
              </a:rPr>
              <a:t>B</a:t>
            </a:r>
            <a:r>
              <a:rPr lang="zh-CN" altLang="zh-CN" sz="2400" b="1" dirty="0">
                <a:solidFill>
                  <a:schemeClr val="accent6"/>
                </a:solidFill>
                <a:latin typeface="黑体" panose="02010609060101010101" pitchFamily="2" charset="-122"/>
                <a:ea typeface="黑体" panose="02010609060101010101" pitchFamily="2" charset="-122"/>
                <a:sym typeface="+mn-ea"/>
              </a:rPr>
              <a:t>】</a:t>
            </a:r>
            <a:r>
              <a:rPr lang="zh-CN" altLang="en-US" sz="2000" kern="0" dirty="0">
                <a:solidFill>
                  <a:srgbClr val="0000CC"/>
                </a:solidFill>
                <a:latin typeface="黑体" panose="02010609060101010101" pitchFamily="2" charset="-122"/>
                <a:ea typeface="黑体" panose="02010609060101010101" pitchFamily="2" charset="-122"/>
                <a:cs typeface="楷体_GB2312"/>
              </a:rPr>
              <a:t>配备DR、彩超、全自动生化分析仪、血凝仪、十二导联心电图机、</a:t>
            </a:r>
          </a:p>
          <a:p>
            <a:pPr>
              <a:lnSpc>
                <a:spcPct val="130000"/>
              </a:lnSpc>
              <a:defRPr/>
            </a:pPr>
            <a:r>
              <a:rPr lang="zh-CN" altLang="en-US" sz="2000" kern="0" dirty="0">
                <a:solidFill>
                  <a:srgbClr val="0000CC"/>
                </a:solidFill>
                <a:latin typeface="黑体" panose="02010609060101010101" pitchFamily="2" charset="-122"/>
                <a:ea typeface="黑体" panose="02010609060101010101" pitchFamily="2" charset="-122"/>
                <a:cs typeface="楷体_GB2312"/>
              </a:rPr>
              <a:t>      空气消毒机、麻醉机、胃镜、呼吸机</a:t>
            </a:r>
            <a:r>
              <a:rPr lang="zh-CN" altLang="zh-CN" sz="2000" b="1" dirty="0">
                <a:solidFill>
                  <a:srgbClr val="FF0000"/>
                </a:solidFill>
                <a:latin typeface="黑体" panose="02010609060101010101" pitchFamily="2" charset="-122"/>
                <a:ea typeface="黑体" panose="02010609060101010101" pitchFamily="2" charset="-122"/>
              </a:rPr>
              <a:t>以及与诊疗科目相匹配的其它</a:t>
            </a:r>
          </a:p>
          <a:p>
            <a:pPr>
              <a:lnSpc>
                <a:spcPct val="130000"/>
              </a:lnSpc>
              <a:defRPr/>
            </a:pPr>
            <a:r>
              <a:rPr lang="zh-CN" altLang="zh-CN" sz="2000" b="1" dirty="0">
                <a:solidFill>
                  <a:srgbClr val="FF0000"/>
                </a:solidFill>
                <a:latin typeface="黑体" panose="02010609060101010101" pitchFamily="2" charset="-122"/>
                <a:ea typeface="黑体" panose="02010609060101010101" pitchFamily="2" charset="-122"/>
              </a:rPr>
              <a:t>      设备。</a:t>
            </a:r>
          </a:p>
          <a:p>
            <a:pPr marL="800100" lvl="1">
              <a:lnSpc>
                <a:spcPct val="130000"/>
              </a:lnSpc>
              <a:buFont typeface="Arial" panose="020B0604020202020204" pitchFamily="34" charset="0"/>
              <a:buChar char="•"/>
              <a:defRPr/>
            </a:pPr>
            <a:r>
              <a:rPr lang="zh-CN" altLang="en-US" sz="2000" kern="0" dirty="0">
                <a:solidFill>
                  <a:srgbClr val="0000CC"/>
                </a:solidFill>
                <a:latin typeface="黑体" panose="02010609060101010101" pitchFamily="2" charset="-122"/>
                <a:ea typeface="黑体" panose="02010609060101010101" pitchFamily="2" charset="-122"/>
                <a:cs typeface="楷体_GB2312"/>
              </a:rPr>
              <a:t>全部配备DR、彩超、全自动生化分析仪、血凝仪、十二导联心电图机、空气消毒机、麻醉机、胃镜、呼吸机，则认为符合此指标要求。</a:t>
            </a:r>
          </a:p>
          <a:p>
            <a:pPr marL="800100" lvl="1">
              <a:lnSpc>
                <a:spcPct val="130000"/>
              </a:lnSpc>
              <a:buFont typeface="Arial" panose="020B0604020202020204" pitchFamily="34" charset="0"/>
              <a:buChar char="•"/>
              <a:defRPr/>
            </a:pPr>
            <a:r>
              <a:rPr lang="zh-CN" altLang="en-US" sz="2000" kern="0" dirty="0">
                <a:solidFill>
                  <a:srgbClr val="0000CC"/>
                </a:solidFill>
                <a:latin typeface="黑体" panose="02010609060101010101" pitchFamily="2" charset="-122"/>
                <a:ea typeface="黑体" panose="02010609060101010101" pitchFamily="2" charset="-122"/>
                <a:cs typeface="楷体_GB2312"/>
              </a:rPr>
              <a:t>评价方式方法：现场查看。见</a:t>
            </a:r>
            <a:r>
              <a:rPr lang="zh-CN" altLang="zh-CN" sz="2000" b="1" dirty="0">
                <a:solidFill>
                  <a:srgbClr val="FF0000"/>
                </a:solidFill>
                <a:latin typeface="黑体" panose="02010609060101010101" pitchFamily="2" charset="-122"/>
                <a:ea typeface="黑体" panose="02010609060101010101" pitchFamily="2" charset="-122"/>
              </a:rPr>
              <a:t>附表</a:t>
            </a:r>
            <a:r>
              <a:rPr lang="en-US" altLang="zh-CN" sz="2000" b="1" dirty="0">
                <a:solidFill>
                  <a:srgbClr val="FF0000"/>
                </a:solidFill>
                <a:latin typeface="黑体" panose="02010609060101010101" pitchFamily="2" charset="-122"/>
                <a:ea typeface="黑体" panose="02010609060101010101" pitchFamily="2" charset="-122"/>
              </a:rPr>
              <a:t>3</a:t>
            </a:r>
          </a:p>
          <a:p>
            <a:pPr>
              <a:lnSpc>
                <a:spcPct val="150000"/>
              </a:lnSpc>
              <a:defRPr/>
            </a:pPr>
            <a:endParaRPr lang="zh-CN" altLang="zh-CN" sz="2000" dirty="0">
              <a:solidFill>
                <a:srgbClr val="FF0000"/>
              </a:solidFill>
              <a:latin typeface="Arial" panose="020B0604020202020204" pitchFamily="34" charset="0"/>
              <a:ea typeface="宋体" panose="02010600030101010101" pitchFamily="2" charset="-122"/>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标题 1"/>
          <p:cNvSpPr>
            <a:spLocks noGrp="1"/>
          </p:cNvSpPr>
          <p:nvPr>
            <p:ph type="title"/>
          </p:nvPr>
        </p:nvSpPr>
        <p:spPr>
          <a:xfrm>
            <a:off x="457200" y="163513"/>
            <a:ext cx="8229600" cy="962025"/>
          </a:xfrm>
        </p:spPr>
        <p:txBody>
          <a:bodyPr/>
          <a:lstStyle/>
          <a:p>
            <a:r>
              <a:rPr lang="en-US" altLang="zh-CN" smtClean="0">
                <a:latin typeface="黑体" panose="02010609060101010101" pitchFamily="2" charset="-122"/>
                <a:ea typeface="黑体" panose="02010609060101010101" pitchFamily="2" charset="-122"/>
              </a:rPr>
              <a:t>1.3.3</a:t>
            </a:r>
            <a:r>
              <a:rPr lang="zh-CN" altLang="en-US" smtClean="0">
                <a:latin typeface="黑体" panose="02010609060101010101" pitchFamily="2" charset="-122"/>
                <a:ea typeface="黑体" panose="02010609060101010101" pitchFamily="2" charset="-122"/>
              </a:rPr>
              <a:t> 设备配置</a:t>
            </a:r>
            <a:endParaRPr lang="zh-CN" altLang="en-US" sz="3200" smtClean="0">
              <a:latin typeface="黑体" panose="02010609060101010101" pitchFamily="2" charset="-122"/>
              <a:ea typeface="黑体" panose="02010609060101010101" pitchFamily="2" charset="-122"/>
            </a:endParaRPr>
          </a:p>
        </p:txBody>
      </p:sp>
      <p:sp>
        <p:nvSpPr>
          <p:cNvPr id="58370" name="内容占位符 2"/>
          <p:cNvSpPr>
            <a:spLocks noGrp="1"/>
          </p:cNvSpPr>
          <p:nvPr>
            <p:ph idx="1"/>
          </p:nvPr>
        </p:nvSpPr>
        <p:spPr>
          <a:xfrm>
            <a:off x="428625" y="1500188"/>
            <a:ext cx="8329613" cy="4525962"/>
          </a:xfrm>
        </p:spPr>
        <p:txBody>
          <a:bodyPr/>
          <a:lstStyle/>
          <a:p>
            <a:pPr marL="0" indent="0">
              <a:lnSpc>
                <a:spcPct val="150000"/>
              </a:lnSpc>
              <a:buFontTx/>
              <a:buNone/>
            </a:pPr>
            <a:r>
              <a:rPr lang="zh-CN" altLang="en-US" sz="2000" b="0" smtClean="0">
                <a:solidFill>
                  <a:srgbClr val="0000CC"/>
                </a:solidFill>
                <a:latin typeface="黑体" panose="02010609060101010101" pitchFamily="2" charset="-122"/>
                <a:ea typeface="黑体" panose="02010609060101010101" pitchFamily="2" charset="-122"/>
              </a:rPr>
              <a:t>社区卫生服务中心</a:t>
            </a:r>
            <a:endParaRPr lang="en-US" altLang="zh-CN" sz="2000" smtClean="0">
              <a:solidFill>
                <a:srgbClr val="FF0000"/>
              </a:solidFill>
              <a:latin typeface="黑体" panose="02010609060101010101" pitchFamily="2" charset="-122"/>
              <a:ea typeface="黑体" panose="02010609060101010101" pitchFamily="2" charset="-122"/>
            </a:endParaRPr>
          </a:p>
          <a:p>
            <a:pPr marL="0" indent="0">
              <a:lnSpc>
                <a:spcPct val="130000"/>
              </a:lnSpc>
              <a:spcBef>
                <a:spcPct val="0"/>
              </a:spcBef>
              <a:buFontTx/>
              <a:buNone/>
            </a:pPr>
            <a:r>
              <a:rPr lang="en-US" altLang="zh-CN" sz="1800" smtClean="0">
                <a:solidFill>
                  <a:schemeClr val="accent2"/>
                </a:solidFill>
                <a:latin typeface="黑体" panose="02010609060101010101" pitchFamily="2" charset="-122"/>
                <a:ea typeface="黑体" panose="02010609060101010101" pitchFamily="2" charset="-122"/>
              </a:rPr>
              <a:t>【B-1】</a:t>
            </a:r>
            <a:r>
              <a:rPr lang="zh-CN" altLang="en-US" sz="2000" b="0" smtClean="0">
                <a:solidFill>
                  <a:srgbClr val="0000CC"/>
                </a:solidFill>
                <a:latin typeface="黑体" panose="02010609060101010101" pitchFamily="2" charset="-122"/>
                <a:ea typeface="黑体" panose="02010609060101010101" pitchFamily="2" charset="-122"/>
              </a:rPr>
              <a:t>配备与</a:t>
            </a:r>
            <a:r>
              <a:rPr lang="zh-CN" altLang="en-US" sz="1800" smtClean="0">
                <a:solidFill>
                  <a:srgbClr val="FF0000"/>
                </a:solidFill>
                <a:latin typeface="黑体" panose="02010609060101010101" pitchFamily="2" charset="-122"/>
                <a:ea typeface="黑体" panose="02010609060101010101" pitchFamily="2" charset="-122"/>
              </a:rPr>
              <a:t>诊疗科目相匹配</a:t>
            </a:r>
            <a:r>
              <a:rPr lang="zh-CN" altLang="en-US" sz="2000" b="0" smtClean="0">
                <a:solidFill>
                  <a:srgbClr val="0000CC"/>
                </a:solidFill>
                <a:latin typeface="黑体" panose="02010609060101010101" pitchFamily="2" charset="-122"/>
                <a:ea typeface="黑体" panose="02010609060101010101" pitchFamily="2" charset="-122"/>
              </a:rPr>
              <a:t>的其它设备。</a:t>
            </a:r>
          </a:p>
          <a:p>
            <a:pPr marL="0" lvl="1" indent="0">
              <a:lnSpc>
                <a:spcPct val="130000"/>
              </a:lnSpc>
              <a:spcBef>
                <a:spcPct val="0"/>
              </a:spcBef>
              <a:buFontTx/>
              <a:buNone/>
            </a:pPr>
            <a:r>
              <a:rPr lang="zh-CN" altLang="en-US" sz="2000" b="0" smtClean="0">
                <a:latin typeface="黑体" panose="02010609060101010101" pitchFamily="2" charset="-122"/>
                <a:ea typeface="黑体" panose="02010609060101010101" pitchFamily="2" charset="-122"/>
              </a:rPr>
              <a:t>评价方式方法：现场查看。</a:t>
            </a:r>
            <a:r>
              <a:rPr lang="zh-CN" altLang="en-US" sz="1800" smtClean="0">
                <a:solidFill>
                  <a:srgbClr val="FF0000"/>
                </a:solidFill>
                <a:latin typeface="黑体" panose="02010609060101010101" pitchFamily="2" charset="-122"/>
                <a:ea typeface="黑体" panose="02010609060101010101" pitchFamily="2" charset="-122"/>
              </a:rPr>
              <a:t>见附表</a:t>
            </a:r>
            <a:r>
              <a:rPr lang="en-US" altLang="zh-CN" sz="1800" smtClean="0">
                <a:solidFill>
                  <a:srgbClr val="FF0000"/>
                </a:solidFill>
                <a:latin typeface="黑体" panose="02010609060101010101" pitchFamily="2" charset="-122"/>
                <a:ea typeface="黑体" panose="02010609060101010101" pitchFamily="2" charset="-122"/>
              </a:rPr>
              <a:t>2</a:t>
            </a:r>
            <a:endParaRPr lang="zh-CN" altLang="en-US" sz="1800" smtClean="0">
              <a:solidFill>
                <a:schemeClr val="accent2"/>
              </a:solidFill>
              <a:latin typeface="黑体" panose="02010609060101010101" pitchFamily="2" charset="-122"/>
              <a:ea typeface="黑体" panose="02010609060101010101" pitchFamily="2" charset="-122"/>
            </a:endParaRPr>
          </a:p>
          <a:p>
            <a:pPr marL="0" indent="0">
              <a:lnSpc>
                <a:spcPct val="130000"/>
              </a:lnSpc>
              <a:spcBef>
                <a:spcPct val="0"/>
              </a:spcBef>
              <a:buFontTx/>
              <a:buNone/>
            </a:pPr>
            <a:r>
              <a:rPr lang="en-US" altLang="zh-CN" sz="1800" smtClean="0">
                <a:solidFill>
                  <a:schemeClr val="accent2"/>
                </a:solidFill>
                <a:latin typeface="黑体" panose="02010609060101010101" pitchFamily="2" charset="-122"/>
                <a:ea typeface="黑体" panose="02010609060101010101" pitchFamily="2" charset="-122"/>
              </a:rPr>
              <a:t>【B-2】</a:t>
            </a:r>
            <a:r>
              <a:rPr lang="zh-CN" altLang="en-US" sz="2000" b="0" smtClean="0">
                <a:solidFill>
                  <a:srgbClr val="0000CC"/>
                </a:solidFill>
                <a:latin typeface="黑体" panose="02010609060101010101" pitchFamily="2" charset="-122"/>
                <a:ea typeface="黑体" panose="02010609060101010101" pitchFamily="2" charset="-122"/>
              </a:rPr>
              <a:t>DR、彩超、全自动生化分析仪、血凝仪、十二导联心电图机、心电监测仪、远程心电监测。</a:t>
            </a:r>
          </a:p>
          <a:p>
            <a:pPr marL="0" lvl="1" indent="0">
              <a:lnSpc>
                <a:spcPct val="130000"/>
              </a:lnSpc>
              <a:spcBef>
                <a:spcPct val="0"/>
              </a:spcBef>
              <a:buFontTx/>
              <a:buNone/>
            </a:pPr>
            <a:r>
              <a:rPr lang="zh-CN" altLang="en-US" sz="1800" smtClean="0">
                <a:solidFill>
                  <a:srgbClr val="FF0000"/>
                </a:solidFill>
                <a:latin typeface="黑体" panose="02010609060101010101" pitchFamily="2" charset="-122"/>
                <a:ea typeface="黑体" panose="02010609060101010101" pitchFamily="2" charset="-122"/>
              </a:rPr>
              <a:t>全部配备</a:t>
            </a:r>
            <a:r>
              <a:rPr lang="zh-CN" altLang="en-US" sz="2000" b="0" smtClean="0">
                <a:latin typeface="黑体" panose="02010609060101010101" pitchFamily="2" charset="-122"/>
                <a:ea typeface="黑体" panose="02010609060101010101" pitchFamily="2" charset="-122"/>
              </a:rPr>
              <a:t>DR、彩超、全自动生化分析仪、血凝仪、十二导联心电图机、心电监测仪、远程心电监测仪器，则认为符合此指标要求。</a:t>
            </a:r>
          </a:p>
          <a:p>
            <a:pPr marL="0" lvl="1" indent="0">
              <a:lnSpc>
                <a:spcPct val="130000"/>
              </a:lnSpc>
              <a:spcBef>
                <a:spcPct val="0"/>
              </a:spcBef>
              <a:buFontTx/>
              <a:buNone/>
            </a:pPr>
            <a:r>
              <a:rPr lang="zh-CN" altLang="en-US" sz="2000" b="0" smtClean="0">
                <a:latin typeface="黑体" panose="02010609060101010101" pitchFamily="2" charset="-122"/>
                <a:ea typeface="黑体" panose="02010609060101010101" pitchFamily="2" charset="-122"/>
              </a:rPr>
              <a:t>评价方式方法：现场查看。</a:t>
            </a:r>
            <a:r>
              <a:rPr lang="zh-CN" altLang="en-US" sz="1800" smtClean="0">
                <a:solidFill>
                  <a:srgbClr val="FF0000"/>
                </a:solidFill>
                <a:latin typeface="黑体" panose="02010609060101010101" pitchFamily="2" charset="-122"/>
                <a:ea typeface="黑体" panose="02010609060101010101" pitchFamily="2" charset="-122"/>
              </a:rPr>
              <a:t>见附表</a:t>
            </a:r>
            <a:r>
              <a:rPr lang="en-US" altLang="zh-CN" sz="1800" smtClean="0">
                <a:solidFill>
                  <a:srgbClr val="FF0000"/>
                </a:solidFill>
                <a:latin typeface="黑体" panose="02010609060101010101" pitchFamily="2" charset="-122"/>
                <a:ea typeface="黑体" panose="02010609060101010101" pitchFamily="2" charset="-122"/>
              </a:rPr>
              <a:t>2</a:t>
            </a:r>
            <a:endParaRPr lang="zh-CN" altLang="en-US" sz="1800" smtClean="0">
              <a:solidFill>
                <a:schemeClr val="accent2"/>
              </a:solidFill>
              <a:latin typeface="黑体" panose="02010609060101010101" pitchFamily="2" charset="-122"/>
              <a:ea typeface="黑体" panose="02010609060101010101" pitchFamily="2" charset="-122"/>
            </a:endParaRPr>
          </a:p>
          <a:p>
            <a:pPr marL="0" indent="0">
              <a:lnSpc>
                <a:spcPct val="130000"/>
              </a:lnSpc>
              <a:spcBef>
                <a:spcPct val="0"/>
              </a:spcBef>
              <a:buFontTx/>
              <a:buNone/>
            </a:pPr>
            <a:r>
              <a:rPr lang="en-US" altLang="zh-CN" sz="1800" smtClean="0">
                <a:solidFill>
                  <a:schemeClr val="accent2"/>
                </a:solidFill>
                <a:latin typeface="黑体" panose="02010609060101010101" pitchFamily="2" charset="-122"/>
                <a:ea typeface="黑体" panose="02010609060101010101" pitchFamily="2" charset="-122"/>
              </a:rPr>
              <a:t>【B-3】</a:t>
            </a:r>
            <a:r>
              <a:rPr lang="zh-CN" altLang="en-US" sz="2000" b="0" smtClean="0">
                <a:solidFill>
                  <a:srgbClr val="0000CC"/>
                </a:solidFill>
                <a:latin typeface="黑体" panose="02010609060101010101" pitchFamily="2" charset="-122"/>
                <a:ea typeface="黑体" panose="02010609060101010101" pitchFamily="2" charset="-122"/>
              </a:rPr>
              <a:t>配备一定数量基于信息化的便携式出诊设备和出诊交通工具。</a:t>
            </a:r>
          </a:p>
          <a:p>
            <a:pPr marL="0" lvl="1" indent="0">
              <a:lnSpc>
                <a:spcPct val="130000"/>
              </a:lnSpc>
              <a:spcBef>
                <a:spcPct val="0"/>
              </a:spcBef>
              <a:buFontTx/>
              <a:buNone/>
            </a:pPr>
            <a:r>
              <a:rPr lang="zh-CN" altLang="en-US" sz="2000" b="0" smtClean="0">
                <a:latin typeface="黑体" panose="02010609060101010101" pitchFamily="2" charset="-122"/>
                <a:ea typeface="黑体" panose="02010609060101010101" pitchFamily="2" charset="-122"/>
              </a:rPr>
              <a:t>评价方式方法：现场查看。</a:t>
            </a:r>
            <a:endParaRPr lang="zh-CN" altLang="en-US" sz="1600" smtClean="0">
              <a:latin typeface="黑体" panose="02010609060101010101" pitchFamily="2" charset="-122"/>
              <a:ea typeface="黑体" panose="02010609060101010101" pitchFamily="2" charset="-122"/>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标题 1"/>
          <p:cNvSpPr>
            <a:spLocks noGrp="1"/>
          </p:cNvSpPr>
          <p:nvPr>
            <p:ph type="title"/>
          </p:nvPr>
        </p:nvSpPr>
        <p:spPr>
          <a:xfrm>
            <a:off x="457200" y="163513"/>
            <a:ext cx="8229600" cy="962025"/>
          </a:xfrm>
        </p:spPr>
        <p:txBody>
          <a:bodyPr/>
          <a:lstStyle/>
          <a:p>
            <a:r>
              <a:rPr lang="en-US" altLang="zh-CN" smtClean="0">
                <a:latin typeface="黑体" panose="02010609060101010101" pitchFamily="2" charset="-122"/>
                <a:ea typeface="黑体" panose="02010609060101010101" pitchFamily="2" charset="-122"/>
              </a:rPr>
              <a:t>1.3.1</a:t>
            </a:r>
            <a:r>
              <a:rPr lang="zh-CN" altLang="en-US" smtClean="0">
                <a:latin typeface="黑体" panose="02010609060101010101" pitchFamily="2" charset="-122"/>
                <a:ea typeface="黑体" panose="02010609060101010101" pitchFamily="2" charset="-122"/>
              </a:rPr>
              <a:t> 建筑面积</a:t>
            </a:r>
            <a:endParaRPr lang="zh-CN" altLang="en-US" sz="3200" smtClean="0">
              <a:latin typeface="黑体" panose="02010609060101010101" pitchFamily="2" charset="-122"/>
              <a:ea typeface="黑体" panose="02010609060101010101" pitchFamily="2" charset="-122"/>
            </a:endParaRPr>
          </a:p>
        </p:txBody>
      </p:sp>
      <p:sp>
        <p:nvSpPr>
          <p:cNvPr id="16386" name="内容占位符 2"/>
          <p:cNvSpPr>
            <a:spLocks noGrp="1"/>
          </p:cNvSpPr>
          <p:nvPr>
            <p:ph idx="1"/>
          </p:nvPr>
        </p:nvSpPr>
        <p:spPr/>
        <p:txBody>
          <a:bodyPr/>
          <a:lstStyle/>
          <a:p>
            <a:pPr marL="0" indent="0">
              <a:buFontTx/>
              <a:buNone/>
              <a:defRPr/>
            </a:pPr>
            <a:r>
              <a:rPr lang="en-US" altLang="zh-CN" dirty="0"/>
              <a:t>【要求】</a:t>
            </a:r>
            <a:endParaRPr lang="en-US" altLang="zh-CN" smtClean="0">
              <a:solidFill>
                <a:schemeClr val="tx1"/>
              </a:solidFill>
            </a:endParaRPr>
          </a:p>
          <a:p>
            <a:pPr marL="0">
              <a:lnSpc>
                <a:spcPct val="140000"/>
              </a:lnSpc>
              <a:spcBef>
                <a:spcPts val="0"/>
              </a:spcBef>
              <a:buFontTx/>
              <a:buNone/>
              <a:defRPr/>
            </a:pPr>
            <a:r>
              <a:rPr lang="zh-CN" altLang="en-US" sz="2800" smtClean="0"/>
              <a:t>   </a:t>
            </a:r>
            <a:r>
              <a:rPr lang="zh-CN" altLang="en-US" sz="2000" dirty="0">
                <a:solidFill>
                  <a:srgbClr val="4222C8"/>
                </a:solidFill>
              </a:rPr>
              <a:t>根据辖区</a:t>
            </a:r>
            <a:r>
              <a:rPr lang="zh-CN" altLang="en-US" sz="2000" dirty="0">
                <a:solidFill>
                  <a:srgbClr val="FF0000"/>
                </a:solidFill>
              </a:rPr>
              <a:t>服务人口、床位</a:t>
            </a:r>
            <a:r>
              <a:rPr lang="zh-CN" altLang="en-US" sz="2000" dirty="0">
                <a:solidFill>
                  <a:srgbClr val="4222C8"/>
                </a:solidFill>
              </a:rPr>
              <a:t>等确定标准建筑面积，机构的实际业务用房建筑面积应</a:t>
            </a:r>
            <a:r>
              <a:rPr lang="zh-CN" altLang="en-US" sz="2000" dirty="0">
                <a:solidFill>
                  <a:srgbClr val="FF0000"/>
                </a:solidFill>
              </a:rPr>
              <a:t>不低于</a:t>
            </a:r>
            <a:r>
              <a:rPr lang="zh-CN" altLang="en-US" sz="2000" dirty="0">
                <a:solidFill>
                  <a:srgbClr val="4222C8"/>
                </a:solidFill>
              </a:rPr>
              <a:t>标准建筑面积。</a:t>
            </a:r>
          </a:p>
          <a:p>
            <a:pPr marL="0">
              <a:lnSpc>
                <a:spcPct val="120000"/>
              </a:lnSpc>
              <a:spcBef>
                <a:spcPts val="0"/>
              </a:spcBef>
              <a:buFontTx/>
              <a:buNone/>
              <a:defRPr/>
            </a:pPr>
            <a:r>
              <a:rPr lang="zh-CN" altLang="en-US" sz="2000" dirty="0">
                <a:solidFill>
                  <a:srgbClr val="4222C8"/>
                </a:solidFill>
              </a:rPr>
              <a:t>   乡镇卫生院和社区卫生服务中心如果未设置床位，则相关建筑面积要求不适用。</a:t>
            </a:r>
            <a:endParaRPr lang="zh-CN" altLang="en-US" sz="2000" b="0" dirty="0">
              <a:solidFill>
                <a:srgbClr val="0000CC"/>
              </a:solidFill>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标题 1"/>
          <p:cNvSpPr>
            <a:spLocks noGrp="1"/>
          </p:cNvSpPr>
          <p:nvPr>
            <p:ph type="title"/>
          </p:nvPr>
        </p:nvSpPr>
        <p:spPr>
          <a:xfrm>
            <a:off x="457200" y="163513"/>
            <a:ext cx="8229600" cy="962025"/>
          </a:xfrm>
        </p:spPr>
        <p:txBody>
          <a:bodyPr/>
          <a:lstStyle/>
          <a:p>
            <a:r>
              <a:rPr lang="en-US" altLang="zh-CN" smtClean="0">
                <a:latin typeface="黑体" panose="02010609060101010101" pitchFamily="2" charset="-122"/>
                <a:ea typeface="黑体" panose="02010609060101010101" pitchFamily="2" charset="-122"/>
              </a:rPr>
              <a:t>1.3.3</a:t>
            </a:r>
            <a:r>
              <a:rPr lang="zh-CN" altLang="en-US" smtClean="0">
                <a:latin typeface="黑体" panose="02010609060101010101" pitchFamily="2" charset="-122"/>
                <a:ea typeface="黑体" panose="02010609060101010101" pitchFamily="2" charset="-122"/>
              </a:rPr>
              <a:t> 设备配置</a:t>
            </a:r>
            <a:endParaRPr lang="zh-CN" altLang="en-US" sz="3200" smtClean="0">
              <a:latin typeface="黑体" panose="02010609060101010101" pitchFamily="2" charset="-122"/>
              <a:ea typeface="黑体" panose="02010609060101010101" pitchFamily="2" charset="-122"/>
            </a:endParaRPr>
          </a:p>
        </p:txBody>
      </p:sp>
      <p:sp>
        <p:nvSpPr>
          <p:cNvPr id="59394" name="文本框 6"/>
          <p:cNvSpPr txBox="1">
            <a:spLocks noChangeArrowheads="1"/>
          </p:cNvSpPr>
          <p:nvPr/>
        </p:nvSpPr>
        <p:spPr bwMode="auto">
          <a:xfrm>
            <a:off x="9525" y="1636713"/>
            <a:ext cx="9126538" cy="398780"/>
          </a:xfrm>
          <a:prstGeom prst="rect">
            <a:avLst/>
          </a:prstGeom>
          <a:noFill/>
          <a:ln w="9525">
            <a:noFill/>
            <a:miter lim="800000"/>
          </a:ln>
        </p:spPr>
        <p:txBody>
          <a:bodyPr>
            <a:spAutoFit/>
          </a:bodyPr>
          <a:lstStyle/>
          <a:p>
            <a:pPr algn="ctr"/>
            <a:r>
              <a:rPr lang="zh-CN" altLang="en-US" sz="2000" b="1">
                <a:solidFill>
                  <a:srgbClr val="FF0000"/>
                </a:solidFill>
              </a:rPr>
              <a:t>附表</a:t>
            </a:r>
            <a:r>
              <a:rPr lang="en-US" altLang="zh-CN" sz="2000" b="1">
                <a:solidFill>
                  <a:srgbClr val="FF0000"/>
                </a:solidFill>
              </a:rPr>
              <a:t>2 </a:t>
            </a:r>
            <a:r>
              <a:rPr lang="en-US" altLang="zh-CN" sz="2000" b="1"/>
              <a:t> </a:t>
            </a:r>
            <a:r>
              <a:rPr lang="zh-CN" altLang="en-US" sz="2000" b="1"/>
              <a:t>社区中心主要设备统计表</a:t>
            </a:r>
          </a:p>
        </p:txBody>
      </p:sp>
      <p:graphicFrame>
        <p:nvGraphicFramePr>
          <p:cNvPr id="5" name="表格 4"/>
          <p:cNvGraphicFramePr>
            <a:graphicFrameLocks noGrp="1"/>
          </p:cNvGraphicFramePr>
          <p:nvPr/>
        </p:nvGraphicFramePr>
        <p:xfrm>
          <a:off x="1460500" y="1965325"/>
          <a:ext cx="6226175" cy="2838450"/>
        </p:xfrm>
        <a:graphic>
          <a:graphicData uri="http://schemas.openxmlformats.org/drawingml/2006/table">
            <a:tbl>
              <a:tblPr/>
              <a:tblGrid>
                <a:gridCol w="452438"/>
                <a:gridCol w="2147887"/>
                <a:gridCol w="736600"/>
                <a:gridCol w="779463"/>
                <a:gridCol w="2109787"/>
              </a:tblGrid>
              <a:tr h="735013">
                <a:tc>
                  <a:txBody>
                    <a:bodyPr/>
                    <a:lstStyle/>
                    <a:p>
                      <a:pPr marL="0" marR="0" lvl="0" indent="0" algn="ctr" defTabSz="914400" rtl="0" eaLnBrk="1" fontAlgn="base" latinLnBrk="0" hangingPunct="1">
                        <a:lnSpc>
                          <a:spcPct val="115000"/>
                        </a:lnSpc>
                        <a:spcBef>
                          <a:spcPct val="0"/>
                        </a:spcBef>
                        <a:spcAft>
                          <a:spcPct val="0"/>
                        </a:spcAft>
                        <a:buClrTx/>
                        <a:buSzTx/>
                        <a:buFontTx/>
                        <a:buNone/>
                      </a:pPr>
                      <a:r>
                        <a:rPr kumimoji="0" lang="zh-CN" altLang="en-US" sz="1400" b="1" i="0" u="none" strike="noStrike" cap="none" normalizeH="0" baseline="0" smtClean="0">
                          <a:ln>
                            <a:noFill/>
                          </a:ln>
                          <a:solidFill>
                            <a:srgbClr val="4222C8"/>
                          </a:solidFill>
                          <a:effectLst/>
                          <a:latin typeface="楷体_GB2312"/>
                          <a:ea typeface="楷体_GB2312"/>
                          <a:cs typeface="楷体_GB2312"/>
                        </a:rPr>
                        <a:t>编号</a:t>
                      </a:r>
                    </a:p>
                  </a:txBody>
                  <a:tcPr marL="26773" marR="2677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pPr>
                      <a:r>
                        <a:rPr kumimoji="0" lang="zh-CN" altLang="en-US" sz="1600" b="1" i="0" u="none" strike="noStrike" cap="none" normalizeH="0" baseline="0" smtClean="0">
                          <a:ln>
                            <a:noFill/>
                          </a:ln>
                          <a:solidFill>
                            <a:srgbClr val="4222C8"/>
                          </a:solidFill>
                          <a:effectLst/>
                          <a:latin typeface="楷体_GB2312"/>
                          <a:ea typeface="楷体_GB2312"/>
                          <a:cs typeface="楷体_GB2312"/>
                        </a:rPr>
                        <a:t>社区卫生服务中心</a:t>
                      </a:r>
                    </a:p>
                    <a:p>
                      <a:pPr marL="0" marR="0" lvl="0" indent="0" algn="ctr" defTabSz="914400" rtl="0" eaLnBrk="1" fontAlgn="base" latinLnBrk="0" hangingPunct="1">
                        <a:lnSpc>
                          <a:spcPct val="115000"/>
                        </a:lnSpc>
                        <a:spcBef>
                          <a:spcPct val="0"/>
                        </a:spcBef>
                        <a:spcAft>
                          <a:spcPct val="0"/>
                        </a:spcAft>
                        <a:buClrTx/>
                        <a:buSzTx/>
                        <a:buFontTx/>
                        <a:buNone/>
                      </a:pPr>
                      <a:r>
                        <a:rPr kumimoji="0" lang="zh-CN" altLang="en-US" sz="1600" b="1" i="0" u="none" strike="noStrike" cap="none" normalizeH="0" baseline="0" smtClean="0">
                          <a:ln>
                            <a:noFill/>
                          </a:ln>
                          <a:solidFill>
                            <a:srgbClr val="4222C8"/>
                          </a:solidFill>
                          <a:effectLst/>
                          <a:latin typeface="楷体_GB2312"/>
                          <a:ea typeface="楷体_GB2312"/>
                          <a:cs typeface="楷体_GB2312"/>
                        </a:rPr>
                        <a:t>设备</a:t>
                      </a:r>
                    </a:p>
                  </a:txBody>
                  <a:tcPr marL="26773" marR="2677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pPr>
                      <a:r>
                        <a:rPr kumimoji="0" lang="zh-CN" altLang="en-US" sz="1400" b="1" i="0" u="none" strike="noStrike" cap="none" normalizeH="0" baseline="0" smtClean="0">
                          <a:ln>
                            <a:noFill/>
                          </a:ln>
                          <a:solidFill>
                            <a:srgbClr val="4222C8"/>
                          </a:solidFill>
                          <a:effectLst/>
                          <a:latin typeface="楷体_GB2312"/>
                          <a:ea typeface="楷体_GB2312"/>
                          <a:cs typeface="楷体_GB2312"/>
                          <a:sym typeface="+mn-ea"/>
                        </a:rPr>
                        <a:t>服务</a:t>
                      </a:r>
                    </a:p>
                    <a:p>
                      <a:pPr marL="0" marR="0" lvl="0" indent="0" algn="ctr" defTabSz="914400" rtl="0" eaLnBrk="1" fontAlgn="base" latinLnBrk="0" hangingPunct="1">
                        <a:lnSpc>
                          <a:spcPct val="115000"/>
                        </a:lnSpc>
                        <a:spcBef>
                          <a:spcPct val="0"/>
                        </a:spcBef>
                        <a:spcAft>
                          <a:spcPct val="0"/>
                        </a:spcAft>
                        <a:buClrTx/>
                        <a:buSzTx/>
                        <a:buFontTx/>
                        <a:buNone/>
                      </a:pPr>
                      <a:r>
                        <a:rPr kumimoji="0" lang="zh-CN" altLang="en-US" sz="1400" b="1" i="0" u="none" strike="noStrike" cap="none" normalizeH="0" baseline="0" smtClean="0">
                          <a:ln>
                            <a:noFill/>
                          </a:ln>
                          <a:solidFill>
                            <a:srgbClr val="4222C8"/>
                          </a:solidFill>
                          <a:effectLst/>
                          <a:latin typeface="楷体_GB2312"/>
                          <a:ea typeface="楷体_GB2312"/>
                          <a:cs typeface="楷体_GB2312"/>
                          <a:sym typeface="+mn-ea"/>
                        </a:rPr>
                        <a:t>数量</a:t>
                      </a:r>
                    </a:p>
                    <a:p>
                      <a:pPr marL="0" marR="0" lvl="0" indent="0" algn="ctr" defTabSz="914400" rtl="0" eaLnBrk="1" fontAlgn="base" latinLnBrk="0" hangingPunct="1">
                        <a:lnSpc>
                          <a:spcPct val="115000"/>
                        </a:lnSpc>
                        <a:spcBef>
                          <a:spcPct val="0"/>
                        </a:spcBef>
                        <a:spcAft>
                          <a:spcPct val="0"/>
                        </a:spcAft>
                        <a:buClrTx/>
                        <a:buSzTx/>
                        <a:buFontTx/>
                        <a:buNone/>
                      </a:pPr>
                      <a:r>
                        <a:rPr kumimoji="0" lang="zh-CN" altLang="en-US" sz="1400" b="1" i="0" u="none" strike="noStrike" cap="none" normalizeH="0" baseline="0" smtClean="0">
                          <a:ln>
                            <a:noFill/>
                          </a:ln>
                          <a:solidFill>
                            <a:srgbClr val="4222C8"/>
                          </a:solidFill>
                          <a:effectLst/>
                          <a:latin typeface="楷体_GB2312"/>
                          <a:ea typeface="楷体_GB2312"/>
                          <a:cs typeface="楷体_GB2312"/>
                          <a:sym typeface="+mn-ea"/>
                        </a:rPr>
                        <a:t>（台）</a:t>
                      </a:r>
                    </a:p>
                  </a:txBody>
                  <a:tcPr marL="26773" marR="2677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pPr>
                      <a:r>
                        <a:rPr kumimoji="0" lang="zh-CN" altLang="en-US" sz="1400" b="1" i="0" u="none" strike="noStrike" cap="none" normalizeH="0" baseline="0" smtClean="0">
                          <a:ln>
                            <a:noFill/>
                          </a:ln>
                          <a:solidFill>
                            <a:srgbClr val="4222C8"/>
                          </a:solidFill>
                          <a:effectLst/>
                          <a:latin typeface="楷体_GB2312"/>
                          <a:ea typeface="楷体_GB2312"/>
                          <a:cs typeface="楷体_GB2312"/>
                          <a:sym typeface="+mn-ea"/>
                        </a:rPr>
                        <a:t>设备</a:t>
                      </a:r>
                    </a:p>
                    <a:p>
                      <a:pPr marL="0" marR="0" lvl="0" indent="0" algn="ctr" defTabSz="914400" rtl="0" eaLnBrk="1" fontAlgn="base" latinLnBrk="0" hangingPunct="1">
                        <a:lnSpc>
                          <a:spcPct val="115000"/>
                        </a:lnSpc>
                        <a:spcBef>
                          <a:spcPct val="0"/>
                        </a:spcBef>
                        <a:spcAft>
                          <a:spcPct val="0"/>
                        </a:spcAft>
                        <a:buClrTx/>
                        <a:buSzTx/>
                        <a:buFontTx/>
                        <a:buNone/>
                      </a:pPr>
                      <a:r>
                        <a:rPr kumimoji="0" lang="zh-CN" altLang="en-US" sz="1400" b="1" i="0" u="none" strike="noStrike" cap="none" normalizeH="0" baseline="0" smtClean="0">
                          <a:ln>
                            <a:noFill/>
                          </a:ln>
                          <a:solidFill>
                            <a:srgbClr val="4222C8"/>
                          </a:solidFill>
                          <a:effectLst/>
                          <a:latin typeface="楷体_GB2312"/>
                          <a:ea typeface="楷体_GB2312"/>
                          <a:cs typeface="楷体_GB2312"/>
                          <a:sym typeface="+mn-ea"/>
                        </a:rPr>
                        <a:t>型号</a:t>
                      </a:r>
                    </a:p>
                  </a:txBody>
                  <a:tcPr marL="26773" marR="2677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pPr>
                      <a:r>
                        <a:rPr kumimoji="0" lang="zh-CN" altLang="en-US" sz="1400" b="1" i="0" u="none" strike="noStrike" cap="none" normalizeH="0" baseline="0" smtClean="0">
                          <a:ln>
                            <a:noFill/>
                          </a:ln>
                          <a:solidFill>
                            <a:srgbClr val="4222C8"/>
                          </a:solidFill>
                          <a:effectLst/>
                          <a:latin typeface="楷体_GB2312"/>
                          <a:ea typeface="楷体_GB2312"/>
                          <a:cs typeface="楷体_GB2312"/>
                          <a:sym typeface="+mn-ea"/>
                        </a:rPr>
                        <a:t>配置      最近一年</a:t>
                      </a:r>
                    </a:p>
                    <a:p>
                      <a:pPr marL="0" marR="0" lvl="0" indent="0" algn="ctr" defTabSz="914400" rtl="0" eaLnBrk="1" fontAlgn="base" latinLnBrk="0" hangingPunct="1">
                        <a:lnSpc>
                          <a:spcPct val="115000"/>
                        </a:lnSpc>
                        <a:spcBef>
                          <a:spcPct val="0"/>
                        </a:spcBef>
                        <a:spcAft>
                          <a:spcPct val="0"/>
                        </a:spcAft>
                        <a:buClrTx/>
                        <a:buSzTx/>
                        <a:buFontTx/>
                        <a:buNone/>
                      </a:pPr>
                      <a:r>
                        <a:rPr kumimoji="0" lang="zh-CN" altLang="en-US" sz="1400" b="1" i="0" u="none" strike="noStrike" cap="none" normalizeH="0" baseline="0" smtClean="0">
                          <a:ln>
                            <a:noFill/>
                          </a:ln>
                          <a:solidFill>
                            <a:srgbClr val="4222C8"/>
                          </a:solidFill>
                          <a:effectLst/>
                          <a:latin typeface="楷体_GB2312"/>
                          <a:ea typeface="楷体_GB2312"/>
                          <a:cs typeface="楷体_GB2312"/>
                          <a:sym typeface="+mn-ea"/>
                        </a:rPr>
                        <a:t>   </a:t>
                      </a:r>
                      <a:r>
                        <a:rPr lang="zh-CN" altLang="en-US" sz="1400" b="1" smtClean="0">
                          <a:ln>
                            <a:noFill/>
                          </a:ln>
                          <a:solidFill>
                            <a:srgbClr val="4222C8"/>
                          </a:solidFill>
                          <a:effectLst/>
                          <a:latin typeface="楷体_GB2312"/>
                          <a:ea typeface="楷体_GB2312"/>
                          <a:cs typeface="楷体_GB2312"/>
                          <a:sym typeface="+mn-ea"/>
                        </a:rPr>
                        <a:t>时间</a:t>
                      </a:r>
                      <a:r>
                        <a:rPr kumimoji="0" lang="zh-CN" altLang="en-US" sz="1400" b="1" i="0" u="none" strike="noStrike" cap="none" normalizeH="0" baseline="0" smtClean="0">
                          <a:ln>
                            <a:noFill/>
                          </a:ln>
                          <a:solidFill>
                            <a:srgbClr val="4222C8"/>
                          </a:solidFill>
                          <a:effectLst/>
                          <a:latin typeface="楷体_GB2312"/>
                          <a:ea typeface="楷体_GB2312"/>
                          <a:cs typeface="楷体_GB2312"/>
                          <a:sym typeface="+mn-ea"/>
                        </a:rPr>
                        <a:t>   使用次数（次）</a:t>
                      </a:r>
                      <a:endParaRPr kumimoji="0" lang="zh-CN" altLang="en-US" sz="1200" b="1" i="0" u="none" strike="noStrike" cap="none" normalizeH="0" baseline="0" smtClean="0">
                        <a:ln>
                          <a:noFill/>
                        </a:ln>
                        <a:solidFill>
                          <a:srgbClr val="4222C8"/>
                        </a:solidFill>
                        <a:effectLst/>
                        <a:latin typeface="楷体_GB2312"/>
                        <a:ea typeface="楷体_GB2312"/>
                        <a:cs typeface="楷体_GB2312"/>
                        <a:sym typeface="+mn-ea"/>
                      </a:endParaRPr>
                    </a:p>
                  </a:txBody>
                  <a:tcPr marL="26773" marR="2677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233363">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400" b="1" i="0" u="none" strike="noStrike" cap="none" normalizeH="0" baseline="0" smtClean="0">
                          <a:ln>
                            <a:noFill/>
                          </a:ln>
                          <a:solidFill>
                            <a:srgbClr val="4222C8"/>
                          </a:solidFill>
                          <a:effectLst/>
                          <a:latin typeface="楷体_GB2312"/>
                          <a:ea typeface="楷体_GB2312"/>
                          <a:cs typeface="楷体_GB2312"/>
                        </a:rPr>
                        <a:t>1</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1400" b="1" i="0" u="none" strike="noStrike" cap="none" normalizeH="0" baseline="0" smtClean="0">
                          <a:ln>
                            <a:noFill/>
                          </a:ln>
                          <a:solidFill>
                            <a:srgbClr val="4222C8"/>
                          </a:solidFill>
                          <a:effectLst/>
                          <a:latin typeface="楷体_GB2312"/>
                          <a:ea typeface="楷体_GB2312"/>
                          <a:cs typeface="楷体_GB2312"/>
                        </a:rPr>
                        <a:t>肺功能仪</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500" b="1" i="0" u="none" strike="noStrike" cap="none" normalizeH="0" baseline="0" smtClean="0">
                        <a:ln>
                          <a:noFill/>
                        </a:ln>
                        <a:solidFill>
                          <a:srgbClr val="4222C8"/>
                        </a:solidFill>
                        <a:effectLst/>
                        <a:latin typeface="楷体_GB2312"/>
                        <a:ea typeface="楷体_GB2312"/>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500" b="1" i="0" u="none" strike="noStrike" cap="none" normalizeH="0" baseline="0" smtClean="0">
                        <a:ln>
                          <a:noFill/>
                        </a:ln>
                        <a:solidFill>
                          <a:srgbClr val="4222C8"/>
                        </a:solidFill>
                        <a:effectLst/>
                        <a:latin typeface="楷体_GB2312"/>
                        <a:ea typeface="楷体_GB2312"/>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500" b="1" i="0" u="none" strike="noStrike" cap="none" normalizeH="0" baseline="0" smtClean="0">
                        <a:ln>
                          <a:noFill/>
                        </a:ln>
                        <a:solidFill>
                          <a:srgbClr val="4222C8"/>
                        </a:solidFill>
                        <a:effectLst/>
                        <a:latin typeface="楷体_GB2312"/>
                        <a:ea typeface="楷体_GB2312"/>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233363">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400" b="1" i="0" u="none" strike="noStrike" cap="none" normalizeH="0" baseline="0" smtClean="0">
                          <a:ln>
                            <a:noFill/>
                          </a:ln>
                          <a:solidFill>
                            <a:srgbClr val="4222C8"/>
                          </a:solidFill>
                          <a:effectLst/>
                          <a:latin typeface="楷体_GB2312"/>
                          <a:ea typeface="楷体_GB2312"/>
                          <a:cs typeface="楷体_GB2312"/>
                        </a:rPr>
                        <a:t>2</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1400" b="1" i="0" u="none" strike="noStrike" cap="none" normalizeH="0" baseline="0" smtClean="0">
                          <a:ln>
                            <a:noFill/>
                          </a:ln>
                          <a:solidFill>
                            <a:srgbClr val="4222C8"/>
                          </a:solidFill>
                          <a:effectLst/>
                          <a:latin typeface="楷体_GB2312"/>
                          <a:ea typeface="楷体_GB2312"/>
                          <a:cs typeface="楷体_GB2312"/>
                        </a:rPr>
                        <a:t>电子支气管镜</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500" b="1" i="0" u="none" strike="noStrike" cap="none" normalizeH="0" baseline="0" smtClean="0">
                        <a:ln>
                          <a:noFill/>
                        </a:ln>
                        <a:solidFill>
                          <a:srgbClr val="4222C8"/>
                        </a:solidFill>
                        <a:effectLst/>
                        <a:latin typeface="楷体_GB2312"/>
                        <a:ea typeface="楷体_GB2312"/>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500" b="1" i="0" u="none" strike="noStrike" cap="none" normalizeH="0" baseline="0" smtClean="0">
                        <a:ln>
                          <a:noFill/>
                        </a:ln>
                        <a:solidFill>
                          <a:srgbClr val="4222C8"/>
                        </a:solidFill>
                        <a:effectLst/>
                        <a:latin typeface="楷体_GB2312"/>
                        <a:ea typeface="楷体_GB2312"/>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500" b="1" i="0" u="none" strike="noStrike" cap="none" normalizeH="0" baseline="0" smtClean="0">
                        <a:ln>
                          <a:noFill/>
                        </a:ln>
                        <a:solidFill>
                          <a:srgbClr val="4222C8"/>
                        </a:solidFill>
                        <a:effectLst/>
                        <a:latin typeface="楷体_GB2312"/>
                        <a:ea typeface="楷体_GB2312"/>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r h="234950">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400" b="1" i="0" u="none" strike="noStrike" cap="none" normalizeH="0" baseline="0" smtClean="0">
                          <a:ln>
                            <a:noFill/>
                          </a:ln>
                          <a:solidFill>
                            <a:srgbClr val="4222C8"/>
                          </a:solidFill>
                          <a:effectLst/>
                          <a:latin typeface="楷体_GB2312"/>
                          <a:ea typeface="楷体_GB2312"/>
                          <a:cs typeface="楷体_GB2312"/>
                        </a:rPr>
                        <a:t>3</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1400" b="1" i="0" u="none" strike="noStrike" cap="none" normalizeH="0" baseline="0" smtClean="0">
                          <a:ln>
                            <a:noFill/>
                          </a:ln>
                          <a:solidFill>
                            <a:srgbClr val="4222C8"/>
                          </a:solidFill>
                          <a:effectLst/>
                          <a:latin typeface="楷体_GB2312"/>
                          <a:ea typeface="楷体_GB2312"/>
                          <a:cs typeface="楷体_GB2312"/>
                        </a:rPr>
                        <a:t>床旁监护仪</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500" b="1" i="0" u="none" strike="noStrike" cap="none" normalizeH="0" baseline="0" smtClean="0">
                        <a:ln>
                          <a:noFill/>
                        </a:ln>
                        <a:solidFill>
                          <a:srgbClr val="4222C8"/>
                        </a:solidFill>
                        <a:effectLst/>
                        <a:latin typeface="楷体_GB2312"/>
                        <a:ea typeface="楷体_GB2312"/>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500" b="1" i="0" u="none" strike="noStrike" cap="none" normalizeH="0" baseline="0" smtClean="0">
                        <a:ln>
                          <a:noFill/>
                        </a:ln>
                        <a:solidFill>
                          <a:srgbClr val="4222C8"/>
                        </a:solidFill>
                        <a:effectLst/>
                        <a:latin typeface="楷体_GB2312"/>
                        <a:ea typeface="楷体_GB2312"/>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500" b="1" i="0" u="none" strike="noStrike" cap="none" normalizeH="0" baseline="0" smtClean="0">
                        <a:ln>
                          <a:noFill/>
                        </a:ln>
                        <a:solidFill>
                          <a:srgbClr val="4222C8"/>
                        </a:solidFill>
                        <a:effectLst/>
                        <a:latin typeface="楷体_GB2312"/>
                        <a:ea typeface="楷体_GB2312"/>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233363">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400" b="1" i="0" u="none" strike="noStrike" cap="none" normalizeH="0" baseline="0" smtClean="0">
                          <a:ln>
                            <a:noFill/>
                          </a:ln>
                          <a:solidFill>
                            <a:srgbClr val="4222C8"/>
                          </a:solidFill>
                          <a:effectLst/>
                          <a:latin typeface="楷体_GB2312"/>
                          <a:ea typeface="楷体_GB2312"/>
                          <a:cs typeface="楷体_GB2312"/>
                        </a:rPr>
                        <a:t>4</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1400" b="1" i="0" u="none" strike="noStrike" cap="none" normalizeH="0" baseline="0" smtClean="0">
                          <a:ln>
                            <a:noFill/>
                          </a:ln>
                          <a:solidFill>
                            <a:srgbClr val="4222C8"/>
                          </a:solidFill>
                          <a:effectLst/>
                          <a:latin typeface="楷体_GB2312"/>
                          <a:ea typeface="楷体_GB2312"/>
                          <a:cs typeface="楷体_GB2312"/>
                        </a:rPr>
                        <a:t>床旁血气分析仪</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500" b="1" i="0" u="none" strike="noStrike" cap="none" normalizeH="0" baseline="0" smtClean="0">
                        <a:ln>
                          <a:noFill/>
                        </a:ln>
                        <a:solidFill>
                          <a:srgbClr val="4222C8"/>
                        </a:solidFill>
                        <a:effectLst/>
                        <a:latin typeface="楷体_GB2312"/>
                        <a:ea typeface="楷体_GB2312"/>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500" b="1" i="0" u="none" strike="noStrike" cap="none" normalizeH="0" baseline="0" smtClean="0">
                        <a:ln>
                          <a:noFill/>
                        </a:ln>
                        <a:solidFill>
                          <a:srgbClr val="4222C8"/>
                        </a:solidFill>
                        <a:effectLst/>
                        <a:latin typeface="楷体_GB2312"/>
                        <a:ea typeface="楷体_GB2312"/>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500" b="1" i="0" u="none" strike="noStrike" cap="none" normalizeH="0" baseline="0" smtClean="0">
                        <a:ln>
                          <a:noFill/>
                        </a:ln>
                        <a:solidFill>
                          <a:srgbClr val="4222C8"/>
                        </a:solidFill>
                        <a:effectLst/>
                        <a:latin typeface="楷体_GB2312"/>
                        <a:ea typeface="楷体_GB2312"/>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r h="233363">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400" b="1" i="0" u="none" strike="noStrike" cap="none" normalizeH="0" baseline="0" smtClean="0">
                          <a:ln>
                            <a:noFill/>
                          </a:ln>
                          <a:solidFill>
                            <a:srgbClr val="4222C8"/>
                          </a:solidFill>
                          <a:effectLst/>
                          <a:latin typeface="楷体_GB2312"/>
                          <a:ea typeface="楷体_GB2312"/>
                          <a:cs typeface="楷体_GB2312"/>
                        </a:rPr>
                        <a:t>5</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1400" b="1" i="0" u="none" strike="noStrike" cap="none" normalizeH="0" baseline="0" smtClean="0">
                          <a:ln>
                            <a:noFill/>
                          </a:ln>
                          <a:solidFill>
                            <a:srgbClr val="4222C8"/>
                          </a:solidFill>
                          <a:effectLst/>
                          <a:latin typeface="楷体_GB2312"/>
                          <a:ea typeface="楷体_GB2312"/>
                          <a:cs typeface="楷体_GB2312"/>
                        </a:rPr>
                        <a:t>电子肠镜</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500" b="1" i="0" u="none" strike="noStrike" cap="none" normalizeH="0" baseline="0" smtClean="0">
                        <a:ln>
                          <a:noFill/>
                        </a:ln>
                        <a:solidFill>
                          <a:srgbClr val="4222C8"/>
                        </a:solidFill>
                        <a:effectLst/>
                        <a:latin typeface="楷体_GB2312"/>
                        <a:ea typeface="楷体_GB2312"/>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500" b="1" i="0" u="none" strike="noStrike" cap="none" normalizeH="0" baseline="0" smtClean="0">
                        <a:ln>
                          <a:noFill/>
                        </a:ln>
                        <a:solidFill>
                          <a:srgbClr val="4222C8"/>
                        </a:solidFill>
                        <a:effectLst/>
                        <a:latin typeface="楷体_GB2312"/>
                        <a:ea typeface="楷体_GB2312"/>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500" b="1" i="0" u="none" strike="noStrike" cap="none" normalizeH="0" baseline="0" smtClean="0">
                        <a:ln>
                          <a:noFill/>
                        </a:ln>
                        <a:solidFill>
                          <a:srgbClr val="4222C8"/>
                        </a:solidFill>
                        <a:effectLst/>
                        <a:latin typeface="楷体_GB2312"/>
                        <a:ea typeface="楷体_GB2312"/>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233363">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400" b="1" i="0" u="none" strike="noStrike" cap="none" normalizeH="0" baseline="0" smtClean="0">
                          <a:ln>
                            <a:noFill/>
                          </a:ln>
                          <a:solidFill>
                            <a:srgbClr val="4222C8"/>
                          </a:solidFill>
                          <a:effectLst/>
                          <a:latin typeface="楷体_GB2312"/>
                          <a:ea typeface="楷体_GB2312"/>
                          <a:cs typeface="楷体_GB2312"/>
                        </a:rPr>
                        <a:t>6</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1400" b="1" i="0" u="none" strike="noStrike" cap="none" normalizeH="0" baseline="0" smtClean="0">
                          <a:ln>
                            <a:noFill/>
                          </a:ln>
                          <a:solidFill>
                            <a:srgbClr val="4222C8"/>
                          </a:solidFill>
                          <a:effectLst/>
                          <a:latin typeface="楷体_GB2312"/>
                          <a:ea typeface="楷体_GB2312"/>
                          <a:cs typeface="楷体_GB2312"/>
                        </a:rPr>
                        <a:t>电子胃镜</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500" b="1" i="0" u="none" strike="noStrike" cap="none" normalizeH="0" baseline="0" smtClean="0">
                        <a:ln>
                          <a:noFill/>
                        </a:ln>
                        <a:solidFill>
                          <a:srgbClr val="4222C8"/>
                        </a:solidFill>
                        <a:effectLst/>
                        <a:latin typeface="楷体_GB2312"/>
                        <a:ea typeface="楷体_GB2312"/>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500" b="1" i="0" u="none" strike="noStrike" cap="none" normalizeH="0" baseline="0" smtClean="0">
                        <a:ln>
                          <a:noFill/>
                        </a:ln>
                        <a:solidFill>
                          <a:srgbClr val="4222C8"/>
                        </a:solidFill>
                        <a:effectLst/>
                        <a:latin typeface="楷体_GB2312"/>
                        <a:ea typeface="楷体_GB2312"/>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500" b="1" i="0" u="none" strike="noStrike" cap="none" normalizeH="0" baseline="0" smtClean="0">
                        <a:ln>
                          <a:noFill/>
                        </a:ln>
                        <a:solidFill>
                          <a:srgbClr val="4222C8"/>
                        </a:solidFill>
                        <a:effectLst/>
                        <a:latin typeface="楷体_GB2312"/>
                        <a:ea typeface="楷体_GB2312"/>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r h="233363">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400" b="1" i="0" u="none" strike="noStrike" cap="none" normalizeH="0" baseline="0" smtClean="0">
                          <a:ln>
                            <a:noFill/>
                          </a:ln>
                          <a:solidFill>
                            <a:srgbClr val="4222C8"/>
                          </a:solidFill>
                          <a:effectLst/>
                          <a:latin typeface="楷体_GB2312"/>
                          <a:ea typeface="楷体_GB2312"/>
                          <a:cs typeface="楷体_GB2312"/>
                        </a:rPr>
                        <a:t>7</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1400" b="1" i="0" u="none" strike="noStrike" cap="none" normalizeH="0" baseline="0" smtClean="0">
                          <a:ln>
                            <a:noFill/>
                          </a:ln>
                          <a:solidFill>
                            <a:srgbClr val="4222C8"/>
                          </a:solidFill>
                          <a:effectLst/>
                          <a:latin typeface="楷体_GB2312"/>
                          <a:ea typeface="楷体_GB2312"/>
                          <a:cs typeface="楷体_GB2312"/>
                        </a:rPr>
                        <a:t>电生理记录仪</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500" b="1" i="0" u="none" strike="noStrike" cap="none" normalizeH="0" baseline="0" smtClean="0">
                        <a:ln>
                          <a:noFill/>
                        </a:ln>
                        <a:solidFill>
                          <a:srgbClr val="4222C8"/>
                        </a:solidFill>
                        <a:effectLst/>
                        <a:latin typeface="楷体_GB2312"/>
                        <a:ea typeface="楷体_GB2312"/>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500" b="1" i="0" u="none" strike="noStrike" cap="none" normalizeH="0" baseline="0" smtClean="0">
                        <a:ln>
                          <a:noFill/>
                        </a:ln>
                        <a:solidFill>
                          <a:srgbClr val="4222C8"/>
                        </a:solidFill>
                        <a:effectLst/>
                        <a:latin typeface="楷体_GB2312"/>
                        <a:ea typeface="楷体_GB2312"/>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500" b="1" i="0" u="none" strike="noStrike" cap="none" normalizeH="0" baseline="0" smtClean="0">
                        <a:ln>
                          <a:noFill/>
                        </a:ln>
                        <a:solidFill>
                          <a:srgbClr val="4222C8"/>
                        </a:solidFill>
                        <a:effectLst/>
                        <a:latin typeface="楷体_GB2312"/>
                        <a:ea typeface="楷体_GB2312"/>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233363">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400" b="1" i="0" u="none" strike="noStrike" cap="none" normalizeH="0" baseline="0" smtClean="0">
                          <a:ln>
                            <a:noFill/>
                          </a:ln>
                          <a:solidFill>
                            <a:srgbClr val="4222C8"/>
                          </a:solidFill>
                          <a:effectLst/>
                          <a:latin typeface="楷体_GB2312"/>
                          <a:ea typeface="楷体_GB2312"/>
                          <a:cs typeface="楷体_GB2312"/>
                        </a:rPr>
                        <a:t>8</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1400" b="1" i="0" u="none" strike="noStrike" cap="none" normalizeH="0" baseline="0" smtClean="0">
                          <a:ln>
                            <a:noFill/>
                          </a:ln>
                          <a:solidFill>
                            <a:srgbClr val="4222C8"/>
                          </a:solidFill>
                          <a:effectLst/>
                          <a:latin typeface="楷体_GB2312"/>
                          <a:ea typeface="楷体_GB2312"/>
                          <a:cs typeface="楷体_GB2312"/>
                        </a:rPr>
                        <a:t>射频消融仪</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500" b="1" i="0" u="none" strike="noStrike" cap="none" normalizeH="0" baseline="0" smtClean="0">
                        <a:ln>
                          <a:noFill/>
                        </a:ln>
                        <a:solidFill>
                          <a:srgbClr val="4222C8"/>
                        </a:solidFill>
                        <a:effectLst/>
                        <a:latin typeface="楷体_GB2312"/>
                        <a:ea typeface="楷体_GB2312"/>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500" b="1" i="0" u="none" strike="noStrike" cap="none" normalizeH="0" baseline="0" smtClean="0">
                        <a:ln>
                          <a:noFill/>
                        </a:ln>
                        <a:solidFill>
                          <a:srgbClr val="4222C8"/>
                        </a:solidFill>
                        <a:effectLst/>
                        <a:latin typeface="楷体_GB2312"/>
                        <a:ea typeface="楷体_GB2312"/>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500" b="1" i="0" u="none" strike="noStrike" cap="none" normalizeH="0" baseline="0" smtClean="0">
                        <a:ln>
                          <a:noFill/>
                        </a:ln>
                        <a:solidFill>
                          <a:srgbClr val="4222C8"/>
                        </a:solidFill>
                        <a:effectLst/>
                        <a:latin typeface="楷体_GB2312"/>
                        <a:ea typeface="楷体_GB2312"/>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r h="233363">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400" b="1" i="0" u="none" strike="noStrike" cap="none" normalizeH="0" baseline="0" smtClean="0">
                          <a:ln>
                            <a:noFill/>
                          </a:ln>
                          <a:solidFill>
                            <a:srgbClr val="4222C8"/>
                          </a:solidFill>
                          <a:effectLst/>
                          <a:latin typeface="楷体_GB2312"/>
                          <a:ea typeface="楷体_GB2312"/>
                          <a:cs typeface="楷体_GB2312"/>
                        </a:rPr>
                        <a:t>9</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1400" b="1" i="0" u="none" strike="noStrike" cap="none" normalizeH="0" baseline="0" smtClean="0">
                          <a:ln>
                            <a:noFill/>
                          </a:ln>
                          <a:solidFill>
                            <a:srgbClr val="4222C8"/>
                          </a:solidFill>
                          <a:effectLst/>
                          <a:latin typeface="楷体_GB2312"/>
                          <a:ea typeface="楷体_GB2312"/>
                          <a:cs typeface="楷体_GB2312"/>
                        </a:rPr>
                        <a:t>心脏多普勒超声仪</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500" b="1" i="0" u="none" strike="noStrike" cap="none" normalizeH="0" baseline="0" smtClean="0">
                        <a:ln>
                          <a:noFill/>
                        </a:ln>
                        <a:solidFill>
                          <a:srgbClr val="4222C8"/>
                        </a:solidFill>
                        <a:effectLst/>
                        <a:latin typeface="楷体_GB2312"/>
                        <a:ea typeface="楷体_GB2312"/>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500" b="1" i="0" u="none" strike="noStrike" cap="none" normalizeH="0" baseline="0" smtClean="0">
                        <a:ln>
                          <a:noFill/>
                        </a:ln>
                        <a:solidFill>
                          <a:srgbClr val="4222C8"/>
                        </a:solidFill>
                        <a:effectLst/>
                        <a:latin typeface="楷体_GB2312"/>
                        <a:ea typeface="楷体_GB2312"/>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500" b="1" i="0" u="none" strike="noStrike" cap="none" normalizeH="0" baseline="0" smtClean="0">
                        <a:ln>
                          <a:noFill/>
                        </a:ln>
                        <a:solidFill>
                          <a:srgbClr val="4222C8"/>
                        </a:solidFill>
                        <a:effectLst/>
                        <a:latin typeface="楷体_GB2312"/>
                        <a:ea typeface="楷体_GB2312"/>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bl>
          </a:graphicData>
        </a:graphic>
      </p:graphicFrame>
      <p:graphicFrame>
        <p:nvGraphicFramePr>
          <p:cNvPr id="14" name="表格 13"/>
          <p:cNvGraphicFramePr>
            <a:graphicFrameLocks noGrp="1"/>
          </p:cNvGraphicFramePr>
          <p:nvPr/>
        </p:nvGraphicFramePr>
        <p:xfrm>
          <a:off x="1458913" y="4805363"/>
          <a:ext cx="6226175" cy="1402080"/>
        </p:xfrm>
        <a:graphic>
          <a:graphicData uri="http://schemas.openxmlformats.org/drawingml/2006/table">
            <a:tbl>
              <a:tblPr/>
              <a:tblGrid>
                <a:gridCol w="452120"/>
                <a:gridCol w="2149475"/>
                <a:gridCol w="734695"/>
                <a:gridCol w="779780"/>
                <a:gridCol w="2109470"/>
              </a:tblGrid>
              <a:tr h="233680">
                <a:tc>
                  <a:txBody>
                    <a:bodyPr/>
                    <a:lstStyle/>
                    <a:p>
                      <a:pPr algn="ctr">
                        <a:buClrTx/>
                        <a:buSzTx/>
                        <a:buFontTx/>
                        <a:buNone/>
                      </a:pPr>
                      <a:r>
                        <a:rPr lang="zh-CN" altLang="en-US" sz="1400" b="1" dirty="0">
                          <a:solidFill>
                            <a:srgbClr val="4222C8"/>
                          </a:solidFill>
                          <a:latin typeface="+mn-ea"/>
                          <a:cs typeface="楷体_GB2312"/>
                        </a:rPr>
                        <a:t>10</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algn="l">
                        <a:buClrTx/>
                        <a:buSzTx/>
                        <a:buFontTx/>
                        <a:buNone/>
                      </a:pPr>
                      <a:r>
                        <a:rPr lang="zh-CN" altLang="en-US" sz="1400" b="1" dirty="0">
                          <a:solidFill>
                            <a:srgbClr val="4222C8"/>
                          </a:solidFill>
                          <a:latin typeface="+mn-ea"/>
                          <a:cs typeface="楷体_GB2312"/>
                        </a:rPr>
                        <a:t>心脏临时起搏器</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r h="233680">
                <a:tc>
                  <a:txBody>
                    <a:bodyPr/>
                    <a:lstStyle/>
                    <a:p>
                      <a:pPr algn="ctr">
                        <a:buClrTx/>
                        <a:buSzTx/>
                        <a:buFontTx/>
                        <a:buNone/>
                      </a:pPr>
                      <a:r>
                        <a:rPr lang="zh-CN" altLang="en-US" sz="1400" b="1" dirty="0">
                          <a:solidFill>
                            <a:srgbClr val="4222C8"/>
                          </a:solidFill>
                          <a:latin typeface="+mn-ea"/>
                          <a:cs typeface="楷体_GB2312"/>
                        </a:rPr>
                        <a:t>11</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algn="l">
                        <a:buClrTx/>
                        <a:buSzTx/>
                        <a:buFontTx/>
                        <a:buNone/>
                      </a:pPr>
                      <a:r>
                        <a:rPr lang="zh-CN" altLang="en-US" sz="1400" b="1" dirty="0">
                          <a:solidFill>
                            <a:srgbClr val="4222C8"/>
                          </a:solidFill>
                          <a:latin typeface="+mn-ea"/>
                          <a:cs typeface="楷体_GB2312"/>
                        </a:rPr>
                        <a:t>经食道心脏电生理刺激仪</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233680">
                <a:tc>
                  <a:txBody>
                    <a:bodyPr/>
                    <a:lstStyle/>
                    <a:p>
                      <a:pPr algn="ctr">
                        <a:buClrTx/>
                        <a:buSzTx/>
                        <a:buFontTx/>
                        <a:buNone/>
                      </a:pPr>
                      <a:r>
                        <a:rPr lang="zh-CN" altLang="en-US" sz="1400" b="1" dirty="0">
                          <a:solidFill>
                            <a:srgbClr val="4222C8"/>
                          </a:solidFill>
                          <a:latin typeface="+mn-ea"/>
                          <a:cs typeface="楷体_GB2312"/>
                        </a:rPr>
                        <a:t>12</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algn="l">
                        <a:buClrTx/>
                        <a:buSzTx/>
                        <a:buFontTx/>
                        <a:buNone/>
                      </a:pPr>
                      <a:r>
                        <a:rPr lang="zh-CN" altLang="en-US" sz="1400" b="1" dirty="0">
                          <a:solidFill>
                            <a:srgbClr val="4222C8"/>
                          </a:solidFill>
                          <a:latin typeface="+mn-ea"/>
                          <a:cs typeface="楷体_GB2312"/>
                        </a:rPr>
                        <a:t>运动负荷测试系统</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r h="233680">
                <a:tc>
                  <a:txBody>
                    <a:bodyPr/>
                    <a:lstStyle/>
                    <a:p>
                      <a:pPr algn="ctr">
                        <a:buClrTx/>
                        <a:buSzTx/>
                        <a:buFontTx/>
                        <a:buNone/>
                      </a:pPr>
                      <a:r>
                        <a:rPr lang="zh-CN" altLang="en-US" sz="1400" b="1" dirty="0">
                          <a:solidFill>
                            <a:srgbClr val="4222C8"/>
                          </a:solidFill>
                          <a:latin typeface="+mn-ea"/>
                          <a:cs typeface="楷体_GB2312"/>
                        </a:rPr>
                        <a:t>13</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algn="l">
                        <a:buClrTx/>
                        <a:buSzTx/>
                        <a:buFontTx/>
                        <a:buNone/>
                      </a:pPr>
                      <a:r>
                        <a:rPr lang="zh-CN" altLang="en-US" sz="1400" b="1" dirty="0">
                          <a:solidFill>
                            <a:srgbClr val="FF0000"/>
                          </a:solidFill>
                          <a:latin typeface="+mn-ea"/>
                          <a:cs typeface="楷体_GB2312"/>
                        </a:rPr>
                        <a:t>动态血糖监测仪</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233680">
                <a:tc>
                  <a:txBody>
                    <a:bodyPr/>
                    <a:lstStyle/>
                    <a:p>
                      <a:pPr algn="ctr">
                        <a:buClrTx/>
                        <a:buSzTx/>
                        <a:buFontTx/>
                        <a:buNone/>
                      </a:pPr>
                      <a:r>
                        <a:rPr lang="zh-CN" altLang="en-US" sz="1400" b="1" dirty="0">
                          <a:solidFill>
                            <a:srgbClr val="4222C8"/>
                          </a:solidFill>
                          <a:latin typeface="+mn-ea"/>
                          <a:cs typeface="楷体_GB2312"/>
                        </a:rPr>
                        <a:t>14</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algn="l">
                        <a:buClrTx/>
                        <a:buSzTx/>
                        <a:buFontTx/>
                        <a:buNone/>
                      </a:pPr>
                      <a:r>
                        <a:rPr lang="zh-CN" altLang="en-US" sz="1400" b="1" dirty="0">
                          <a:solidFill>
                            <a:srgbClr val="FF0000"/>
                          </a:solidFill>
                          <a:latin typeface="+mn-ea"/>
                          <a:cs typeface="楷体_GB2312"/>
                        </a:rPr>
                        <a:t>快速血糖仪</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r h="233680">
                <a:tc>
                  <a:txBody>
                    <a:bodyPr/>
                    <a:lstStyle/>
                    <a:p>
                      <a:pPr algn="ctr">
                        <a:buClrTx/>
                        <a:buSzTx/>
                        <a:buFontTx/>
                        <a:buNone/>
                      </a:pPr>
                      <a:r>
                        <a:rPr lang="zh-CN" altLang="en-US" sz="1400" b="1" dirty="0">
                          <a:solidFill>
                            <a:srgbClr val="4222C8"/>
                          </a:solidFill>
                          <a:latin typeface="+mn-ea"/>
                          <a:cs typeface="楷体_GB2312"/>
                        </a:rPr>
                        <a:t>15</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algn="l">
                        <a:buClrTx/>
                        <a:buSzTx/>
                        <a:buFontTx/>
                        <a:buNone/>
                      </a:pPr>
                      <a:r>
                        <a:rPr lang="zh-CN" altLang="en-US" sz="1400" b="1" dirty="0">
                          <a:solidFill>
                            <a:srgbClr val="FF0000"/>
                          </a:solidFill>
                          <a:latin typeface="+mn-ea"/>
                          <a:cs typeface="楷体_GB2312"/>
                        </a:rPr>
                        <a:t>胰岛素注射泵</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bl>
          </a:graphicData>
        </a:graphic>
      </p:graphicFrame>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标题 1"/>
          <p:cNvSpPr>
            <a:spLocks noGrp="1"/>
          </p:cNvSpPr>
          <p:nvPr>
            <p:ph type="title"/>
          </p:nvPr>
        </p:nvSpPr>
        <p:spPr>
          <a:xfrm>
            <a:off x="457200" y="163513"/>
            <a:ext cx="8229600" cy="962025"/>
          </a:xfrm>
        </p:spPr>
        <p:txBody>
          <a:bodyPr/>
          <a:lstStyle/>
          <a:p>
            <a:r>
              <a:rPr lang="en-US" altLang="zh-CN" smtClean="0">
                <a:latin typeface="黑体" panose="02010609060101010101" pitchFamily="2" charset="-122"/>
                <a:ea typeface="黑体" panose="02010609060101010101" pitchFamily="2" charset="-122"/>
              </a:rPr>
              <a:t>1.3.3</a:t>
            </a:r>
            <a:r>
              <a:rPr lang="zh-CN" altLang="en-US" smtClean="0">
                <a:latin typeface="黑体" panose="02010609060101010101" pitchFamily="2" charset="-122"/>
                <a:ea typeface="黑体" panose="02010609060101010101" pitchFamily="2" charset="-122"/>
              </a:rPr>
              <a:t> 设备配置</a:t>
            </a:r>
            <a:endParaRPr lang="zh-CN" altLang="en-US" sz="3200" smtClean="0">
              <a:latin typeface="黑体" panose="02010609060101010101" pitchFamily="2" charset="-122"/>
              <a:ea typeface="黑体" panose="02010609060101010101" pitchFamily="2" charset="-122"/>
            </a:endParaRPr>
          </a:p>
        </p:txBody>
      </p:sp>
      <p:sp>
        <p:nvSpPr>
          <p:cNvPr id="60418" name="文本框 6"/>
          <p:cNvSpPr txBox="1">
            <a:spLocks noChangeArrowheads="1"/>
          </p:cNvSpPr>
          <p:nvPr/>
        </p:nvSpPr>
        <p:spPr bwMode="auto">
          <a:xfrm>
            <a:off x="9525" y="1636713"/>
            <a:ext cx="9126538" cy="398462"/>
          </a:xfrm>
          <a:prstGeom prst="rect">
            <a:avLst/>
          </a:prstGeom>
          <a:noFill/>
          <a:ln w="9525">
            <a:noFill/>
            <a:miter lim="800000"/>
          </a:ln>
        </p:spPr>
        <p:txBody>
          <a:bodyPr>
            <a:spAutoFit/>
          </a:bodyPr>
          <a:lstStyle/>
          <a:p>
            <a:pPr algn="ctr"/>
            <a:r>
              <a:rPr lang="zh-CN" altLang="en-US" sz="2000" b="1">
                <a:solidFill>
                  <a:srgbClr val="FF0000"/>
                </a:solidFill>
              </a:rPr>
              <a:t>附表</a:t>
            </a:r>
            <a:r>
              <a:rPr lang="en-US" altLang="zh-CN" sz="2000" b="1">
                <a:solidFill>
                  <a:srgbClr val="FF0000"/>
                </a:solidFill>
              </a:rPr>
              <a:t>2 </a:t>
            </a:r>
            <a:r>
              <a:rPr lang="en-US" altLang="zh-CN" sz="2000" b="1"/>
              <a:t> </a:t>
            </a:r>
            <a:r>
              <a:rPr lang="zh-CN" altLang="en-US" sz="2000" b="1"/>
              <a:t>主要设备统计表</a:t>
            </a:r>
          </a:p>
        </p:txBody>
      </p:sp>
      <p:graphicFrame>
        <p:nvGraphicFramePr>
          <p:cNvPr id="10" name="表格 9"/>
          <p:cNvGraphicFramePr>
            <a:graphicFrameLocks noGrp="1"/>
          </p:cNvGraphicFramePr>
          <p:nvPr/>
        </p:nvGraphicFramePr>
        <p:xfrm>
          <a:off x="614363" y="9815513"/>
          <a:ext cx="4394200" cy="657225"/>
        </p:xfrm>
        <a:graphic>
          <a:graphicData uri="http://schemas.openxmlformats.org/drawingml/2006/table">
            <a:tbl>
              <a:tblPr/>
              <a:tblGrid>
                <a:gridCol w="242887"/>
                <a:gridCol w="628650"/>
                <a:gridCol w="476250"/>
                <a:gridCol w="344488"/>
                <a:gridCol w="503237"/>
                <a:gridCol w="1031875"/>
                <a:gridCol w="1166813"/>
              </a:tblGrid>
              <a:tr h="153988">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700" b="1" i="0" u="none" strike="noStrike" cap="none" normalizeH="0" baseline="0" smtClean="0">
                          <a:ln>
                            <a:noFill/>
                          </a:ln>
                          <a:solidFill>
                            <a:srgbClr val="4222C8"/>
                          </a:solidFill>
                          <a:effectLst/>
                          <a:latin typeface="楷体_GB2312"/>
                          <a:ea typeface="楷体_GB2312"/>
                          <a:cs typeface="楷体_GB2312"/>
                        </a:rPr>
                        <a:t>54</a:t>
                      </a:r>
                    </a:p>
                  </a:txBody>
                  <a:tcPr marL="68580" marR="68580" marT="0" marB="0" anchor="ctr" horzOverflow="overflow">
                    <a:lnL w="12700" cap="flat" cmpd="sng" algn="ctr">
                      <a:solidFill>
                        <a:srgbClr val="080000"/>
                      </a:solidFill>
                      <a:prstDash val="solid"/>
                      <a:round/>
                      <a:headEnd type="none" w="med" len="med"/>
                      <a:tailEnd type="none" w="med" len="med"/>
                    </a:lnL>
                    <a:lnR w="12700" cap="flat" cmpd="sng" algn="ctr">
                      <a:solidFill>
                        <a:srgbClr val="080000"/>
                      </a:solidFill>
                      <a:prstDash val="solid"/>
                      <a:round/>
                      <a:headEnd type="none" w="med" len="med"/>
                      <a:tailEnd type="none" w="med" len="med"/>
                    </a:lnR>
                    <a:lnT w="12700" cap="flat" cmpd="sng" algn="ctr">
                      <a:solidFill>
                        <a:srgbClr val="080000"/>
                      </a:solidFill>
                      <a:prstDash val="solid"/>
                      <a:round/>
                      <a:headEnd type="none" w="med" len="med"/>
                      <a:tailEnd type="none" w="med" len="med"/>
                    </a:lnT>
                    <a:lnB w="12700" cap="flat" cmpd="sng" algn="ctr">
                      <a:solidFill>
                        <a:srgbClr val="08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700" b="1" i="0" u="none" strike="noStrike" cap="none" normalizeH="0" baseline="0" smtClean="0">
                          <a:ln>
                            <a:noFill/>
                          </a:ln>
                          <a:solidFill>
                            <a:srgbClr val="4222C8"/>
                          </a:solidFill>
                          <a:effectLst/>
                          <a:latin typeface="楷体_GB2312"/>
                          <a:ea typeface="楷体_GB2312"/>
                          <a:cs typeface="楷体_GB2312"/>
                        </a:rPr>
                        <a:t>电动起立床</a:t>
                      </a:r>
                    </a:p>
                  </a:txBody>
                  <a:tcPr marL="68580" marR="68580" marT="0" marB="0" horzOverflow="overflow">
                    <a:lnL w="12700" cap="flat" cmpd="sng" algn="ctr">
                      <a:solidFill>
                        <a:srgbClr val="080000"/>
                      </a:solidFill>
                      <a:prstDash val="solid"/>
                      <a:round/>
                      <a:headEnd type="none" w="med" len="med"/>
                      <a:tailEnd type="none" w="med" len="med"/>
                    </a:lnL>
                    <a:lnR w="12700" cap="flat" cmpd="sng" algn="ctr">
                      <a:solidFill>
                        <a:srgbClr val="080000"/>
                      </a:solidFill>
                      <a:prstDash val="solid"/>
                      <a:round/>
                      <a:headEnd type="none" w="med" len="med"/>
                      <a:tailEnd type="none" w="med" len="med"/>
                    </a:lnR>
                    <a:lnT w="12700" cap="flat" cmpd="sng" algn="ctr">
                      <a:solidFill>
                        <a:srgbClr val="080000"/>
                      </a:solidFill>
                      <a:prstDash val="solid"/>
                      <a:round/>
                      <a:headEnd type="none" w="med" len="med"/>
                      <a:tailEnd type="none" w="med" len="med"/>
                    </a:lnT>
                    <a:lnB w="12700" cap="flat" cmpd="sng" algn="ctr">
                      <a:solidFill>
                        <a:srgbClr val="08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zh-CN" sz="700" b="0" i="0" u="none" strike="noStrike" cap="none" normalizeH="0" baseline="0" smtClean="0">
                          <a:ln>
                            <a:noFill/>
                          </a:ln>
                          <a:solidFill>
                            <a:schemeClr val="tx1"/>
                          </a:solidFill>
                          <a:effectLst/>
                          <a:latin typeface="Times New Roman" panose="02020603050405020304" pitchFamily="18" charset="0"/>
                          <a:ea typeface="楷体_GB2312"/>
                          <a:cs typeface="Times New Roman" panose="02020603050405020304" pitchFamily="18" charset="0"/>
                        </a:rPr>
                        <a:t> </a:t>
                      </a:r>
                      <a:endParaRPr kumimoji="0" lang="en-US" altLang="en-US" sz="700" b="0" i="0" u="none" strike="noStrike" cap="none" normalizeH="0" baseline="0" smtClean="0">
                        <a:ln>
                          <a:noFill/>
                        </a:ln>
                        <a:solidFill>
                          <a:schemeClr val="tx1"/>
                        </a:solidFill>
                        <a:effectLst/>
                        <a:latin typeface="Times New Roman" panose="02020603050405020304" pitchFamily="18" charset="0"/>
                        <a:ea typeface="楷体_GB2312"/>
                        <a:cs typeface="Times New Roman" panose="02020603050405020304" pitchFamily="18" charset="0"/>
                      </a:endParaRPr>
                    </a:p>
                  </a:txBody>
                  <a:tcPr marL="68580" marR="68580" marT="0" marB="0" horzOverflow="overflow">
                    <a:lnL w="12700" cap="flat" cmpd="sng" algn="ctr">
                      <a:solidFill>
                        <a:srgbClr val="080000"/>
                      </a:solidFill>
                      <a:prstDash val="solid"/>
                      <a:round/>
                      <a:headEnd type="none" w="med" len="med"/>
                      <a:tailEnd type="none" w="med" len="med"/>
                    </a:lnL>
                    <a:lnR w="12700" cap="flat" cmpd="sng" algn="ctr">
                      <a:solidFill>
                        <a:srgbClr val="080000"/>
                      </a:solidFill>
                      <a:prstDash val="solid"/>
                      <a:round/>
                      <a:headEnd type="none" w="med" len="med"/>
                      <a:tailEnd type="none" w="med" len="med"/>
                    </a:lnR>
                    <a:lnT w="12700" cap="flat" cmpd="sng" algn="ctr">
                      <a:solidFill>
                        <a:srgbClr val="080000"/>
                      </a:solidFill>
                      <a:prstDash val="solid"/>
                      <a:round/>
                      <a:headEnd type="none" w="med" len="med"/>
                      <a:tailEnd type="none" w="med" len="med"/>
                    </a:lnT>
                    <a:lnB w="12700" cap="flat" cmpd="sng" algn="ctr">
                      <a:solidFill>
                        <a:srgbClr val="08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zh-CN" sz="700" b="0" i="0" u="none" strike="noStrike" cap="none" normalizeH="0" baseline="0" smtClean="0">
                          <a:ln>
                            <a:noFill/>
                          </a:ln>
                          <a:solidFill>
                            <a:schemeClr val="tx1"/>
                          </a:solidFill>
                          <a:effectLst/>
                          <a:latin typeface="Times New Roman" panose="02020603050405020304" pitchFamily="18" charset="0"/>
                          <a:ea typeface="楷体_GB2312"/>
                          <a:cs typeface="Times New Roman" panose="02020603050405020304" pitchFamily="18" charset="0"/>
                        </a:rPr>
                        <a:t> </a:t>
                      </a:r>
                      <a:endParaRPr kumimoji="0" lang="en-US" altLang="en-US" sz="700" b="0" i="0" u="none" strike="noStrike" cap="none" normalizeH="0" baseline="0" smtClean="0">
                        <a:ln>
                          <a:noFill/>
                        </a:ln>
                        <a:solidFill>
                          <a:schemeClr val="tx1"/>
                        </a:solidFill>
                        <a:effectLst/>
                        <a:latin typeface="Times New Roman" panose="02020603050405020304" pitchFamily="18" charset="0"/>
                        <a:ea typeface="楷体_GB2312"/>
                        <a:cs typeface="Times New Roman" panose="02020603050405020304" pitchFamily="18" charset="0"/>
                      </a:endParaRPr>
                    </a:p>
                  </a:txBody>
                  <a:tcPr marL="68580" marR="68580" marT="0" marB="0" horzOverflow="overflow">
                    <a:lnL w="12700" cap="flat" cmpd="sng" algn="ctr">
                      <a:solidFill>
                        <a:srgbClr val="080000"/>
                      </a:solidFill>
                      <a:prstDash val="solid"/>
                      <a:round/>
                      <a:headEnd type="none" w="med" len="med"/>
                      <a:tailEnd type="none" w="med" len="med"/>
                    </a:lnL>
                    <a:lnR w="12700" cap="flat" cmpd="sng" algn="ctr">
                      <a:solidFill>
                        <a:srgbClr val="080000"/>
                      </a:solidFill>
                      <a:prstDash val="solid"/>
                      <a:round/>
                      <a:headEnd type="none" w="med" len="med"/>
                      <a:tailEnd type="none" w="med" len="med"/>
                    </a:lnR>
                    <a:lnT w="12700" cap="flat" cmpd="sng" algn="ctr">
                      <a:solidFill>
                        <a:srgbClr val="080000"/>
                      </a:solidFill>
                      <a:prstDash val="solid"/>
                      <a:round/>
                      <a:headEnd type="none" w="med" len="med"/>
                      <a:tailEnd type="none" w="med" len="med"/>
                    </a:lnT>
                    <a:lnB w="12700" cap="flat" cmpd="sng" algn="ctr">
                      <a:solidFill>
                        <a:srgbClr val="08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zh-CN" sz="700" b="0" i="0" u="none" strike="noStrike" cap="none" normalizeH="0" baseline="0" smtClean="0">
                          <a:ln>
                            <a:noFill/>
                          </a:ln>
                          <a:solidFill>
                            <a:schemeClr val="tx1"/>
                          </a:solidFill>
                          <a:effectLst/>
                          <a:latin typeface="Times New Roman" panose="02020603050405020304" pitchFamily="18" charset="0"/>
                          <a:ea typeface="楷体_GB2312"/>
                          <a:cs typeface="Times New Roman" panose="02020603050405020304" pitchFamily="18" charset="0"/>
                        </a:rPr>
                        <a:t> </a:t>
                      </a:r>
                      <a:endParaRPr kumimoji="0" lang="en-US" altLang="en-US" sz="700" b="0" i="0" u="none" strike="noStrike" cap="none" normalizeH="0" baseline="0" smtClean="0">
                        <a:ln>
                          <a:noFill/>
                        </a:ln>
                        <a:solidFill>
                          <a:schemeClr val="tx1"/>
                        </a:solidFill>
                        <a:effectLst/>
                        <a:latin typeface="Times New Roman" panose="02020603050405020304" pitchFamily="18" charset="0"/>
                        <a:ea typeface="楷体_GB2312"/>
                        <a:cs typeface="Times New Roman" panose="02020603050405020304" pitchFamily="18" charset="0"/>
                      </a:endParaRPr>
                    </a:p>
                  </a:txBody>
                  <a:tcPr marL="68580" marR="68580" marT="0" marB="0" horzOverflow="overflow">
                    <a:lnL w="12700" cap="flat" cmpd="sng" algn="ctr">
                      <a:solidFill>
                        <a:srgbClr val="080000"/>
                      </a:solidFill>
                      <a:prstDash val="solid"/>
                      <a:round/>
                      <a:headEnd type="none" w="med" len="med"/>
                      <a:tailEnd type="none" w="med" len="med"/>
                    </a:lnL>
                    <a:lnR w="12700" cap="flat" cmpd="sng" algn="ctr">
                      <a:solidFill>
                        <a:srgbClr val="080000"/>
                      </a:solidFill>
                      <a:prstDash val="solid"/>
                      <a:round/>
                      <a:headEnd type="none" w="med" len="med"/>
                      <a:tailEnd type="none" w="med" len="med"/>
                    </a:lnR>
                    <a:lnT w="12700" cap="flat" cmpd="sng" algn="ctr">
                      <a:solidFill>
                        <a:srgbClr val="080000"/>
                      </a:solidFill>
                      <a:prstDash val="solid"/>
                      <a:round/>
                      <a:headEnd type="none" w="med" len="med"/>
                      <a:tailEnd type="none" w="med" len="med"/>
                    </a:lnT>
                    <a:lnB w="12700" cap="flat" cmpd="sng" algn="ctr">
                      <a:solidFill>
                        <a:srgbClr val="08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zh-CN" sz="700" b="0" i="0" u="none" strike="noStrike" cap="none" normalizeH="0" baseline="0" smtClean="0">
                          <a:ln>
                            <a:noFill/>
                          </a:ln>
                          <a:solidFill>
                            <a:schemeClr val="tx1"/>
                          </a:solidFill>
                          <a:effectLst/>
                          <a:latin typeface="Times New Roman" panose="02020603050405020304" pitchFamily="18" charset="0"/>
                          <a:ea typeface="楷体_GB2312"/>
                          <a:cs typeface="Times New Roman" panose="02020603050405020304" pitchFamily="18" charset="0"/>
                        </a:rPr>
                        <a:t> </a:t>
                      </a:r>
                      <a:endParaRPr kumimoji="0" lang="en-US" altLang="en-US" sz="700" b="0" i="0" u="none" strike="noStrike" cap="none" normalizeH="0" baseline="0" smtClean="0">
                        <a:ln>
                          <a:noFill/>
                        </a:ln>
                        <a:solidFill>
                          <a:schemeClr val="tx1"/>
                        </a:solidFill>
                        <a:effectLst/>
                        <a:latin typeface="Times New Roman" panose="02020603050405020304" pitchFamily="18" charset="0"/>
                        <a:ea typeface="楷体_GB2312"/>
                        <a:cs typeface="Times New Roman" panose="02020603050405020304" pitchFamily="18" charset="0"/>
                      </a:endParaRPr>
                    </a:p>
                  </a:txBody>
                  <a:tcPr marL="68580" marR="68580" marT="0" marB="0" horzOverflow="overflow">
                    <a:lnL w="12700" cap="flat" cmpd="sng" algn="ctr">
                      <a:solidFill>
                        <a:srgbClr val="080000"/>
                      </a:solidFill>
                      <a:prstDash val="solid"/>
                      <a:round/>
                      <a:headEnd type="none" w="med" len="med"/>
                      <a:tailEnd type="none" w="med" len="med"/>
                    </a:lnL>
                    <a:lnR w="12700" cap="flat" cmpd="sng" algn="ctr">
                      <a:solidFill>
                        <a:srgbClr val="080000"/>
                      </a:solidFill>
                      <a:prstDash val="solid"/>
                      <a:round/>
                      <a:headEnd type="none" w="med" len="med"/>
                      <a:tailEnd type="none" w="med" len="med"/>
                    </a:lnR>
                    <a:lnT w="12700" cap="flat" cmpd="sng" algn="ctr">
                      <a:solidFill>
                        <a:srgbClr val="080000"/>
                      </a:solidFill>
                      <a:prstDash val="solid"/>
                      <a:round/>
                      <a:headEnd type="none" w="med" len="med"/>
                      <a:tailEnd type="none" w="med" len="med"/>
                    </a:lnT>
                    <a:lnB w="12700" cap="flat" cmpd="sng" algn="ctr">
                      <a:solidFill>
                        <a:srgbClr val="08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zh-CN" sz="700" b="0" i="0" u="none" strike="noStrike" cap="none" normalizeH="0" baseline="0" smtClean="0">
                          <a:ln>
                            <a:noFill/>
                          </a:ln>
                          <a:solidFill>
                            <a:schemeClr val="tx1"/>
                          </a:solidFill>
                          <a:effectLst/>
                          <a:latin typeface="Times New Roman" panose="02020603050405020304" pitchFamily="18" charset="0"/>
                          <a:ea typeface="楷体_GB2312"/>
                          <a:cs typeface="Times New Roman" panose="02020603050405020304" pitchFamily="18" charset="0"/>
                        </a:rPr>
                        <a:t> </a:t>
                      </a:r>
                      <a:endParaRPr kumimoji="0" lang="en-US" altLang="en-US" sz="700" b="0" i="0" u="none" strike="noStrike" cap="none" normalizeH="0" baseline="0" smtClean="0">
                        <a:ln>
                          <a:noFill/>
                        </a:ln>
                        <a:solidFill>
                          <a:schemeClr val="tx1"/>
                        </a:solidFill>
                        <a:effectLst/>
                        <a:latin typeface="Times New Roman" panose="02020603050405020304" pitchFamily="18" charset="0"/>
                        <a:ea typeface="楷体_GB2312"/>
                        <a:cs typeface="Times New Roman" panose="02020603050405020304" pitchFamily="18" charset="0"/>
                      </a:endParaRPr>
                    </a:p>
                  </a:txBody>
                  <a:tcPr marL="68580" marR="68580" marT="0" marB="0" horzOverflow="overflow">
                    <a:lnL w="12700" cap="flat" cmpd="sng" algn="ctr">
                      <a:solidFill>
                        <a:srgbClr val="080000"/>
                      </a:solidFill>
                      <a:prstDash val="solid"/>
                      <a:round/>
                      <a:headEnd type="none" w="med" len="med"/>
                      <a:tailEnd type="none" w="med" len="med"/>
                    </a:lnL>
                    <a:lnR w="12700" cap="flat" cmpd="sng" algn="ctr">
                      <a:solidFill>
                        <a:srgbClr val="080000"/>
                      </a:solidFill>
                      <a:prstDash val="solid"/>
                      <a:round/>
                      <a:headEnd type="none" w="med" len="med"/>
                      <a:tailEnd type="none" w="med" len="med"/>
                    </a:lnR>
                    <a:lnT w="12700" cap="flat" cmpd="sng" algn="ctr">
                      <a:solidFill>
                        <a:srgbClr val="080000"/>
                      </a:solidFill>
                      <a:prstDash val="solid"/>
                      <a:round/>
                      <a:headEnd type="none" w="med" len="med"/>
                      <a:tailEnd type="none" w="med" len="med"/>
                    </a:lnT>
                    <a:lnB w="12700" cap="flat" cmpd="sng" algn="ctr">
                      <a:solidFill>
                        <a:srgbClr val="080000"/>
                      </a:solidFill>
                      <a:prstDash val="solid"/>
                      <a:round/>
                      <a:headEnd type="none" w="med" len="med"/>
                      <a:tailEnd type="none" w="med" len="med"/>
                    </a:lnB>
                    <a:lnTlToBr>
                      <a:noFill/>
                    </a:lnTlToBr>
                    <a:lnBlToTr>
                      <a:noFill/>
                    </a:lnBlToTr>
                    <a:noFill/>
                  </a:tcPr>
                </a:tc>
              </a:tr>
              <a:tr h="0">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700" b="1" i="0" u="none" strike="noStrike" cap="none" normalizeH="0" baseline="0" smtClean="0">
                          <a:ln>
                            <a:noFill/>
                          </a:ln>
                          <a:solidFill>
                            <a:srgbClr val="4222C8"/>
                          </a:solidFill>
                          <a:effectLst/>
                          <a:latin typeface="楷体_GB2312"/>
                          <a:ea typeface="楷体_GB2312"/>
                          <a:cs typeface="楷体_GB2312"/>
                        </a:rPr>
                        <a:t>55</a:t>
                      </a:r>
                    </a:p>
                  </a:txBody>
                  <a:tcPr marL="68580" marR="68580" marT="0" marB="0" anchor="ctr" horzOverflow="overflow">
                    <a:lnL w="12700" cap="flat" cmpd="sng" algn="ctr">
                      <a:solidFill>
                        <a:srgbClr val="080000"/>
                      </a:solidFill>
                      <a:prstDash val="solid"/>
                      <a:round/>
                      <a:headEnd type="none" w="med" len="med"/>
                      <a:tailEnd type="none" w="med" len="med"/>
                    </a:lnL>
                    <a:lnR w="12700" cap="flat" cmpd="sng" algn="ctr">
                      <a:solidFill>
                        <a:srgbClr val="080000"/>
                      </a:solidFill>
                      <a:prstDash val="solid"/>
                      <a:round/>
                      <a:headEnd type="none" w="med" len="med"/>
                      <a:tailEnd type="none" w="med" len="med"/>
                    </a:lnR>
                    <a:lnT w="12700" cap="flat" cmpd="sng" algn="ctr">
                      <a:solidFill>
                        <a:srgbClr val="080000"/>
                      </a:solidFill>
                      <a:prstDash val="solid"/>
                      <a:round/>
                      <a:headEnd type="none" w="med" len="med"/>
                      <a:tailEnd type="none" w="med" len="med"/>
                    </a:lnT>
                    <a:lnB w="12700" cap="flat" cmpd="sng" algn="ctr">
                      <a:solidFill>
                        <a:srgbClr val="08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700" b="1" i="0" u="none" strike="noStrike" cap="none" normalizeH="0" baseline="0" smtClean="0">
                          <a:ln>
                            <a:noFill/>
                          </a:ln>
                          <a:solidFill>
                            <a:srgbClr val="4222C8"/>
                          </a:solidFill>
                          <a:effectLst/>
                          <a:latin typeface="楷体_GB2312"/>
                          <a:ea typeface="楷体_GB2312"/>
                          <a:cs typeface="楷体_GB2312"/>
                        </a:rPr>
                        <a:t>平衡训练设备</a:t>
                      </a:r>
                    </a:p>
                  </a:txBody>
                  <a:tcPr marL="68580" marR="68580" marT="0" marB="0" horzOverflow="overflow">
                    <a:lnL w="12700" cap="flat" cmpd="sng" algn="ctr">
                      <a:solidFill>
                        <a:srgbClr val="080000"/>
                      </a:solidFill>
                      <a:prstDash val="solid"/>
                      <a:round/>
                      <a:headEnd type="none" w="med" len="med"/>
                      <a:tailEnd type="none" w="med" len="med"/>
                    </a:lnL>
                    <a:lnR w="12700" cap="flat" cmpd="sng" algn="ctr">
                      <a:solidFill>
                        <a:srgbClr val="080000"/>
                      </a:solidFill>
                      <a:prstDash val="solid"/>
                      <a:round/>
                      <a:headEnd type="none" w="med" len="med"/>
                      <a:tailEnd type="none" w="med" len="med"/>
                    </a:lnR>
                    <a:lnT w="12700" cap="flat" cmpd="sng" algn="ctr">
                      <a:solidFill>
                        <a:srgbClr val="080000"/>
                      </a:solidFill>
                      <a:prstDash val="solid"/>
                      <a:round/>
                      <a:headEnd type="none" w="med" len="med"/>
                      <a:tailEnd type="none" w="med" len="med"/>
                    </a:lnT>
                    <a:lnB w="12700" cap="flat" cmpd="sng" algn="ctr">
                      <a:solidFill>
                        <a:srgbClr val="08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zh-CN" sz="700" b="0" i="0" u="none" strike="noStrike" cap="none" normalizeH="0" baseline="0" smtClean="0">
                          <a:ln>
                            <a:noFill/>
                          </a:ln>
                          <a:solidFill>
                            <a:schemeClr val="tx1"/>
                          </a:solidFill>
                          <a:effectLst/>
                          <a:latin typeface="Times New Roman" panose="02020603050405020304" pitchFamily="18" charset="0"/>
                          <a:ea typeface="楷体_GB2312"/>
                          <a:cs typeface="Times New Roman" panose="02020603050405020304" pitchFamily="18" charset="0"/>
                        </a:rPr>
                        <a:t> </a:t>
                      </a:r>
                      <a:endParaRPr kumimoji="0" lang="en-US" altLang="en-US" sz="700" b="0" i="0" u="none" strike="noStrike" cap="none" normalizeH="0" baseline="0" smtClean="0">
                        <a:ln>
                          <a:noFill/>
                        </a:ln>
                        <a:solidFill>
                          <a:schemeClr val="tx1"/>
                        </a:solidFill>
                        <a:effectLst/>
                        <a:latin typeface="Times New Roman" panose="02020603050405020304" pitchFamily="18" charset="0"/>
                        <a:ea typeface="楷体_GB2312"/>
                        <a:cs typeface="Times New Roman" panose="02020603050405020304" pitchFamily="18" charset="0"/>
                      </a:endParaRPr>
                    </a:p>
                  </a:txBody>
                  <a:tcPr marL="68580" marR="68580" marT="0" marB="0" horzOverflow="overflow">
                    <a:lnL w="12700" cap="flat" cmpd="sng" algn="ctr">
                      <a:solidFill>
                        <a:srgbClr val="080000"/>
                      </a:solidFill>
                      <a:prstDash val="solid"/>
                      <a:round/>
                      <a:headEnd type="none" w="med" len="med"/>
                      <a:tailEnd type="none" w="med" len="med"/>
                    </a:lnL>
                    <a:lnR w="12700" cap="flat" cmpd="sng" algn="ctr">
                      <a:solidFill>
                        <a:srgbClr val="080000"/>
                      </a:solidFill>
                      <a:prstDash val="solid"/>
                      <a:round/>
                      <a:headEnd type="none" w="med" len="med"/>
                      <a:tailEnd type="none" w="med" len="med"/>
                    </a:lnR>
                    <a:lnT w="12700" cap="flat" cmpd="sng" algn="ctr">
                      <a:solidFill>
                        <a:srgbClr val="080000"/>
                      </a:solidFill>
                      <a:prstDash val="solid"/>
                      <a:round/>
                      <a:headEnd type="none" w="med" len="med"/>
                      <a:tailEnd type="none" w="med" len="med"/>
                    </a:lnT>
                    <a:lnB w="12700" cap="flat" cmpd="sng" algn="ctr">
                      <a:solidFill>
                        <a:srgbClr val="08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zh-CN" sz="700" b="0" i="0" u="none" strike="noStrike" cap="none" normalizeH="0" baseline="0" smtClean="0">
                          <a:ln>
                            <a:noFill/>
                          </a:ln>
                          <a:solidFill>
                            <a:schemeClr val="tx1"/>
                          </a:solidFill>
                          <a:effectLst/>
                          <a:latin typeface="Times New Roman" panose="02020603050405020304" pitchFamily="18" charset="0"/>
                          <a:ea typeface="楷体_GB2312"/>
                          <a:cs typeface="Times New Roman" panose="02020603050405020304" pitchFamily="18" charset="0"/>
                        </a:rPr>
                        <a:t> </a:t>
                      </a:r>
                      <a:endParaRPr kumimoji="0" lang="en-US" altLang="en-US" sz="700" b="0" i="0" u="none" strike="noStrike" cap="none" normalizeH="0" baseline="0" smtClean="0">
                        <a:ln>
                          <a:noFill/>
                        </a:ln>
                        <a:solidFill>
                          <a:schemeClr val="tx1"/>
                        </a:solidFill>
                        <a:effectLst/>
                        <a:latin typeface="Times New Roman" panose="02020603050405020304" pitchFamily="18" charset="0"/>
                        <a:ea typeface="楷体_GB2312"/>
                        <a:cs typeface="Times New Roman" panose="02020603050405020304" pitchFamily="18" charset="0"/>
                      </a:endParaRPr>
                    </a:p>
                  </a:txBody>
                  <a:tcPr marL="68580" marR="68580" marT="0" marB="0" horzOverflow="overflow">
                    <a:lnL w="12700" cap="flat" cmpd="sng" algn="ctr">
                      <a:solidFill>
                        <a:srgbClr val="080000"/>
                      </a:solidFill>
                      <a:prstDash val="solid"/>
                      <a:round/>
                      <a:headEnd type="none" w="med" len="med"/>
                      <a:tailEnd type="none" w="med" len="med"/>
                    </a:lnL>
                    <a:lnR w="12700" cap="flat" cmpd="sng" algn="ctr">
                      <a:solidFill>
                        <a:srgbClr val="080000"/>
                      </a:solidFill>
                      <a:prstDash val="solid"/>
                      <a:round/>
                      <a:headEnd type="none" w="med" len="med"/>
                      <a:tailEnd type="none" w="med" len="med"/>
                    </a:lnR>
                    <a:lnT w="12700" cap="flat" cmpd="sng" algn="ctr">
                      <a:solidFill>
                        <a:srgbClr val="080000"/>
                      </a:solidFill>
                      <a:prstDash val="solid"/>
                      <a:round/>
                      <a:headEnd type="none" w="med" len="med"/>
                      <a:tailEnd type="none" w="med" len="med"/>
                    </a:lnT>
                    <a:lnB w="12700" cap="flat" cmpd="sng" algn="ctr">
                      <a:solidFill>
                        <a:srgbClr val="08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zh-CN" sz="700" b="0" i="0" u="none" strike="noStrike" cap="none" normalizeH="0" baseline="0" smtClean="0">
                          <a:ln>
                            <a:noFill/>
                          </a:ln>
                          <a:solidFill>
                            <a:schemeClr val="tx1"/>
                          </a:solidFill>
                          <a:effectLst/>
                          <a:latin typeface="Times New Roman" panose="02020603050405020304" pitchFamily="18" charset="0"/>
                          <a:ea typeface="楷体_GB2312"/>
                          <a:cs typeface="Times New Roman" panose="02020603050405020304" pitchFamily="18" charset="0"/>
                        </a:rPr>
                        <a:t> </a:t>
                      </a:r>
                      <a:endParaRPr kumimoji="0" lang="en-US" altLang="en-US" sz="700" b="0" i="0" u="none" strike="noStrike" cap="none" normalizeH="0" baseline="0" smtClean="0">
                        <a:ln>
                          <a:noFill/>
                        </a:ln>
                        <a:solidFill>
                          <a:schemeClr val="tx1"/>
                        </a:solidFill>
                        <a:effectLst/>
                        <a:latin typeface="Times New Roman" panose="02020603050405020304" pitchFamily="18" charset="0"/>
                        <a:ea typeface="楷体_GB2312"/>
                        <a:cs typeface="Times New Roman" panose="02020603050405020304" pitchFamily="18" charset="0"/>
                      </a:endParaRPr>
                    </a:p>
                  </a:txBody>
                  <a:tcPr marL="68580" marR="68580" marT="0" marB="0" horzOverflow="overflow">
                    <a:lnL w="12700" cap="flat" cmpd="sng" algn="ctr">
                      <a:solidFill>
                        <a:srgbClr val="080000"/>
                      </a:solidFill>
                      <a:prstDash val="solid"/>
                      <a:round/>
                      <a:headEnd type="none" w="med" len="med"/>
                      <a:tailEnd type="none" w="med" len="med"/>
                    </a:lnL>
                    <a:lnR w="12700" cap="flat" cmpd="sng" algn="ctr">
                      <a:solidFill>
                        <a:srgbClr val="080000"/>
                      </a:solidFill>
                      <a:prstDash val="solid"/>
                      <a:round/>
                      <a:headEnd type="none" w="med" len="med"/>
                      <a:tailEnd type="none" w="med" len="med"/>
                    </a:lnR>
                    <a:lnT w="12700" cap="flat" cmpd="sng" algn="ctr">
                      <a:solidFill>
                        <a:srgbClr val="080000"/>
                      </a:solidFill>
                      <a:prstDash val="solid"/>
                      <a:round/>
                      <a:headEnd type="none" w="med" len="med"/>
                      <a:tailEnd type="none" w="med" len="med"/>
                    </a:lnT>
                    <a:lnB w="12700" cap="flat" cmpd="sng" algn="ctr">
                      <a:solidFill>
                        <a:srgbClr val="08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zh-CN" sz="700" b="0" i="0" u="none" strike="noStrike" cap="none" normalizeH="0" baseline="0" smtClean="0">
                          <a:ln>
                            <a:noFill/>
                          </a:ln>
                          <a:solidFill>
                            <a:schemeClr val="tx1"/>
                          </a:solidFill>
                          <a:effectLst/>
                          <a:latin typeface="Times New Roman" panose="02020603050405020304" pitchFamily="18" charset="0"/>
                          <a:ea typeface="楷体_GB2312"/>
                          <a:cs typeface="Times New Roman" panose="02020603050405020304" pitchFamily="18" charset="0"/>
                        </a:rPr>
                        <a:t> </a:t>
                      </a:r>
                      <a:endParaRPr kumimoji="0" lang="en-US" altLang="en-US" sz="700" b="0" i="0" u="none" strike="noStrike" cap="none" normalizeH="0" baseline="0" smtClean="0">
                        <a:ln>
                          <a:noFill/>
                        </a:ln>
                        <a:solidFill>
                          <a:schemeClr val="tx1"/>
                        </a:solidFill>
                        <a:effectLst/>
                        <a:latin typeface="Times New Roman" panose="02020603050405020304" pitchFamily="18" charset="0"/>
                        <a:ea typeface="楷体_GB2312"/>
                        <a:cs typeface="Times New Roman" panose="02020603050405020304" pitchFamily="18" charset="0"/>
                      </a:endParaRPr>
                    </a:p>
                  </a:txBody>
                  <a:tcPr marL="68580" marR="68580" marT="0" marB="0" horzOverflow="overflow">
                    <a:lnL w="12700" cap="flat" cmpd="sng" algn="ctr">
                      <a:solidFill>
                        <a:srgbClr val="080000"/>
                      </a:solidFill>
                      <a:prstDash val="solid"/>
                      <a:round/>
                      <a:headEnd type="none" w="med" len="med"/>
                      <a:tailEnd type="none" w="med" len="med"/>
                    </a:lnL>
                    <a:lnR w="12700" cap="flat" cmpd="sng" algn="ctr">
                      <a:solidFill>
                        <a:srgbClr val="080000"/>
                      </a:solidFill>
                      <a:prstDash val="solid"/>
                      <a:round/>
                      <a:headEnd type="none" w="med" len="med"/>
                      <a:tailEnd type="none" w="med" len="med"/>
                    </a:lnR>
                    <a:lnT w="12700" cap="flat" cmpd="sng" algn="ctr">
                      <a:solidFill>
                        <a:srgbClr val="080000"/>
                      </a:solidFill>
                      <a:prstDash val="solid"/>
                      <a:round/>
                      <a:headEnd type="none" w="med" len="med"/>
                      <a:tailEnd type="none" w="med" len="med"/>
                    </a:lnT>
                    <a:lnB w="12700" cap="flat" cmpd="sng" algn="ctr">
                      <a:solidFill>
                        <a:srgbClr val="08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zh-CN" sz="700" b="0" i="0" u="none" strike="noStrike" cap="none" normalizeH="0" baseline="0" smtClean="0">
                          <a:ln>
                            <a:noFill/>
                          </a:ln>
                          <a:solidFill>
                            <a:schemeClr val="tx1"/>
                          </a:solidFill>
                          <a:effectLst/>
                          <a:latin typeface="Times New Roman" panose="02020603050405020304" pitchFamily="18" charset="0"/>
                          <a:ea typeface="楷体_GB2312"/>
                          <a:cs typeface="Times New Roman" panose="02020603050405020304" pitchFamily="18" charset="0"/>
                        </a:rPr>
                        <a:t> </a:t>
                      </a:r>
                      <a:endParaRPr kumimoji="0" lang="en-US" altLang="en-US" sz="700" b="0" i="0" u="none" strike="noStrike" cap="none" normalizeH="0" baseline="0" smtClean="0">
                        <a:ln>
                          <a:noFill/>
                        </a:ln>
                        <a:solidFill>
                          <a:schemeClr val="tx1"/>
                        </a:solidFill>
                        <a:effectLst/>
                        <a:latin typeface="Times New Roman" panose="02020603050405020304" pitchFamily="18" charset="0"/>
                        <a:ea typeface="楷体_GB2312"/>
                        <a:cs typeface="Times New Roman" panose="02020603050405020304" pitchFamily="18" charset="0"/>
                      </a:endParaRPr>
                    </a:p>
                  </a:txBody>
                  <a:tcPr marL="68580" marR="68580" marT="0" marB="0" horzOverflow="overflow">
                    <a:lnL w="12700" cap="flat" cmpd="sng" algn="ctr">
                      <a:solidFill>
                        <a:srgbClr val="080000"/>
                      </a:solidFill>
                      <a:prstDash val="solid"/>
                      <a:round/>
                      <a:headEnd type="none" w="med" len="med"/>
                      <a:tailEnd type="none" w="med" len="med"/>
                    </a:lnL>
                    <a:lnR w="12700" cap="flat" cmpd="sng" algn="ctr">
                      <a:solidFill>
                        <a:srgbClr val="080000"/>
                      </a:solidFill>
                      <a:prstDash val="solid"/>
                      <a:round/>
                      <a:headEnd type="none" w="med" len="med"/>
                      <a:tailEnd type="none" w="med" len="med"/>
                    </a:lnR>
                    <a:lnT w="12700" cap="flat" cmpd="sng" algn="ctr">
                      <a:solidFill>
                        <a:srgbClr val="080000"/>
                      </a:solidFill>
                      <a:prstDash val="solid"/>
                      <a:round/>
                      <a:headEnd type="none" w="med" len="med"/>
                      <a:tailEnd type="none" w="med" len="med"/>
                    </a:lnT>
                    <a:lnB w="12700" cap="flat" cmpd="sng" algn="ctr">
                      <a:solidFill>
                        <a:srgbClr val="080000"/>
                      </a:solidFill>
                      <a:prstDash val="solid"/>
                      <a:round/>
                      <a:headEnd type="none" w="med" len="med"/>
                      <a:tailEnd type="none" w="med" len="med"/>
                    </a:lnB>
                    <a:lnTlToBr>
                      <a:noFill/>
                    </a:lnTlToBr>
                    <a:lnBlToTr>
                      <a:noFill/>
                    </a:lnBlToTr>
                    <a:noFill/>
                  </a:tcPr>
                </a:tc>
              </a:tr>
              <a:tr h="230188">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700" b="1" i="0" u="none" strike="noStrike" cap="none" normalizeH="0" baseline="0" smtClean="0">
                          <a:ln>
                            <a:noFill/>
                          </a:ln>
                          <a:solidFill>
                            <a:srgbClr val="4222C8"/>
                          </a:solidFill>
                          <a:effectLst/>
                          <a:latin typeface="楷体_GB2312"/>
                          <a:ea typeface="楷体_GB2312"/>
                          <a:cs typeface="楷体_GB2312"/>
                        </a:rPr>
                        <a:t>56</a:t>
                      </a:r>
                    </a:p>
                  </a:txBody>
                  <a:tcPr marL="68580" marR="68580" marT="0" marB="0" anchor="ctr" horzOverflow="overflow">
                    <a:lnL w="12700" cap="flat" cmpd="sng" algn="ctr">
                      <a:solidFill>
                        <a:srgbClr val="080000"/>
                      </a:solidFill>
                      <a:prstDash val="solid"/>
                      <a:round/>
                      <a:headEnd type="none" w="med" len="med"/>
                      <a:tailEnd type="none" w="med" len="med"/>
                    </a:lnL>
                    <a:lnR w="12700" cap="flat" cmpd="sng" algn="ctr">
                      <a:solidFill>
                        <a:srgbClr val="080000"/>
                      </a:solidFill>
                      <a:prstDash val="solid"/>
                      <a:round/>
                      <a:headEnd type="none" w="med" len="med"/>
                      <a:tailEnd type="none" w="med" len="med"/>
                    </a:lnR>
                    <a:lnT w="12700" cap="flat" cmpd="sng" algn="ctr">
                      <a:solidFill>
                        <a:srgbClr val="080000"/>
                      </a:solidFill>
                      <a:prstDash val="solid"/>
                      <a:round/>
                      <a:headEnd type="none" w="med" len="med"/>
                      <a:tailEnd type="none" w="med" len="med"/>
                    </a:lnT>
                    <a:lnB w="12700" cap="flat" cmpd="sng" algn="ctr">
                      <a:solidFill>
                        <a:srgbClr val="08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700" b="1" i="0" u="none" strike="noStrike" cap="none" normalizeH="0" baseline="0" smtClean="0">
                          <a:ln>
                            <a:noFill/>
                          </a:ln>
                          <a:solidFill>
                            <a:srgbClr val="4222C8"/>
                          </a:solidFill>
                          <a:effectLst/>
                          <a:latin typeface="楷体_GB2312"/>
                          <a:ea typeface="楷体_GB2312"/>
                          <a:cs typeface="楷体_GB2312"/>
                        </a:rPr>
                        <a:t>运动控制能力训练设备</a:t>
                      </a:r>
                    </a:p>
                  </a:txBody>
                  <a:tcPr marL="68580" marR="68580" marT="0" marB="0" horzOverflow="overflow">
                    <a:lnL w="12700" cap="flat" cmpd="sng" algn="ctr">
                      <a:solidFill>
                        <a:srgbClr val="080000"/>
                      </a:solidFill>
                      <a:prstDash val="solid"/>
                      <a:round/>
                      <a:headEnd type="none" w="med" len="med"/>
                      <a:tailEnd type="none" w="med" len="med"/>
                    </a:lnL>
                    <a:lnR w="12700" cap="flat" cmpd="sng" algn="ctr">
                      <a:solidFill>
                        <a:srgbClr val="080000"/>
                      </a:solidFill>
                      <a:prstDash val="solid"/>
                      <a:round/>
                      <a:headEnd type="none" w="med" len="med"/>
                      <a:tailEnd type="none" w="med" len="med"/>
                    </a:lnR>
                    <a:lnT w="12700" cap="flat" cmpd="sng" algn="ctr">
                      <a:solidFill>
                        <a:srgbClr val="080000"/>
                      </a:solidFill>
                      <a:prstDash val="solid"/>
                      <a:round/>
                      <a:headEnd type="none" w="med" len="med"/>
                      <a:tailEnd type="none" w="med" len="med"/>
                    </a:lnT>
                    <a:lnB w="12700" cap="flat" cmpd="sng" algn="ctr">
                      <a:solidFill>
                        <a:srgbClr val="08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zh-CN" sz="700" b="0" i="0" u="none" strike="noStrike" cap="none" normalizeH="0" baseline="0" smtClean="0">
                          <a:ln>
                            <a:noFill/>
                          </a:ln>
                          <a:solidFill>
                            <a:schemeClr val="tx1"/>
                          </a:solidFill>
                          <a:effectLst/>
                          <a:latin typeface="Times New Roman" panose="02020603050405020304" pitchFamily="18" charset="0"/>
                          <a:ea typeface="楷体_GB2312"/>
                          <a:cs typeface="Times New Roman" panose="02020603050405020304" pitchFamily="18" charset="0"/>
                        </a:rPr>
                        <a:t> </a:t>
                      </a:r>
                      <a:endParaRPr kumimoji="0" lang="en-US" altLang="en-US" sz="700" b="0" i="0" u="none" strike="noStrike" cap="none" normalizeH="0" baseline="0" smtClean="0">
                        <a:ln>
                          <a:noFill/>
                        </a:ln>
                        <a:solidFill>
                          <a:schemeClr val="tx1"/>
                        </a:solidFill>
                        <a:effectLst/>
                        <a:latin typeface="Times New Roman" panose="02020603050405020304" pitchFamily="18" charset="0"/>
                        <a:ea typeface="楷体_GB2312"/>
                        <a:cs typeface="Times New Roman" panose="02020603050405020304" pitchFamily="18" charset="0"/>
                      </a:endParaRPr>
                    </a:p>
                  </a:txBody>
                  <a:tcPr marL="68580" marR="68580" marT="0" marB="0" horzOverflow="overflow">
                    <a:lnL w="12700" cap="flat" cmpd="sng" algn="ctr">
                      <a:solidFill>
                        <a:srgbClr val="080000"/>
                      </a:solidFill>
                      <a:prstDash val="solid"/>
                      <a:round/>
                      <a:headEnd type="none" w="med" len="med"/>
                      <a:tailEnd type="none" w="med" len="med"/>
                    </a:lnL>
                    <a:lnR w="12700" cap="flat" cmpd="sng" algn="ctr">
                      <a:solidFill>
                        <a:srgbClr val="080000"/>
                      </a:solidFill>
                      <a:prstDash val="solid"/>
                      <a:round/>
                      <a:headEnd type="none" w="med" len="med"/>
                      <a:tailEnd type="none" w="med" len="med"/>
                    </a:lnR>
                    <a:lnT w="12700" cap="flat" cmpd="sng" algn="ctr">
                      <a:solidFill>
                        <a:srgbClr val="080000"/>
                      </a:solidFill>
                      <a:prstDash val="solid"/>
                      <a:round/>
                      <a:headEnd type="none" w="med" len="med"/>
                      <a:tailEnd type="none" w="med" len="med"/>
                    </a:lnT>
                    <a:lnB w="12700" cap="flat" cmpd="sng" algn="ctr">
                      <a:solidFill>
                        <a:srgbClr val="08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zh-CN" sz="700" b="0" i="0" u="none" strike="noStrike" cap="none" normalizeH="0" baseline="0" smtClean="0">
                          <a:ln>
                            <a:noFill/>
                          </a:ln>
                          <a:solidFill>
                            <a:schemeClr val="tx1"/>
                          </a:solidFill>
                          <a:effectLst/>
                          <a:latin typeface="Times New Roman" panose="02020603050405020304" pitchFamily="18" charset="0"/>
                          <a:ea typeface="楷体_GB2312"/>
                          <a:cs typeface="Times New Roman" panose="02020603050405020304" pitchFamily="18" charset="0"/>
                        </a:rPr>
                        <a:t> </a:t>
                      </a:r>
                      <a:endParaRPr kumimoji="0" lang="en-US" altLang="en-US" sz="700" b="0" i="0" u="none" strike="noStrike" cap="none" normalizeH="0" baseline="0" smtClean="0">
                        <a:ln>
                          <a:noFill/>
                        </a:ln>
                        <a:solidFill>
                          <a:schemeClr val="tx1"/>
                        </a:solidFill>
                        <a:effectLst/>
                        <a:latin typeface="Times New Roman" panose="02020603050405020304" pitchFamily="18" charset="0"/>
                        <a:ea typeface="楷体_GB2312"/>
                        <a:cs typeface="Times New Roman" panose="02020603050405020304" pitchFamily="18" charset="0"/>
                      </a:endParaRPr>
                    </a:p>
                  </a:txBody>
                  <a:tcPr marL="68580" marR="68580" marT="0" marB="0" horzOverflow="overflow">
                    <a:lnL w="12700" cap="flat" cmpd="sng" algn="ctr">
                      <a:solidFill>
                        <a:srgbClr val="080000"/>
                      </a:solidFill>
                      <a:prstDash val="solid"/>
                      <a:round/>
                      <a:headEnd type="none" w="med" len="med"/>
                      <a:tailEnd type="none" w="med" len="med"/>
                    </a:lnL>
                    <a:lnR w="12700" cap="flat" cmpd="sng" algn="ctr">
                      <a:solidFill>
                        <a:srgbClr val="080000"/>
                      </a:solidFill>
                      <a:prstDash val="solid"/>
                      <a:round/>
                      <a:headEnd type="none" w="med" len="med"/>
                      <a:tailEnd type="none" w="med" len="med"/>
                    </a:lnR>
                    <a:lnT w="12700" cap="flat" cmpd="sng" algn="ctr">
                      <a:solidFill>
                        <a:srgbClr val="080000"/>
                      </a:solidFill>
                      <a:prstDash val="solid"/>
                      <a:round/>
                      <a:headEnd type="none" w="med" len="med"/>
                      <a:tailEnd type="none" w="med" len="med"/>
                    </a:lnT>
                    <a:lnB w="12700" cap="flat" cmpd="sng" algn="ctr">
                      <a:solidFill>
                        <a:srgbClr val="08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zh-CN" sz="700" b="0" i="0" u="none" strike="noStrike" cap="none" normalizeH="0" baseline="0" smtClean="0">
                          <a:ln>
                            <a:noFill/>
                          </a:ln>
                          <a:solidFill>
                            <a:schemeClr val="tx1"/>
                          </a:solidFill>
                          <a:effectLst/>
                          <a:latin typeface="Times New Roman" panose="02020603050405020304" pitchFamily="18" charset="0"/>
                          <a:ea typeface="楷体_GB2312"/>
                          <a:cs typeface="Times New Roman" panose="02020603050405020304" pitchFamily="18" charset="0"/>
                        </a:rPr>
                        <a:t> </a:t>
                      </a:r>
                      <a:endParaRPr kumimoji="0" lang="en-US" altLang="en-US" sz="700" b="0" i="0" u="none" strike="noStrike" cap="none" normalizeH="0" baseline="0" smtClean="0">
                        <a:ln>
                          <a:noFill/>
                        </a:ln>
                        <a:solidFill>
                          <a:schemeClr val="tx1"/>
                        </a:solidFill>
                        <a:effectLst/>
                        <a:latin typeface="Times New Roman" panose="02020603050405020304" pitchFamily="18" charset="0"/>
                        <a:ea typeface="楷体_GB2312"/>
                        <a:cs typeface="Times New Roman" panose="02020603050405020304" pitchFamily="18" charset="0"/>
                      </a:endParaRPr>
                    </a:p>
                  </a:txBody>
                  <a:tcPr marL="68580" marR="68580" marT="0" marB="0" horzOverflow="overflow">
                    <a:lnL w="12700" cap="flat" cmpd="sng" algn="ctr">
                      <a:solidFill>
                        <a:srgbClr val="080000"/>
                      </a:solidFill>
                      <a:prstDash val="solid"/>
                      <a:round/>
                      <a:headEnd type="none" w="med" len="med"/>
                      <a:tailEnd type="none" w="med" len="med"/>
                    </a:lnL>
                    <a:lnR w="12700" cap="flat" cmpd="sng" algn="ctr">
                      <a:solidFill>
                        <a:srgbClr val="080000"/>
                      </a:solidFill>
                      <a:prstDash val="solid"/>
                      <a:round/>
                      <a:headEnd type="none" w="med" len="med"/>
                      <a:tailEnd type="none" w="med" len="med"/>
                    </a:lnR>
                    <a:lnT w="12700" cap="flat" cmpd="sng" algn="ctr">
                      <a:solidFill>
                        <a:srgbClr val="080000"/>
                      </a:solidFill>
                      <a:prstDash val="solid"/>
                      <a:round/>
                      <a:headEnd type="none" w="med" len="med"/>
                      <a:tailEnd type="none" w="med" len="med"/>
                    </a:lnT>
                    <a:lnB w="12700" cap="flat" cmpd="sng" algn="ctr">
                      <a:solidFill>
                        <a:srgbClr val="08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zh-CN" sz="700" b="0" i="0" u="none" strike="noStrike" cap="none" normalizeH="0" baseline="0" smtClean="0">
                          <a:ln>
                            <a:noFill/>
                          </a:ln>
                          <a:solidFill>
                            <a:schemeClr val="tx1"/>
                          </a:solidFill>
                          <a:effectLst/>
                          <a:latin typeface="Times New Roman" panose="02020603050405020304" pitchFamily="18" charset="0"/>
                          <a:ea typeface="楷体_GB2312"/>
                          <a:cs typeface="Times New Roman" panose="02020603050405020304" pitchFamily="18" charset="0"/>
                        </a:rPr>
                        <a:t> </a:t>
                      </a:r>
                      <a:endParaRPr kumimoji="0" lang="en-US" altLang="en-US" sz="700" b="0" i="0" u="none" strike="noStrike" cap="none" normalizeH="0" baseline="0" smtClean="0">
                        <a:ln>
                          <a:noFill/>
                        </a:ln>
                        <a:solidFill>
                          <a:schemeClr val="tx1"/>
                        </a:solidFill>
                        <a:effectLst/>
                        <a:latin typeface="Times New Roman" panose="02020603050405020304" pitchFamily="18" charset="0"/>
                        <a:ea typeface="楷体_GB2312"/>
                        <a:cs typeface="Times New Roman" panose="02020603050405020304" pitchFamily="18" charset="0"/>
                      </a:endParaRPr>
                    </a:p>
                  </a:txBody>
                  <a:tcPr marL="68580" marR="68580" marT="0" marB="0" horzOverflow="overflow">
                    <a:lnL w="12700" cap="flat" cmpd="sng" algn="ctr">
                      <a:solidFill>
                        <a:srgbClr val="080000"/>
                      </a:solidFill>
                      <a:prstDash val="solid"/>
                      <a:round/>
                      <a:headEnd type="none" w="med" len="med"/>
                      <a:tailEnd type="none" w="med" len="med"/>
                    </a:lnL>
                    <a:lnR w="12700" cap="flat" cmpd="sng" algn="ctr">
                      <a:solidFill>
                        <a:srgbClr val="080000"/>
                      </a:solidFill>
                      <a:prstDash val="solid"/>
                      <a:round/>
                      <a:headEnd type="none" w="med" len="med"/>
                      <a:tailEnd type="none" w="med" len="med"/>
                    </a:lnR>
                    <a:lnT w="12700" cap="flat" cmpd="sng" algn="ctr">
                      <a:solidFill>
                        <a:srgbClr val="080000"/>
                      </a:solidFill>
                      <a:prstDash val="solid"/>
                      <a:round/>
                      <a:headEnd type="none" w="med" len="med"/>
                      <a:tailEnd type="none" w="med" len="med"/>
                    </a:lnT>
                    <a:lnB w="12700" cap="flat" cmpd="sng" algn="ctr">
                      <a:solidFill>
                        <a:srgbClr val="08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zh-CN" sz="700" b="0" i="0" u="none" strike="noStrike" cap="none" normalizeH="0" baseline="0" smtClean="0">
                          <a:ln>
                            <a:noFill/>
                          </a:ln>
                          <a:solidFill>
                            <a:schemeClr val="tx1"/>
                          </a:solidFill>
                          <a:effectLst/>
                          <a:latin typeface="Times New Roman" panose="02020603050405020304" pitchFamily="18" charset="0"/>
                          <a:ea typeface="楷体_GB2312"/>
                          <a:cs typeface="Times New Roman" panose="02020603050405020304" pitchFamily="18" charset="0"/>
                        </a:rPr>
                        <a:t> </a:t>
                      </a:r>
                      <a:endParaRPr kumimoji="0" lang="en-US" altLang="en-US" sz="700" b="0" i="0" u="none" strike="noStrike" cap="none" normalizeH="0" baseline="0" smtClean="0">
                        <a:ln>
                          <a:noFill/>
                        </a:ln>
                        <a:solidFill>
                          <a:schemeClr val="tx1"/>
                        </a:solidFill>
                        <a:effectLst/>
                        <a:latin typeface="Times New Roman" panose="02020603050405020304" pitchFamily="18" charset="0"/>
                        <a:ea typeface="楷体_GB2312"/>
                        <a:cs typeface="Times New Roman" panose="02020603050405020304" pitchFamily="18" charset="0"/>
                      </a:endParaRPr>
                    </a:p>
                  </a:txBody>
                  <a:tcPr marL="68580" marR="68580" marT="0" marB="0" horzOverflow="overflow">
                    <a:lnL w="12700" cap="flat" cmpd="sng" algn="ctr">
                      <a:solidFill>
                        <a:srgbClr val="080000"/>
                      </a:solidFill>
                      <a:prstDash val="solid"/>
                      <a:round/>
                      <a:headEnd type="none" w="med" len="med"/>
                      <a:tailEnd type="none" w="med" len="med"/>
                    </a:lnL>
                    <a:lnR w="12700" cap="flat" cmpd="sng" algn="ctr">
                      <a:solidFill>
                        <a:srgbClr val="080000"/>
                      </a:solidFill>
                      <a:prstDash val="solid"/>
                      <a:round/>
                      <a:headEnd type="none" w="med" len="med"/>
                      <a:tailEnd type="none" w="med" len="med"/>
                    </a:lnR>
                    <a:lnT w="12700" cap="flat" cmpd="sng" algn="ctr">
                      <a:solidFill>
                        <a:srgbClr val="080000"/>
                      </a:solidFill>
                      <a:prstDash val="solid"/>
                      <a:round/>
                      <a:headEnd type="none" w="med" len="med"/>
                      <a:tailEnd type="none" w="med" len="med"/>
                    </a:lnT>
                    <a:lnB w="12700" cap="flat" cmpd="sng" algn="ctr">
                      <a:solidFill>
                        <a:srgbClr val="080000"/>
                      </a:solidFill>
                      <a:prstDash val="solid"/>
                      <a:round/>
                      <a:headEnd type="none" w="med" len="med"/>
                      <a:tailEnd type="none" w="med" len="med"/>
                    </a:lnB>
                    <a:lnTlToBr>
                      <a:noFill/>
                    </a:lnTlToBr>
                    <a:lnBlToTr>
                      <a:noFill/>
                    </a:lnBlToTr>
                    <a:noFill/>
                  </a:tcPr>
                </a:tc>
              </a:tr>
            </a:tbl>
          </a:graphicData>
        </a:graphic>
      </p:graphicFrame>
      <p:graphicFrame>
        <p:nvGraphicFramePr>
          <p:cNvPr id="2" name="表格 1"/>
          <p:cNvGraphicFramePr>
            <a:graphicFrameLocks noGrp="1"/>
          </p:cNvGraphicFramePr>
          <p:nvPr/>
        </p:nvGraphicFramePr>
        <p:xfrm>
          <a:off x="1460500" y="1965325"/>
          <a:ext cx="6226175" cy="2838450"/>
        </p:xfrm>
        <a:graphic>
          <a:graphicData uri="http://schemas.openxmlformats.org/drawingml/2006/table">
            <a:tbl>
              <a:tblPr/>
              <a:tblGrid>
                <a:gridCol w="452120"/>
                <a:gridCol w="2148840"/>
                <a:gridCol w="735330"/>
                <a:gridCol w="779780"/>
                <a:gridCol w="2109470"/>
              </a:tblGrid>
              <a:tr h="735330">
                <a:tc>
                  <a:txBody>
                    <a:bodyPr/>
                    <a:lstStyle/>
                    <a:p>
                      <a:pPr marL="0" marR="0" lvl="0" indent="0" algn="ctr" defTabSz="914400" rtl="0" eaLnBrk="1" fontAlgn="base" latinLnBrk="0" hangingPunct="1">
                        <a:lnSpc>
                          <a:spcPct val="115000"/>
                        </a:lnSpc>
                        <a:spcBef>
                          <a:spcPct val="0"/>
                        </a:spcBef>
                        <a:spcAft>
                          <a:spcPct val="0"/>
                        </a:spcAft>
                        <a:buClrTx/>
                        <a:buSzTx/>
                        <a:buFontTx/>
                        <a:buNone/>
                      </a:pPr>
                      <a:r>
                        <a:rPr kumimoji="0" lang="zh-CN" altLang="en-US" sz="1400" b="1" i="0" u="none" strike="noStrike" cap="none" normalizeH="0" baseline="0" dirty="0">
                          <a:solidFill>
                            <a:srgbClr val="4222C8"/>
                          </a:solidFill>
                          <a:latin typeface="+mn-ea"/>
                          <a:cs typeface="楷体_GB2312"/>
                        </a:rPr>
                        <a:t>编号</a:t>
                      </a:r>
                    </a:p>
                  </a:txBody>
                  <a:tcPr marL="26773" marR="2677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algn="ctr" defTabSz="914400" rtl="0" eaLnBrk="1" fontAlgn="base" latinLnBrk="0" hangingPunct="1">
                        <a:lnSpc>
                          <a:spcPct val="115000"/>
                        </a:lnSpc>
                        <a:buClrTx/>
                        <a:buSzTx/>
                        <a:buFontTx/>
                        <a:buNone/>
                      </a:pPr>
                      <a:r>
                        <a:rPr kumimoji="0" lang="zh-CN" altLang="en-US" sz="1600" b="1" i="0" u="none" strike="noStrike" cap="none" normalizeH="0" baseline="0" dirty="0">
                          <a:solidFill>
                            <a:srgbClr val="4222C8"/>
                          </a:solidFill>
                          <a:latin typeface="+mn-ea"/>
                          <a:cs typeface="楷体_GB2312"/>
                        </a:rPr>
                        <a:t>社区卫生服务中心</a:t>
                      </a:r>
                    </a:p>
                    <a:p>
                      <a:pPr marL="0" marR="0" lvl="0" algn="ctr" defTabSz="914400" rtl="0" eaLnBrk="1" fontAlgn="base" latinLnBrk="0" hangingPunct="1">
                        <a:lnSpc>
                          <a:spcPct val="115000"/>
                        </a:lnSpc>
                        <a:buClrTx/>
                        <a:buSzTx/>
                        <a:buFontTx/>
                        <a:buNone/>
                      </a:pPr>
                      <a:r>
                        <a:rPr kumimoji="0" lang="zh-CN" altLang="en-US" sz="1600" b="1" i="0" u="none" strike="noStrike" cap="none" normalizeH="0" baseline="0" dirty="0">
                          <a:solidFill>
                            <a:srgbClr val="4222C8"/>
                          </a:solidFill>
                          <a:latin typeface="+mn-ea"/>
                          <a:cs typeface="楷体_GB2312"/>
                        </a:rPr>
                        <a:t>设备</a:t>
                      </a:r>
                    </a:p>
                  </a:txBody>
                  <a:tcPr marL="26773" marR="2677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algn="ctr" fontAlgn="base">
                        <a:lnSpc>
                          <a:spcPct val="115000"/>
                        </a:lnSpc>
                        <a:buClrTx/>
                        <a:buSzTx/>
                        <a:buFontTx/>
                        <a:buNone/>
                      </a:pPr>
                      <a:r>
                        <a:rPr kumimoji="0" lang="zh-CN" altLang="en-US" sz="1400" b="1" i="0" u="none" strike="noStrike" cap="none" normalizeH="0" baseline="0" dirty="0">
                          <a:solidFill>
                            <a:srgbClr val="4222C8"/>
                          </a:solidFill>
                          <a:latin typeface="+mn-ea"/>
                          <a:cs typeface="楷体_GB2312"/>
                          <a:sym typeface="+mn-ea"/>
                        </a:rPr>
                        <a:t>服务</a:t>
                      </a:r>
                    </a:p>
                    <a:p>
                      <a:pPr algn="ctr" fontAlgn="base">
                        <a:lnSpc>
                          <a:spcPct val="115000"/>
                        </a:lnSpc>
                        <a:buClrTx/>
                        <a:buSzTx/>
                        <a:buFontTx/>
                        <a:buNone/>
                      </a:pPr>
                      <a:r>
                        <a:rPr kumimoji="0" lang="zh-CN" altLang="en-US" sz="1400" b="1" i="0" u="none" strike="noStrike" cap="none" normalizeH="0" baseline="0" dirty="0">
                          <a:solidFill>
                            <a:srgbClr val="4222C8"/>
                          </a:solidFill>
                          <a:latin typeface="+mn-ea"/>
                          <a:cs typeface="楷体_GB2312"/>
                          <a:sym typeface="+mn-ea"/>
                        </a:rPr>
                        <a:t>数量</a:t>
                      </a:r>
                    </a:p>
                    <a:p>
                      <a:pPr algn="ctr" fontAlgn="base">
                        <a:lnSpc>
                          <a:spcPct val="115000"/>
                        </a:lnSpc>
                        <a:buClrTx/>
                        <a:buSzTx/>
                        <a:buFontTx/>
                        <a:buNone/>
                      </a:pPr>
                      <a:r>
                        <a:rPr kumimoji="0" lang="zh-CN" altLang="en-US" sz="1400" b="1" i="0" u="none" strike="noStrike" cap="none" normalizeH="0" baseline="0" dirty="0">
                          <a:solidFill>
                            <a:srgbClr val="4222C8"/>
                          </a:solidFill>
                          <a:latin typeface="+mn-ea"/>
                          <a:cs typeface="楷体_GB2312"/>
                          <a:sym typeface="+mn-ea"/>
                        </a:rPr>
                        <a:t>（台）</a:t>
                      </a:r>
                    </a:p>
                  </a:txBody>
                  <a:tcPr marL="26773" marR="2677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algn="ctr" fontAlgn="base">
                        <a:lnSpc>
                          <a:spcPct val="115000"/>
                        </a:lnSpc>
                        <a:buClrTx/>
                        <a:buSzTx/>
                        <a:buFontTx/>
                        <a:buNone/>
                      </a:pPr>
                      <a:r>
                        <a:rPr kumimoji="0" lang="zh-CN" altLang="en-US" sz="1400" b="1" i="0" u="none" strike="noStrike" cap="none" normalizeH="0" baseline="0" dirty="0">
                          <a:solidFill>
                            <a:srgbClr val="4222C8"/>
                          </a:solidFill>
                          <a:latin typeface="+mn-ea"/>
                          <a:cs typeface="楷体_GB2312"/>
                          <a:sym typeface="+mn-ea"/>
                        </a:rPr>
                        <a:t>设备</a:t>
                      </a:r>
                    </a:p>
                    <a:p>
                      <a:pPr algn="ctr" fontAlgn="base">
                        <a:lnSpc>
                          <a:spcPct val="115000"/>
                        </a:lnSpc>
                        <a:buClrTx/>
                        <a:buSzTx/>
                        <a:buFontTx/>
                        <a:buNone/>
                      </a:pPr>
                      <a:r>
                        <a:rPr kumimoji="0" lang="zh-CN" altLang="en-US" sz="1400" b="1" i="0" u="none" strike="noStrike" cap="none" normalizeH="0" baseline="0" dirty="0">
                          <a:solidFill>
                            <a:srgbClr val="4222C8"/>
                          </a:solidFill>
                          <a:latin typeface="+mn-ea"/>
                          <a:cs typeface="楷体_GB2312"/>
                          <a:sym typeface="+mn-ea"/>
                        </a:rPr>
                        <a:t>型号</a:t>
                      </a:r>
                    </a:p>
                  </a:txBody>
                  <a:tcPr marL="26773" marR="2677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pPr>
                      <a:r>
                        <a:rPr lang="zh-CN" altLang="en-US" sz="1400" b="1" smtClean="0">
                          <a:ln>
                            <a:noFill/>
                          </a:ln>
                          <a:solidFill>
                            <a:srgbClr val="4222C8"/>
                          </a:solidFill>
                          <a:effectLst/>
                          <a:latin typeface="楷体_GB2312"/>
                          <a:ea typeface="楷体_GB2312"/>
                          <a:cs typeface="楷体_GB2312"/>
                          <a:sym typeface="+mn-ea"/>
                        </a:rPr>
                        <a:t>配置      最近一年</a:t>
                      </a:r>
                      <a:endParaRPr kumimoji="0" lang="zh-CN" altLang="en-US" sz="1400" b="1" i="0" u="none" strike="noStrike" cap="none" normalizeH="0" baseline="0" smtClean="0">
                        <a:ln>
                          <a:noFill/>
                        </a:ln>
                        <a:solidFill>
                          <a:srgbClr val="4222C8"/>
                        </a:solidFill>
                        <a:effectLst/>
                        <a:latin typeface="楷体_GB2312"/>
                        <a:ea typeface="楷体_GB2312"/>
                        <a:cs typeface="楷体_GB2312"/>
                        <a:sym typeface="+mn-ea"/>
                      </a:endParaRPr>
                    </a:p>
                    <a:p>
                      <a:pPr marL="0" marR="0" lvl="0" indent="0" algn="ctr" defTabSz="914400" rtl="0" eaLnBrk="1" fontAlgn="base" latinLnBrk="0" hangingPunct="1">
                        <a:lnSpc>
                          <a:spcPct val="115000"/>
                        </a:lnSpc>
                        <a:spcBef>
                          <a:spcPct val="0"/>
                        </a:spcBef>
                        <a:spcAft>
                          <a:spcPct val="0"/>
                        </a:spcAft>
                        <a:buClrTx/>
                        <a:buSzTx/>
                        <a:buFontTx/>
                        <a:buNone/>
                      </a:pPr>
                      <a:r>
                        <a:rPr lang="zh-CN" altLang="en-US" sz="1400" b="1" smtClean="0">
                          <a:ln>
                            <a:noFill/>
                          </a:ln>
                          <a:solidFill>
                            <a:srgbClr val="4222C8"/>
                          </a:solidFill>
                          <a:effectLst/>
                          <a:latin typeface="楷体_GB2312"/>
                          <a:ea typeface="楷体_GB2312"/>
                          <a:cs typeface="楷体_GB2312"/>
                          <a:sym typeface="+mn-ea"/>
                        </a:rPr>
                        <a:t>   时间   使用次数（次）</a:t>
                      </a:r>
                      <a:endParaRPr lang="zh-CN" altLang="en-US" sz="1200" b="1" dirty="0">
                        <a:solidFill>
                          <a:srgbClr val="4222C8"/>
                        </a:solidFill>
                        <a:latin typeface="+mn-ea"/>
                        <a:cs typeface="楷体_GB2312"/>
                        <a:sym typeface="+mn-ea"/>
                      </a:endParaRPr>
                    </a:p>
                  </a:txBody>
                  <a:tcPr marL="26773" marR="2677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233680">
                <a:tc>
                  <a:txBody>
                    <a:bodyPr/>
                    <a:lstStyle/>
                    <a:p>
                      <a:pPr algn="ctr">
                        <a:buClrTx/>
                        <a:buSzTx/>
                        <a:buFontTx/>
                        <a:buNone/>
                      </a:pPr>
                      <a:r>
                        <a:rPr lang="zh-CN" altLang="en-US" sz="1400" b="1" dirty="0">
                          <a:solidFill>
                            <a:srgbClr val="4222C8"/>
                          </a:solidFill>
                          <a:latin typeface="+mn-ea"/>
                          <a:cs typeface="楷体_GB2312"/>
                        </a:rPr>
                        <a:t>16</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algn="l">
                        <a:buClrTx/>
                        <a:buSzTx/>
                        <a:buFontTx/>
                        <a:buNone/>
                      </a:pPr>
                      <a:r>
                        <a:rPr lang="zh-CN" altLang="en-US" sz="1400" b="1" dirty="0">
                          <a:solidFill>
                            <a:srgbClr val="FF0000"/>
                          </a:solidFill>
                          <a:latin typeface="+mn-ea"/>
                          <a:cs typeface="楷体_GB2312"/>
                        </a:rPr>
                        <a:t>胰岛素皮下注射泵</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233045">
                <a:tc>
                  <a:txBody>
                    <a:bodyPr/>
                    <a:lstStyle/>
                    <a:p>
                      <a:pPr algn="ctr">
                        <a:buClrTx/>
                        <a:buSzTx/>
                        <a:buFontTx/>
                        <a:buNone/>
                      </a:pPr>
                      <a:r>
                        <a:rPr lang="zh-CN" altLang="en-US" sz="1400" b="1" dirty="0">
                          <a:solidFill>
                            <a:srgbClr val="4222C8"/>
                          </a:solidFill>
                          <a:latin typeface="+mn-ea"/>
                          <a:cs typeface="楷体_GB2312"/>
                        </a:rPr>
                        <a:t>17</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algn="l">
                        <a:buClrTx/>
                        <a:buSzTx/>
                        <a:buFontTx/>
                        <a:buNone/>
                      </a:pPr>
                      <a:r>
                        <a:rPr lang="zh-CN" altLang="en-US" sz="1400" b="1" dirty="0">
                          <a:solidFill>
                            <a:srgbClr val="4222C8"/>
                          </a:solidFill>
                          <a:latin typeface="+mn-ea"/>
                          <a:cs typeface="楷体_GB2312"/>
                        </a:rPr>
                        <a:t>经颅多普勒仪</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r h="234315">
                <a:tc>
                  <a:txBody>
                    <a:bodyPr/>
                    <a:lstStyle/>
                    <a:p>
                      <a:pPr algn="ctr">
                        <a:buClrTx/>
                        <a:buSzTx/>
                        <a:buFontTx/>
                        <a:buNone/>
                      </a:pPr>
                      <a:r>
                        <a:rPr lang="zh-CN" altLang="en-US" sz="1400" b="1" dirty="0">
                          <a:solidFill>
                            <a:srgbClr val="4222C8"/>
                          </a:solidFill>
                          <a:latin typeface="+mn-ea"/>
                          <a:cs typeface="楷体_GB2312"/>
                        </a:rPr>
                        <a:t>18</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algn="l">
                        <a:buClrTx/>
                        <a:buSzTx/>
                        <a:buFontTx/>
                        <a:buNone/>
                      </a:pPr>
                      <a:r>
                        <a:rPr lang="zh-CN" altLang="en-US" sz="1400" b="1" dirty="0">
                          <a:solidFill>
                            <a:srgbClr val="4222C8"/>
                          </a:solidFill>
                          <a:latin typeface="+mn-ea"/>
                          <a:cs typeface="楷体_GB2312"/>
                        </a:rPr>
                        <a:t>肌电图仪</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233680">
                <a:tc>
                  <a:txBody>
                    <a:bodyPr/>
                    <a:lstStyle/>
                    <a:p>
                      <a:pPr algn="ctr">
                        <a:buClrTx/>
                        <a:buSzTx/>
                        <a:buFontTx/>
                        <a:buNone/>
                      </a:pPr>
                      <a:r>
                        <a:rPr lang="zh-CN" altLang="en-US" sz="1400" b="1" dirty="0">
                          <a:solidFill>
                            <a:srgbClr val="4222C8"/>
                          </a:solidFill>
                          <a:latin typeface="+mn-ea"/>
                          <a:cs typeface="楷体_GB2312"/>
                        </a:rPr>
                        <a:t>1</a:t>
                      </a:r>
                      <a:r>
                        <a:rPr lang="en-US" altLang="zh-CN" sz="1400" b="1" dirty="0">
                          <a:solidFill>
                            <a:srgbClr val="4222C8"/>
                          </a:solidFill>
                          <a:latin typeface="+mn-ea"/>
                          <a:cs typeface="楷体_GB2312"/>
                        </a:rPr>
                        <a:t>9</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algn="l">
                        <a:buClrTx/>
                        <a:buSzTx/>
                        <a:buFontTx/>
                        <a:buNone/>
                      </a:pPr>
                      <a:r>
                        <a:rPr lang="zh-CN" altLang="en-US" sz="1400" b="1" dirty="0">
                          <a:solidFill>
                            <a:srgbClr val="4222C8"/>
                          </a:solidFill>
                          <a:latin typeface="+mn-ea"/>
                          <a:cs typeface="楷体_GB2312"/>
                        </a:rPr>
                        <a:t>动态脑电图仪</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r h="233680">
                <a:tc>
                  <a:txBody>
                    <a:bodyPr/>
                    <a:lstStyle/>
                    <a:p>
                      <a:pPr algn="ctr">
                        <a:buClrTx/>
                        <a:buSzTx/>
                        <a:buFontTx/>
                        <a:buNone/>
                      </a:pPr>
                      <a:r>
                        <a:rPr lang="en-US" altLang="zh-CN" sz="1400" b="1" dirty="0">
                          <a:solidFill>
                            <a:srgbClr val="4222C8"/>
                          </a:solidFill>
                          <a:latin typeface="+mn-ea"/>
                          <a:cs typeface="楷体_GB2312"/>
                        </a:rPr>
                        <a:t>20</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algn="l">
                        <a:buClrTx/>
                        <a:buSzTx/>
                        <a:buFontTx/>
                        <a:buNone/>
                      </a:pPr>
                      <a:r>
                        <a:rPr lang="zh-CN" altLang="en-US" sz="1400" b="1" dirty="0">
                          <a:solidFill>
                            <a:srgbClr val="4222C8"/>
                          </a:solidFill>
                          <a:latin typeface="+mn-ea"/>
                          <a:cs typeface="楷体_GB2312"/>
                        </a:rPr>
                        <a:t>血液透析机</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233680">
                <a:tc>
                  <a:txBody>
                    <a:bodyPr/>
                    <a:lstStyle/>
                    <a:p>
                      <a:pPr algn="ctr">
                        <a:buClrTx/>
                        <a:buSzTx/>
                        <a:buFontTx/>
                        <a:buNone/>
                      </a:pPr>
                      <a:r>
                        <a:rPr lang="zh-CN" altLang="en-US" sz="1400" b="1" dirty="0">
                          <a:solidFill>
                            <a:srgbClr val="4222C8"/>
                          </a:solidFill>
                          <a:latin typeface="+mn-ea"/>
                          <a:cs typeface="楷体_GB2312"/>
                        </a:rPr>
                        <a:t>21</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algn="l">
                        <a:buClrTx/>
                        <a:buSzTx/>
                        <a:buFontTx/>
                        <a:buNone/>
                      </a:pPr>
                      <a:r>
                        <a:rPr lang="zh-CN" altLang="en-US" sz="1400" b="1" dirty="0">
                          <a:solidFill>
                            <a:srgbClr val="4222C8"/>
                          </a:solidFill>
                          <a:latin typeface="+mn-ea"/>
                          <a:cs typeface="楷体_GB2312"/>
                        </a:rPr>
                        <a:t>胆道镜系统</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r h="233680">
                <a:tc>
                  <a:txBody>
                    <a:bodyPr/>
                    <a:lstStyle/>
                    <a:p>
                      <a:pPr algn="ctr">
                        <a:buClrTx/>
                        <a:buSzTx/>
                        <a:buFontTx/>
                        <a:buNone/>
                      </a:pPr>
                      <a:r>
                        <a:rPr lang="zh-CN" altLang="en-US" sz="1400" b="1" dirty="0">
                          <a:solidFill>
                            <a:srgbClr val="4222C8"/>
                          </a:solidFill>
                          <a:latin typeface="+mn-ea"/>
                          <a:cs typeface="楷体_GB2312"/>
                        </a:rPr>
                        <a:t>22</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algn="l">
                        <a:buClrTx/>
                        <a:buSzTx/>
                        <a:buFontTx/>
                        <a:buNone/>
                      </a:pPr>
                      <a:r>
                        <a:rPr lang="zh-CN" altLang="en-US" sz="1400" b="1" dirty="0">
                          <a:solidFill>
                            <a:srgbClr val="4222C8"/>
                          </a:solidFill>
                          <a:latin typeface="+mn-ea"/>
                          <a:cs typeface="楷体_GB2312"/>
                        </a:rPr>
                        <a:t>关节镜</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233680">
                <a:tc>
                  <a:txBody>
                    <a:bodyPr/>
                    <a:lstStyle/>
                    <a:p>
                      <a:pPr algn="ctr">
                        <a:buClrTx/>
                        <a:buSzTx/>
                        <a:buFontTx/>
                        <a:buNone/>
                      </a:pPr>
                      <a:r>
                        <a:rPr lang="zh-CN" altLang="en-US" sz="1400" b="1" dirty="0">
                          <a:solidFill>
                            <a:srgbClr val="4222C8"/>
                          </a:solidFill>
                          <a:latin typeface="+mn-ea"/>
                          <a:cs typeface="楷体_GB2312"/>
                        </a:rPr>
                        <a:t>23</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algn="l">
                        <a:buClrTx/>
                        <a:buSzTx/>
                        <a:buFontTx/>
                        <a:buNone/>
                      </a:pPr>
                      <a:r>
                        <a:rPr lang="zh-CN" altLang="en-US" sz="1400" b="1" dirty="0">
                          <a:solidFill>
                            <a:srgbClr val="4222C8"/>
                          </a:solidFill>
                          <a:latin typeface="+mn-ea"/>
                          <a:cs typeface="楷体_GB2312"/>
                        </a:rPr>
                        <a:t>C型臂X光机</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r h="233680">
                <a:tc>
                  <a:txBody>
                    <a:bodyPr/>
                    <a:lstStyle/>
                    <a:p>
                      <a:pPr algn="ctr">
                        <a:buClrTx/>
                        <a:buSzTx/>
                        <a:buFontTx/>
                        <a:buNone/>
                      </a:pPr>
                      <a:r>
                        <a:rPr lang="zh-CN" altLang="en-US" sz="1400" b="1" dirty="0">
                          <a:solidFill>
                            <a:srgbClr val="4222C8"/>
                          </a:solidFill>
                          <a:latin typeface="+mn-ea"/>
                          <a:cs typeface="楷体_GB2312"/>
                        </a:rPr>
                        <a:t>24</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algn="l">
                        <a:buClrTx/>
                        <a:buSzTx/>
                        <a:buFontTx/>
                        <a:buNone/>
                      </a:pPr>
                      <a:r>
                        <a:rPr lang="zh-CN" altLang="en-US" sz="1400" b="1" dirty="0">
                          <a:solidFill>
                            <a:srgbClr val="4222C8"/>
                          </a:solidFill>
                          <a:latin typeface="+mn-ea"/>
                          <a:cs typeface="楷体_GB2312"/>
                        </a:rPr>
                        <a:t>骨密度测定仪</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bl>
          </a:graphicData>
        </a:graphic>
      </p:graphicFrame>
      <p:graphicFrame>
        <p:nvGraphicFramePr>
          <p:cNvPr id="14" name="表格 13"/>
          <p:cNvGraphicFramePr>
            <a:graphicFrameLocks noGrp="1"/>
          </p:cNvGraphicFramePr>
          <p:nvPr/>
        </p:nvGraphicFramePr>
        <p:xfrm>
          <a:off x="1458913" y="4805363"/>
          <a:ext cx="6226175" cy="1402080"/>
        </p:xfrm>
        <a:graphic>
          <a:graphicData uri="http://schemas.openxmlformats.org/drawingml/2006/table">
            <a:tbl>
              <a:tblPr/>
              <a:tblGrid>
                <a:gridCol w="452120"/>
                <a:gridCol w="2149475"/>
                <a:gridCol w="734695"/>
                <a:gridCol w="779780"/>
                <a:gridCol w="2109470"/>
              </a:tblGrid>
              <a:tr h="233680">
                <a:tc>
                  <a:txBody>
                    <a:bodyPr/>
                    <a:lstStyle/>
                    <a:p>
                      <a:pPr algn="ctr">
                        <a:buClrTx/>
                        <a:buSzTx/>
                        <a:buFontTx/>
                        <a:buNone/>
                      </a:pPr>
                      <a:r>
                        <a:rPr lang="zh-CN" altLang="en-US" sz="1400" b="1" dirty="0">
                          <a:solidFill>
                            <a:srgbClr val="4222C8"/>
                          </a:solidFill>
                          <a:latin typeface="+mn-ea"/>
                          <a:cs typeface="楷体_GB2312"/>
                        </a:rPr>
                        <a:t>25</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algn="l">
                        <a:buClrTx/>
                        <a:buSzTx/>
                        <a:buFontTx/>
                        <a:buNone/>
                      </a:pPr>
                      <a:r>
                        <a:rPr lang="zh-CN" altLang="en-US" sz="1400" b="1" dirty="0">
                          <a:solidFill>
                            <a:srgbClr val="4222C8"/>
                          </a:solidFill>
                          <a:latin typeface="+mn-ea"/>
                          <a:cs typeface="楷体_GB2312"/>
                        </a:rPr>
                        <a:t>神经电生理仪</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r h="233680">
                <a:tc>
                  <a:txBody>
                    <a:bodyPr/>
                    <a:lstStyle/>
                    <a:p>
                      <a:pPr algn="ctr">
                        <a:buClrTx/>
                        <a:buSzTx/>
                        <a:buFontTx/>
                        <a:buNone/>
                      </a:pPr>
                      <a:r>
                        <a:rPr lang="zh-CN" altLang="en-US" sz="1400" b="1" dirty="0">
                          <a:solidFill>
                            <a:srgbClr val="4222C8"/>
                          </a:solidFill>
                          <a:latin typeface="+mn-ea"/>
                          <a:cs typeface="楷体_GB2312"/>
                        </a:rPr>
                        <a:t>26</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algn="l">
                        <a:buClrTx/>
                        <a:buSzTx/>
                        <a:buFontTx/>
                        <a:buNone/>
                      </a:pPr>
                      <a:r>
                        <a:rPr lang="zh-CN" altLang="en-US" sz="1400" b="1" dirty="0">
                          <a:solidFill>
                            <a:srgbClr val="4222C8"/>
                          </a:solidFill>
                          <a:latin typeface="+mn-ea"/>
                          <a:cs typeface="楷体_GB2312"/>
                        </a:rPr>
                        <a:t>输尿管镜</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233680">
                <a:tc>
                  <a:txBody>
                    <a:bodyPr/>
                    <a:lstStyle/>
                    <a:p>
                      <a:pPr algn="ctr">
                        <a:buClrTx/>
                        <a:buSzTx/>
                        <a:buFontTx/>
                        <a:buNone/>
                      </a:pPr>
                      <a:r>
                        <a:rPr lang="zh-CN" altLang="en-US" sz="1400" b="1" dirty="0">
                          <a:solidFill>
                            <a:srgbClr val="4222C8"/>
                          </a:solidFill>
                          <a:latin typeface="+mn-ea"/>
                          <a:cs typeface="楷体_GB2312"/>
                        </a:rPr>
                        <a:t>27</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algn="l">
                        <a:buClrTx/>
                        <a:buSzTx/>
                        <a:buFontTx/>
                        <a:buNone/>
                      </a:pPr>
                      <a:r>
                        <a:rPr lang="zh-CN" altLang="en-US" sz="1400" b="1" dirty="0">
                          <a:solidFill>
                            <a:srgbClr val="4222C8"/>
                          </a:solidFill>
                          <a:latin typeface="+mn-ea"/>
                          <a:cs typeface="楷体_GB2312"/>
                        </a:rPr>
                        <a:t>膀胱镜</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r h="233680">
                <a:tc>
                  <a:txBody>
                    <a:bodyPr/>
                    <a:lstStyle/>
                    <a:p>
                      <a:pPr algn="ctr">
                        <a:buClrTx/>
                        <a:buSzTx/>
                        <a:buFontTx/>
                        <a:buNone/>
                      </a:pPr>
                      <a:r>
                        <a:rPr lang="zh-CN" altLang="en-US" sz="1400" b="1" dirty="0">
                          <a:solidFill>
                            <a:srgbClr val="4222C8"/>
                          </a:solidFill>
                          <a:latin typeface="+mn-ea"/>
                          <a:cs typeface="楷体_GB2312"/>
                        </a:rPr>
                        <a:t>28</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algn="l">
                        <a:buClrTx/>
                        <a:buSzTx/>
                        <a:buFontTx/>
                        <a:buNone/>
                      </a:pPr>
                      <a:r>
                        <a:rPr lang="zh-CN" altLang="en-US" sz="1400" b="1" dirty="0">
                          <a:solidFill>
                            <a:srgbClr val="4222C8"/>
                          </a:solidFill>
                          <a:latin typeface="+mn-ea"/>
                          <a:cs typeface="楷体_GB2312"/>
                        </a:rPr>
                        <a:t>体外碎石机</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233680">
                <a:tc>
                  <a:txBody>
                    <a:bodyPr/>
                    <a:lstStyle/>
                    <a:p>
                      <a:pPr algn="ctr">
                        <a:buClrTx/>
                        <a:buSzTx/>
                        <a:buFontTx/>
                        <a:buNone/>
                      </a:pPr>
                      <a:r>
                        <a:rPr lang="zh-CN" altLang="en-US" sz="1400" b="1" dirty="0">
                          <a:solidFill>
                            <a:srgbClr val="4222C8"/>
                          </a:solidFill>
                          <a:latin typeface="+mn-ea"/>
                          <a:cs typeface="楷体_GB2312"/>
                        </a:rPr>
                        <a:t>29</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algn="l">
                        <a:buClrTx/>
                        <a:buSzTx/>
                        <a:buFontTx/>
                        <a:buNone/>
                      </a:pPr>
                      <a:r>
                        <a:rPr lang="zh-CN" altLang="en-US" sz="1400" b="1" dirty="0">
                          <a:solidFill>
                            <a:srgbClr val="4222C8"/>
                          </a:solidFill>
                          <a:latin typeface="+mn-ea"/>
                          <a:cs typeface="楷体_GB2312"/>
                        </a:rPr>
                        <a:t>宫腔镜</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r h="233680">
                <a:tc>
                  <a:txBody>
                    <a:bodyPr/>
                    <a:lstStyle/>
                    <a:p>
                      <a:pPr algn="ctr">
                        <a:buClrTx/>
                        <a:buSzTx/>
                        <a:buFontTx/>
                        <a:buNone/>
                      </a:pPr>
                      <a:r>
                        <a:rPr lang="zh-CN" altLang="en-US" sz="1400" b="1" dirty="0">
                          <a:solidFill>
                            <a:srgbClr val="4222C8"/>
                          </a:solidFill>
                          <a:latin typeface="+mn-ea"/>
                          <a:cs typeface="楷体_GB2312"/>
                        </a:rPr>
                        <a:t>30</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algn="l">
                        <a:buClrTx/>
                        <a:buSzTx/>
                        <a:buFontTx/>
                        <a:buNone/>
                      </a:pPr>
                      <a:r>
                        <a:rPr lang="zh-CN" altLang="en-US" sz="1400" b="1" dirty="0">
                          <a:solidFill>
                            <a:srgbClr val="FF0000"/>
                          </a:solidFill>
                          <a:latin typeface="+mn-ea"/>
                          <a:cs typeface="楷体_GB2312"/>
                        </a:rPr>
                        <a:t>阴道镜</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bl>
          </a:graphicData>
        </a:graphic>
      </p:graphicFrame>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标题 1"/>
          <p:cNvSpPr>
            <a:spLocks noGrp="1"/>
          </p:cNvSpPr>
          <p:nvPr>
            <p:ph type="title"/>
          </p:nvPr>
        </p:nvSpPr>
        <p:spPr>
          <a:xfrm>
            <a:off x="457200" y="163513"/>
            <a:ext cx="8229600" cy="962025"/>
          </a:xfrm>
        </p:spPr>
        <p:txBody>
          <a:bodyPr/>
          <a:lstStyle/>
          <a:p>
            <a:r>
              <a:rPr lang="en-US" altLang="zh-CN" smtClean="0">
                <a:latin typeface="黑体" panose="02010609060101010101" pitchFamily="2" charset="-122"/>
                <a:ea typeface="黑体" panose="02010609060101010101" pitchFamily="2" charset="-122"/>
              </a:rPr>
              <a:t>1.3.3</a:t>
            </a:r>
            <a:r>
              <a:rPr lang="zh-CN" altLang="en-US" smtClean="0">
                <a:latin typeface="黑体" panose="02010609060101010101" pitchFamily="2" charset="-122"/>
                <a:ea typeface="黑体" panose="02010609060101010101" pitchFamily="2" charset="-122"/>
              </a:rPr>
              <a:t> 设备配置</a:t>
            </a:r>
            <a:endParaRPr lang="zh-CN" altLang="en-US" sz="3200" smtClean="0">
              <a:latin typeface="黑体" panose="02010609060101010101" pitchFamily="2" charset="-122"/>
              <a:ea typeface="黑体" panose="02010609060101010101" pitchFamily="2" charset="-122"/>
            </a:endParaRPr>
          </a:p>
        </p:txBody>
      </p:sp>
      <p:sp>
        <p:nvSpPr>
          <p:cNvPr id="61442" name="文本框 6"/>
          <p:cNvSpPr txBox="1">
            <a:spLocks noChangeArrowheads="1"/>
          </p:cNvSpPr>
          <p:nvPr/>
        </p:nvSpPr>
        <p:spPr bwMode="auto">
          <a:xfrm>
            <a:off x="9525" y="1636713"/>
            <a:ext cx="9126538" cy="398462"/>
          </a:xfrm>
          <a:prstGeom prst="rect">
            <a:avLst/>
          </a:prstGeom>
          <a:noFill/>
          <a:ln w="9525">
            <a:noFill/>
            <a:miter lim="800000"/>
          </a:ln>
        </p:spPr>
        <p:txBody>
          <a:bodyPr>
            <a:spAutoFit/>
          </a:bodyPr>
          <a:lstStyle/>
          <a:p>
            <a:pPr algn="ctr"/>
            <a:r>
              <a:rPr lang="zh-CN" altLang="en-US" sz="2000" b="1">
                <a:solidFill>
                  <a:srgbClr val="FF0000"/>
                </a:solidFill>
              </a:rPr>
              <a:t>附表</a:t>
            </a:r>
            <a:r>
              <a:rPr lang="en-US" altLang="zh-CN" sz="2000" b="1">
                <a:solidFill>
                  <a:srgbClr val="FF0000"/>
                </a:solidFill>
              </a:rPr>
              <a:t>2 </a:t>
            </a:r>
            <a:r>
              <a:rPr lang="en-US" altLang="zh-CN" sz="2000" b="1"/>
              <a:t> </a:t>
            </a:r>
            <a:r>
              <a:rPr lang="zh-CN" altLang="en-US" sz="2000" b="1"/>
              <a:t>主要设备统计表</a:t>
            </a:r>
          </a:p>
        </p:txBody>
      </p:sp>
      <p:graphicFrame>
        <p:nvGraphicFramePr>
          <p:cNvPr id="5" name="表格 4"/>
          <p:cNvGraphicFramePr>
            <a:graphicFrameLocks noGrp="1"/>
          </p:cNvGraphicFramePr>
          <p:nvPr/>
        </p:nvGraphicFramePr>
        <p:xfrm>
          <a:off x="1460500" y="1965325"/>
          <a:ext cx="6226175" cy="2838450"/>
        </p:xfrm>
        <a:graphic>
          <a:graphicData uri="http://schemas.openxmlformats.org/drawingml/2006/table">
            <a:tbl>
              <a:tblPr/>
              <a:tblGrid>
                <a:gridCol w="452120"/>
                <a:gridCol w="2148840"/>
                <a:gridCol w="735330"/>
                <a:gridCol w="779780"/>
                <a:gridCol w="2109470"/>
              </a:tblGrid>
              <a:tr h="735330">
                <a:tc>
                  <a:txBody>
                    <a:bodyPr/>
                    <a:lstStyle/>
                    <a:p>
                      <a:pPr marL="0" marR="0" lvl="0" indent="0" algn="ctr" defTabSz="914400" rtl="0" eaLnBrk="1" fontAlgn="base" latinLnBrk="0" hangingPunct="1">
                        <a:lnSpc>
                          <a:spcPct val="115000"/>
                        </a:lnSpc>
                        <a:spcBef>
                          <a:spcPct val="0"/>
                        </a:spcBef>
                        <a:spcAft>
                          <a:spcPct val="0"/>
                        </a:spcAft>
                        <a:buClrTx/>
                        <a:buSzTx/>
                        <a:buFontTx/>
                        <a:buNone/>
                      </a:pPr>
                      <a:r>
                        <a:rPr kumimoji="0" lang="zh-CN" altLang="en-US" sz="1400" b="1" i="0" u="none" strike="noStrike" cap="none" normalizeH="0" baseline="0" dirty="0">
                          <a:solidFill>
                            <a:srgbClr val="4222C8"/>
                          </a:solidFill>
                          <a:latin typeface="+mn-ea"/>
                          <a:cs typeface="楷体_GB2312"/>
                        </a:rPr>
                        <a:t>编号</a:t>
                      </a:r>
                    </a:p>
                  </a:txBody>
                  <a:tcPr marL="26773" marR="2677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algn="ctr" defTabSz="914400" rtl="0" eaLnBrk="1" fontAlgn="base" latinLnBrk="0" hangingPunct="1">
                        <a:lnSpc>
                          <a:spcPct val="115000"/>
                        </a:lnSpc>
                        <a:buClrTx/>
                        <a:buSzTx/>
                        <a:buFontTx/>
                        <a:buNone/>
                      </a:pPr>
                      <a:r>
                        <a:rPr kumimoji="0" lang="zh-CN" altLang="en-US" sz="1600" b="1" i="0" u="none" strike="noStrike" cap="none" normalizeH="0" baseline="0" dirty="0">
                          <a:solidFill>
                            <a:srgbClr val="4222C8"/>
                          </a:solidFill>
                          <a:latin typeface="+mn-ea"/>
                          <a:cs typeface="楷体_GB2312"/>
                        </a:rPr>
                        <a:t>社区卫生服务中心</a:t>
                      </a:r>
                    </a:p>
                    <a:p>
                      <a:pPr marL="0" marR="0" lvl="0" algn="ctr" defTabSz="914400" rtl="0" eaLnBrk="1" fontAlgn="base" latinLnBrk="0" hangingPunct="1">
                        <a:lnSpc>
                          <a:spcPct val="115000"/>
                        </a:lnSpc>
                        <a:buClrTx/>
                        <a:buSzTx/>
                        <a:buFontTx/>
                        <a:buNone/>
                      </a:pPr>
                      <a:r>
                        <a:rPr kumimoji="0" lang="zh-CN" altLang="en-US" sz="1600" b="1" i="0" u="none" strike="noStrike" cap="none" normalizeH="0" baseline="0" dirty="0">
                          <a:solidFill>
                            <a:srgbClr val="4222C8"/>
                          </a:solidFill>
                          <a:latin typeface="+mn-ea"/>
                          <a:cs typeface="楷体_GB2312"/>
                        </a:rPr>
                        <a:t>设备</a:t>
                      </a:r>
                    </a:p>
                  </a:txBody>
                  <a:tcPr marL="26773" marR="2677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algn="ctr" fontAlgn="base">
                        <a:lnSpc>
                          <a:spcPct val="115000"/>
                        </a:lnSpc>
                        <a:buClrTx/>
                        <a:buSzTx/>
                        <a:buFontTx/>
                        <a:buNone/>
                      </a:pPr>
                      <a:r>
                        <a:rPr kumimoji="0" lang="zh-CN" altLang="en-US" sz="1400" b="1" i="0" u="none" strike="noStrike" cap="none" normalizeH="0" baseline="0" dirty="0">
                          <a:solidFill>
                            <a:srgbClr val="4222C8"/>
                          </a:solidFill>
                          <a:latin typeface="+mn-ea"/>
                          <a:cs typeface="楷体_GB2312"/>
                          <a:sym typeface="+mn-ea"/>
                        </a:rPr>
                        <a:t>服务</a:t>
                      </a:r>
                    </a:p>
                    <a:p>
                      <a:pPr algn="ctr" fontAlgn="base">
                        <a:lnSpc>
                          <a:spcPct val="115000"/>
                        </a:lnSpc>
                        <a:buClrTx/>
                        <a:buSzTx/>
                        <a:buFontTx/>
                        <a:buNone/>
                      </a:pPr>
                      <a:r>
                        <a:rPr kumimoji="0" lang="zh-CN" altLang="en-US" sz="1400" b="1" i="0" u="none" strike="noStrike" cap="none" normalizeH="0" baseline="0" dirty="0">
                          <a:solidFill>
                            <a:srgbClr val="4222C8"/>
                          </a:solidFill>
                          <a:latin typeface="+mn-ea"/>
                          <a:cs typeface="楷体_GB2312"/>
                          <a:sym typeface="+mn-ea"/>
                        </a:rPr>
                        <a:t>数量</a:t>
                      </a:r>
                    </a:p>
                    <a:p>
                      <a:pPr algn="ctr" fontAlgn="base">
                        <a:lnSpc>
                          <a:spcPct val="115000"/>
                        </a:lnSpc>
                        <a:buClrTx/>
                        <a:buSzTx/>
                        <a:buFontTx/>
                        <a:buNone/>
                      </a:pPr>
                      <a:r>
                        <a:rPr kumimoji="0" lang="zh-CN" altLang="en-US" sz="1400" b="1" i="0" u="none" strike="noStrike" cap="none" normalizeH="0" baseline="0" dirty="0">
                          <a:solidFill>
                            <a:srgbClr val="4222C8"/>
                          </a:solidFill>
                          <a:latin typeface="+mn-ea"/>
                          <a:cs typeface="楷体_GB2312"/>
                          <a:sym typeface="+mn-ea"/>
                        </a:rPr>
                        <a:t>（台）</a:t>
                      </a:r>
                    </a:p>
                  </a:txBody>
                  <a:tcPr marL="26773" marR="2677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algn="ctr" fontAlgn="base">
                        <a:lnSpc>
                          <a:spcPct val="115000"/>
                        </a:lnSpc>
                        <a:buClrTx/>
                        <a:buSzTx/>
                        <a:buFontTx/>
                        <a:buNone/>
                      </a:pPr>
                      <a:r>
                        <a:rPr kumimoji="0" lang="zh-CN" altLang="en-US" sz="1400" b="1" i="0" u="none" strike="noStrike" cap="none" normalizeH="0" baseline="0" dirty="0">
                          <a:solidFill>
                            <a:srgbClr val="4222C8"/>
                          </a:solidFill>
                          <a:latin typeface="+mn-ea"/>
                          <a:cs typeface="楷体_GB2312"/>
                          <a:sym typeface="+mn-ea"/>
                        </a:rPr>
                        <a:t>设备</a:t>
                      </a:r>
                    </a:p>
                    <a:p>
                      <a:pPr algn="ctr" fontAlgn="base">
                        <a:lnSpc>
                          <a:spcPct val="115000"/>
                        </a:lnSpc>
                        <a:buClrTx/>
                        <a:buSzTx/>
                        <a:buFontTx/>
                        <a:buNone/>
                      </a:pPr>
                      <a:r>
                        <a:rPr kumimoji="0" lang="zh-CN" altLang="en-US" sz="1400" b="1" i="0" u="none" strike="noStrike" cap="none" normalizeH="0" baseline="0" dirty="0">
                          <a:solidFill>
                            <a:srgbClr val="4222C8"/>
                          </a:solidFill>
                          <a:latin typeface="+mn-ea"/>
                          <a:cs typeface="楷体_GB2312"/>
                          <a:sym typeface="+mn-ea"/>
                        </a:rPr>
                        <a:t>型号</a:t>
                      </a:r>
                    </a:p>
                  </a:txBody>
                  <a:tcPr marL="26773" marR="2677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algn="ctr" fontAlgn="base">
                        <a:lnSpc>
                          <a:spcPct val="115000"/>
                        </a:lnSpc>
                        <a:buClrTx/>
                        <a:buSzTx/>
                        <a:buFontTx/>
                        <a:buNone/>
                      </a:pPr>
                      <a:r>
                        <a:rPr lang="zh-CN" altLang="en-US" sz="1400" b="1" dirty="0">
                          <a:solidFill>
                            <a:srgbClr val="4222C8"/>
                          </a:solidFill>
                          <a:latin typeface="+mn-ea"/>
                          <a:cs typeface="楷体_GB2312"/>
                          <a:sym typeface="+mn-ea"/>
                        </a:rPr>
                        <a:t>最近一年</a:t>
                      </a:r>
                    </a:p>
                    <a:p>
                      <a:pPr algn="ctr" fontAlgn="base">
                        <a:lnSpc>
                          <a:spcPct val="115000"/>
                        </a:lnSpc>
                        <a:buClrTx/>
                        <a:buSzTx/>
                        <a:buFontTx/>
                        <a:buNone/>
                      </a:pPr>
                      <a:r>
                        <a:rPr lang="zh-CN" altLang="en-US" sz="1400" b="1" dirty="0">
                          <a:solidFill>
                            <a:srgbClr val="4222C8"/>
                          </a:solidFill>
                          <a:latin typeface="+mn-ea"/>
                          <a:cs typeface="楷体_GB2312"/>
                          <a:sym typeface="+mn-ea"/>
                        </a:rPr>
                        <a:t>使用次数（次）</a:t>
                      </a:r>
                      <a:endParaRPr lang="zh-CN" altLang="en-US" sz="1200" b="1" dirty="0">
                        <a:solidFill>
                          <a:srgbClr val="4222C8"/>
                        </a:solidFill>
                        <a:latin typeface="+mn-ea"/>
                        <a:cs typeface="楷体_GB2312"/>
                        <a:sym typeface="+mn-ea"/>
                      </a:endParaRPr>
                    </a:p>
                  </a:txBody>
                  <a:tcPr marL="26773" marR="2677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233680">
                <a:tc>
                  <a:txBody>
                    <a:bodyPr/>
                    <a:lstStyle/>
                    <a:p>
                      <a:pPr algn="ctr">
                        <a:buClrTx/>
                        <a:buSzTx/>
                        <a:buFontTx/>
                        <a:buNone/>
                      </a:pPr>
                      <a:r>
                        <a:rPr lang="zh-CN" altLang="en-US" sz="1400" b="1" dirty="0">
                          <a:solidFill>
                            <a:srgbClr val="4222C8"/>
                          </a:solidFill>
                          <a:latin typeface="+mn-ea"/>
                          <a:cs typeface="楷体_GB2312"/>
                        </a:rPr>
                        <a:t>31</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algn="l">
                        <a:buClrTx/>
                        <a:buSzTx/>
                        <a:buFontTx/>
                        <a:buNone/>
                      </a:pPr>
                      <a:r>
                        <a:rPr lang="zh-CN" altLang="en-US" sz="1400" b="1" dirty="0">
                          <a:solidFill>
                            <a:srgbClr val="FF0000"/>
                          </a:solidFill>
                          <a:latin typeface="+mn-ea"/>
                          <a:cs typeface="楷体_GB2312"/>
                        </a:rPr>
                        <a:t>Leep刀</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233045">
                <a:tc>
                  <a:txBody>
                    <a:bodyPr/>
                    <a:lstStyle/>
                    <a:p>
                      <a:pPr algn="ctr">
                        <a:buClrTx/>
                        <a:buSzTx/>
                        <a:buFontTx/>
                        <a:buNone/>
                      </a:pPr>
                      <a:r>
                        <a:rPr lang="zh-CN" altLang="en-US" sz="1400" b="1" dirty="0">
                          <a:solidFill>
                            <a:srgbClr val="4222C8"/>
                          </a:solidFill>
                          <a:latin typeface="+mn-ea"/>
                          <a:cs typeface="楷体_GB2312"/>
                        </a:rPr>
                        <a:t>32</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algn="l">
                        <a:buClrTx/>
                        <a:buSzTx/>
                        <a:buFontTx/>
                        <a:buNone/>
                      </a:pPr>
                      <a:r>
                        <a:rPr lang="zh-CN" altLang="en-US" sz="1400" b="1" dirty="0">
                          <a:solidFill>
                            <a:srgbClr val="4222C8"/>
                          </a:solidFill>
                          <a:latin typeface="+mn-ea"/>
                          <a:cs typeface="楷体_GB2312"/>
                        </a:rPr>
                        <a:t>PK刀</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r h="234315">
                <a:tc>
                  <a:txBody>
                    <a:bodyPr/>
                    <a:lstStyle/>
                    <a:p>
                      <a:pPr algn="ctr">
                        <a:buClrTx/>
                        <a:buSzTx/>
                        <a:buFontTx/>
                        <a:buNone/>
                      </a:pPr>
                      <a:r>
                        <a:rPr lang="zh-CN" altLang="en-US" sz="1400" b="1" dirty="0">
                          <a:solidFill>
                            <a:srgbClr val="4222C8"/>
                          </a:solidFill>
                          <a:latin typeface="+mn-ea"/>
                          <a:cs typeface="楷体_GB2312"/>
                        </a:rPr>
                        <a:t>33</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algn="l">
                        <a:buClrTx/>
                        <a:buSzTx/>
                        <a:buFontTx/>
                        <a:buNone/>
                      </a:pPr>
                      <a:r>
                        <a:rPr lang="zh-CN" altLang="en-US" sz="1400" b="1" dirty="0">
                          <a:solidFill>
                            <a:srgbClr val="4222C8"/>
                          </a:solidFill>
                          <a:latin typeface="+mn-ea"/>
                          <a:cs typeface="楷体_GB2312"/>
                        </a:rPr>
                        <a:t>超声刀</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233680">
                <a:tc>
                  <a:txBody>
                    <a:bodyPr/>
                    <a:lstStyle/>
                    <a:p>
                      <a:pPr algn="ctr">
                        <a:buClrTx/>
                        <a:buSzTx/>
                        <a:buFontTx/>
                        <a:buNone/>
                      </a:pPr>
                      <a:r>
                        <a:rPr lang="zh-CN" altLang="en-US" sz="1400" b="1" dirty="0">
                          <a:solidFill>
                            <a:srgbClr val="4222C8"/>
                          </a:solidFill>
                          <a:latin typeface="+mn-ea"/>
                          <a:cs typeface="楷体_GB2312"/>
                        </a:rPr>
                        <a:t>34</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algn="l">
                        <a:buClrTx/>
                        <a:buSzTx/>
                        <a:buFontTx/>
                        <a:buNone/>
                      </a:pPr>
                      <a:r>
                        <a:rPr lang="zh-CN" altLang="en-US" sz="1400" b="1" dirty="0">
                          <a:solidFill>
                            <a:srgbClr val="FF0000"/>
                          </a:solidFill>
                          <a:latin typeface="+mn-ea"/>
                          <a:cs typeface="楷体_GB2312"/>
                        </a:rPr>
                        <a:t>新生儿黄疸治疗箱</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r h="233680">
                <a:tc>
                  <a:txBody>
                    <a:bodyPr/>
                    <a:lstStyle/>
                    <a:p>
                      <a:pPr algn="ctr">
                        <a:buClrTx/>
                        <a:buSzTx/>
                        <a:buFontTx/>
                        <a:buNone/>
                      </a:pPr>
                      <a:r>
                        <a:rPr lang="zh-CN" altLang="en-US" sz="1400" b="1" dirty="0">
                          <a:solidFill>
                            <a:srgbClr val="4222C8"/>
                          </a:solidFill>
                          <a:latin typeface="+mn-ea"/>
                          <a:cs typeface="楷体_GB2312"/>
                        </a:rPr>
                        <a:t>35</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algn="l">
                        <a:buClrTx/>
                        <a:buSzTx/>
                        <a:buFontTx/>
                        <a:buNone/>
                      </a:pPr>
                      <a:r>
                        <a:rPr lang="zh-CN" altLang="en-US" sz="1400" b="1" dirty="0">
                          <a:solidFill>
                            <a:srgbClr val="4222C8"/>
                          </a:solidFill>
                          <a:latin typeface="+mn-ea"/>
                          <a:cs typeface="楷体_GB2312"/>
                        </a:rPr>
                        <a:t>监护仪</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233680">
                <a:tc>
                  <a:txBody>
                    <a:bodyPr/>
                    <a:lstStyle/>
                    <a:p>
                      <a:pPr algn="ctr">
                        <a:buClrTx/>
                        <a:buSzTx/>
                        <a:buFontTx/>
                        <a:buNone/>
                      </a:pPr>
                      <a:r>
                        <a:rPr lang="zh-CN" altLang="en-US" sz="1400" b="1" dirty="0">
                          <a:solidFill>
                            <a:srgbClr val="4222C8"/>
                          </a:solidFill>
                          <a:latin typeface="+mn-ea"/>
                          <a:cs typeface="楷体_GB2312"/>
                        </a:rPr>
                        <a:t>36</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algn="l">
                        <a:buClrTx/>
                        <a:buSzTx/>
                        <a:buFontTx/>
                        <a:buNone/>
                      </a:pPr>
                      <a:r>
                        <a:rPr lang="zh-CN" altLang="en-US" sz="1400" b="1" dirty="0">
                          <a:solidFill>
                            <a:srgbClr val="FF0000"/>
                          </a:solidFill>
                          <a:latin typeface="+mn-ea"/>
                          <a:cs typeface="楷体_GB2312"/>
                        </a:rPr>
                        <a:t>氧驱雾化治疗仪</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r h="233680">
                <a:tc>
                  <a:txBody>
                    <a:bodyPr/>
                    <a:lstStyle/>
                    <a:p>
                      <a:pPr algn="ctr">
                        <a:buClrTx/>
                        <a:buSzTx/>
                        <a:buFontTx/>
                        <a:buNone/>
                      </a:pPr>
                      <a:r>
                        <a:rPr lang="zh-CN" altLang="en-US" sz="1400" b="1" dirty="0">
                          <a:solidFill>
                            <a:srgbClr val="4222C8"/>
                          </a:solidFill>
                          <a:latin typeface="+mn-ea"/>
                          <a:cs typeface="楷体_GB2312"/>
                        </a:rPr>
                        <a:t>37</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algn="l">
                        <a:buClrTx/>
                        <a:buSzTx/>
                        <a:buFontTx/>
                        <a:buNone/>
                      </a:pPr>
                      <a:r>
                        <a:rPr lang="zh-CN" altLang="en-US" sz="1400" b="1" dirty="0">
                          <a:solidFill>
                            <a:srgbClr val="FF0000"/>
                          </a:solidFill>
                          <a:latin typeface="+mn-ea"/>
                          <a:cs typeface="楷体_GB2312"/>
                        </a:rPr>
                        <a:t>微量泵</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233680">
                <a:tc>
                  <a:txBody>
                    <a:bodyPr/>
                    <a:lstStyle/>
                    <a:p>
                      <a:pPr algn="ctr">
                        <a:buClrTx/>
                        <a:buSzTx/>
                        <a:buFontTx/>
                        <a:buNone/>
                      </a:pPr>
                      <a:r>
                        <a:rPr lang="zh-CN" altLang="en-US" sz="1400" b="1" dirty="0">
                          <a:solidFill>
                            <a:srgbClr val="4222C8"/>
                          </a:solidFill>
                          <a:latin typeface="+mn-ea"/>
                          <a:cs typeface="楷体_GB2312"/>
                        </a:rPr>
                        <a:t>38</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algn="l">
                        <a:buClrTx/>
                        <a:buSzTx/>
                        <a:buFontTx/>
                        <a:buNone/>
                      </a:pPr>
                      <a:r>
                        <a:rPr lang="zh-CN" altLang="en-US" sz="1400" b="1" dirty="0">
                          <a:solidFill>
                            <a:srgbClr val="4222C8"/>
                          </a:solidFill>
                          <a:latin typeface="+mn-ea"/>
                          <a:cs typeface="楷体_GB2312"/>
                        </a:rPr>
                        <a:t>婴儿保温箱</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r h="233680">
                <a:tc>
                  <a:txBody>
                    <a:bodyPr/>
                    <a:lstStyle/>
                    <a:p>
                      <a:pPr algn="ctr">
                        <a:buClrTx/>
                        <a:buSzTx/>
                        <a:buFontTx/>
                        <a:buNone/>
                      </a:pPr>
                      <a:r>
                        <a:rPr lang="zh-CN" altLang="en-US" sz="1400" b="1" dirty="0">
                          <a:solidFill>
                            <a:srgbClr val="4222C8"/>
                          </a:solidFill>
                          <a:latin typeface="+mn-ea"/>
                          <a:cs typeface="楷体_GB2312"/>
                        </a:rPr>
                        <a:t>39</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algn="l">
                        <a:buClrTx/>
                        <a:buSzTx/>
                        <a:buFontTx/>
                        <a:buNone/>
                      </a:pPr>
                      <a:r>
                        <a:rPr lang="zh-CN" altLang="en-US" sz="1400" b="1" dirty="0">
                          <a:solidFill>
                            <a:srgbClr val="4222C8"/>
                          </a:solidFill>
                          <a:latin typeface="+mn-ea"/>
                          <a:cs typeface="楷体_GB2312"/>
                        </a:rPr>
                        <a:t>综合验光仪</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bl>
          </a:graphicData>
        </a:graphic>
      </p:graphicFrame>
      <p:graphicFrame>
        <p:nvGraphicFramePr>
          <p:cNvPr id="14" name="表格 13"/>
          <p:cNvGraphicFramePr>
            <a:graphicFrameLocks noGrp="1"/>
          </p:cNvGraphicFramePr>
          <p:nvPr/>
        </p:nvGraphicFramePr>
        <p:xfrm>
          <a:off x="1458913" y="4805363"/>
          <a:ext cx="6226175" cy="1402080"/>
        </p:xfrm>
        <a:graphic>
          <a:graphicData uri="http://schemas.openxmlformats.org/drawingml/2006/table">
            <a:tbl>
              <a:tblPr/>
              <a:tblGrid>
                <a:gridCol w="452120"/>
                <a:gridCol w="2149475"/>
                <a:gridCol w="734695"/>
                <a:gridCol w="779780"/>
                <a:gridCol w="2109470"/>
              </a:tblGrid>
              <a:tr h="233680">
                <a:tc>
                  <a:txBody>
                    <a:bodyPr/>
                    <a:lstStyle/>
                    <a:p>
                      <a:pPr algn="ctr">
                        <a:buClrTx/>
                        <a:buSzTx/>
                        <a:buFontTx/>
                        <a:buNone/>
                      </a:pPr>
                      <a:r>
                        <a:rPr lang="zh-CN" altLang="en-US" sz="1400" b="1" dirty="0">
                          <a:solidFill>
                            <a:srgbClr val="4222C8"/>
                          </a:solidFill>
                          <a:latin typeface="+mn-ea"/>
                          <a:cs typeface="楷体_GB2312"/>
                        </a:rPr>
                        <a:t>40</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algn="l">
                        <a:buClrTx/>
                        <a:buSzTx/>
                        <a:buFontTx/>
                        <a:buNone/>
                      </a:pPr>
                      <a:r>
                        <a:rPr lang="zh-CN" altLang="en-US" sz="1400" b="1" dirty="0">
                          <a:solidFill>
                            <a:srgbClr val="4222C8"/>
                          </a:solidFill>
                          <a:latin typeface="+mn-ea"/>
                          <a:cs typeface="楷体_GB2312"/>
                        </a:rPr>
                        <a:t>超声乳化仪</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r h="233680">
                <a:tc>
                  <a:txBody>
                    <a:bodyPr/>
                    <a:lstStyle/>
                    <a:p>
                      <a:pPr algn="ctr">
                        <a:buClrTx/>
                        <a:buSzTx/>
                        <a:buFontTx/>
                        <a:buNone/>
                      </a:pPr>
                      <a:r>
                        <a:rPr lang="zh-CN" altLang="en-US" sz="1400" b="1" dirty="0">
                          <a:solidFill>
                            <a:srgbClr val="4222C8"/>
                          </a:solidFill>
                          <a:latin typeface="+mn-ea"/>
                          <a:cs typeface="楷体_GB2312"/>
                        </a:rPr>
                        <a:t>41</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algn="l">
                        <a:buClrTx/>
                        <a:buSzTx/>
                        <a:buFontTx/>
                        <a:buNone/>
                      </a:pPr>
                      <a:r>
                        <a:rPr lang="zh-CN" altLang="en-US" sz="1400" b="1" dirty="0">
                          <a:solidFill>
                            <a:srgbClr val="4222C8"/>
                          </a:solidFill>
                          <a:latin typeface="+mn-ea"/>
                          <a:cs typeface="楷体_GB2312"/>
                        </a:rPr>
                        <a:t>眼压计</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233680">
                <a:tc>
                  <a:txBody>
                    <a:bodyPr/>
                    <a:lstStyle/>
                    <a:p>
                      <a:pPr algn="ctr">
                        <a:buClrTx/>
                        <a:buSzTx/>
                        <a:buFontTx/>
                        <a:buNone/>
                      </a:pPr>
                      <a:r>
                        <a:rPr lang="zh-CN" altLang="en-US" sz="1400" b="1" dirty="0">
                          <a:solidFill>
                            <a:srgbClr val="4222C8"/>
                          </a:solidFill>
                          <a:latin typeface="+mn-ea"/>
                          <a:cs typeface="楷体_GB2312"/>
                        </a:rPr>
                        <a:t>42</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algn="l">
                        <a:buClrTx/>
                        <a:buSzTx/>
                        <a:buFontTx/>
                        <a:buNone/>
                      </a:pPr>
                      <a:r>
                        <a:rPr lang="zh-CN" altLang="en-US" sz="1400" b="1" dirty="0">
                          <a:solidFill>
                            <a:srgbClr val="4222C8"/>
                          </a:solidFill>
                          <a:latin typeface="+mn-ea"/>
                          <a:cs typeface="楷体_GB2312"/>
                        </a:rPr>
                        <a:t>视野仪</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r h="233680">
                <a:tc>
                  <a:txBody>
                    <a:bodyPr/>
                    <a:lstStyle/>
                    <a:p>
                      <a:pPr algn="ctr">
                        <a:buClrTx/>
                        <a:buSzTx/>
                        <a:buFontTx/>
                        <a:buNone/>
                      </a:pPr>
                      <a:r>
                        <a:rPr lang="zh-CN" altLang="en-US" sz="1400" b="1" dirty="0">
                          <a:solidFill>
                            <a:srgbClr val="4222C8"/>
                          </a:solidFill>
                          <a:latin typeface="+mn-ea"/>
                          <a:cs typeface="楷体_GB2312"/>
                        </a:rPr>
                        <a:t>43</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algn="l">
                        <a:buClrTx/>
                        <a:buSzTx/>
                        <a:buFontTx/>
                        <a:buNone/>
                      </a:pPr>
                      <a:r>
                        <a:rPr lang="zh-CN" altLang="en-US" sz="1400" b="1" dirty="0">
                          <a:solidFill>
                            <a:srgbClr val="4222C8"/>
                          </a:solidFill>
                          <a:latin typeface="+mn-ea"/>
                          <a:cs typeface="楷体_GB2312"/>
                        </a:rPr>
                        <a:t>直接眼底镜</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233680">
                <a:tc>
                  <a:txBody>
                    <a:bodyPr/>
                    <a:lstStyle/>
                    <a:p>
                      <a:pPr algn="ctr">
                        <a:buClrTx/>
                        <a:buSzTx/>
                        <a:buFontTx/>
                        <a:buNone/>
                      </a:pPr>
                      <a:r>
                        <a:rPr lang="zh-CN" altLang="en-US" sz="1400" b="1" dirty="0">
                          <a:solidFill>
                            <a:srgbClr val="4222C8"/>
                          </a:solidFill>
                          <a:latin typeface="+mn-ea"/>
                          <a:cs typeface="楷体_GB2312"/>
                        </a:rPr>
                        <a:t>44</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algn="l">
                        <a:buClrTx/>
                        <a:buSzTx/>
                        <a:buFontTx/>
                        <a:buNone/>
                      </a:pPr>
                      <a:r>
                        <a:rPr lang="zh-CN" altLang="en-US" sz="1400" b="1" dirty="0">
                          <a:solidFill>
                            <a:srgbClr val="4222C8"/>
                          </a:solidFill>
                          <a:latin typeface="+mn-ea"/>
                          <a:cs typeface="楷体_GB2312"/>
                        </a:rPr>
                        <a:t>角膜曲率仪</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r h="233680">
                <a:tc>
                  <a:txBody>
                    <a:bodyPr/>
                    <a:lstStyle/>
                    <a:p>
                      <a:pPr algn="ctr">
                        <a:buClrTx/>
                        <a:buSzTx/>
                        <a:buFontTx/>
                        <a:buNone/>
                      </a:pPr>
                      <a:r>
                        <a:rPr lang="zh-CN" altLang="en-US" sz="1400" b="1" dirty="0">
                          <a:solidFill>
                            <a:srgbClr val="4222C8"/>
                          </a:solidFill>
                          <a:latin typeface="+mn-ea"/>
                          <a:cs typeface="楷体_GB2312"/>
                        </a:rPr>
                        <a:t>45</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algn="l">
                        <a:buClrTx/>
                        <a:buSzTx/>
                        <a:buFontTx/>
                        <a:buNone/>
                      </a:pPr>
                      <a:r>
                        <a:rPr lang="zh-CN" altLang="en-US" sz="1400" b="1" dirty="0">
                          <a:solidFill>
                            <a:srgbClr val="4222C8"/>
                          </a:solidFill>
                          <a:latin typeface="+mn-ea"/>
                          <a:cs typeface="楷体_GB2312"/>
                        </a:rPr>
                        <a:t>纯音测听仪</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bl>
          </a:graphicData>
        </a:graphic>
      </p:graphicFrame>
    </p:spTree>
    <p:custDataLst>
      <p:tags r:id="rId1"/>
    </p:custData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标题 1"/>
          <p:cNvSpPr>
            <a:spLocks noGrp="1"/>
          </p:cNvSpPr>
          <p:nvPr>
            <p:ph type="title"/>
          </p:nvPr>
        </p:nvSpPr>
        <p:spPr>
          <a:xfrm>
            <a:off x="457200" y="163513"/>
            <a:ext cx="8229600" cy="962025"/>
          </a:xfrm>
        </p:spPr>
        <p:txBody>
          <a:bodyPr/>
          <a:lstStyle/>
          <a:p>
            <a:r>
              <a:rPr lang="en-US" altLang="zh-CN" smtClean="0">
                <a:latin typeface="黑体" panose="02010609060101010101" pitchFamily="2" charset="-122"/>
                <a:ea typeface="黑体" panose="02010609060101010101" pitchFamily="2" charset="-122"/>
              </a:rPr>
              <a:t>1.3.3</a:t>
            </a:r>
            <a:r>
              <a:rPr lang="zh-CN" altLang="en-US" smtClean="0">
                <a:latin typeface="黑体" panose="02010609060101010101" pitchFamily="2" charset="-122"/>
                <a:ea typeface="黑体" panose="02010609060101010101" pitchFamily="2" charset="-122"/>
              </a:rPr>
              <a:t> 设备配置</a:t>
            </a:r>
            <a:endParaRPr lang="zh-CN" altLang="en-US" sz="3200" smtClean="0">
              <a:latin typeface="黑体" panose="02010609060101010101" pitchFamily="2" charset="-122"/>
              <a:ea typeface="黑体" panose="02010609060101010101" pitchFamily="2" charset="-122"/>
            </a:endParaRPr>
          </a:p>
        </p:txBody>
      </p:sp>
      <p:sp>
        <p:nvSpPr>
          <p:cNvPr id="63490" name="文本框 6"/>
          <p:cNvSpPr txBox="1">
            <a:spLocks noChangeArrowheads="1"/>
          </p:cNvSpPr>
          <p:nvPr/>
        </p:nvSpPr>
        <p:spPr bwMode="auto">
          <a:xfrm>
            <a:off x="9525" y="1636713"/>
            <a:ext cx="9126538" cy="398462"/>
          </a:xfrm>
          <a:prstGeom prst="rect">
            <a:avLst/>
          </a:prstGeom>
          <a:noFill/>
          <a:ln w="9525">
            <a:noFill/>
            <a:miter lim="800000"/>
          </a:ln>
        </p:spPr>
        <p:txBody>
          <a:bodyPr>
            <a:spAutoFit/>
          </a:bodyPr>
          <a:lstStyle/>
          <a:p>
            <a:pPr algn="ctr"/>
            <a:r>
              <a:rPr lang="zh-CN" altLang="en-US" sz="2000" b="1">
                <a:solidFill>
                  <a:srgbClr val="FF0000"/>
                </a:solidFill>
              </a:rPr>
              <a:t>附表</a:t>
            </a:r>
            <a:r>
              <a:rPr lang="en-US" altLang="zh-CN" sz="2000" b="1">
                <a:solidFill>
                  <a:srgbClr val="FF0000"/>
                </a:solidFill>
              </a:rPr>
              <a:t>2 </a:t>
            </a:r>
            <a:r>
              <a:rPr lang="en-US" altLang="zh-CN" sz="2000" b="1"/>
              <a:t> </a:t>
            </a:r>
            <a:r>
              <a:rPr lang="zh-CN" altLang="en-US" sz="2000" b="1"/>
              <a:t>主要设备统计表</a:t>
            </a:r>
          </a:p>
        </p:txBody>
      </p:sp>
      <p:graphicFrame>
        <p:nvGraphicFramePr>
          <p:cNvPr id="5" name="表格 4"/>
          <p:cNvGraphicFramePr>
            <a:graphicFrameLocks noGrp="1"/>
          </p:cNvGraphicFramePr>
          <p:nvPr/>
        </p:nvGraphicFramePr>
        <p:xfrm>
          <a:off x="1460500" y="1965325"/>
          <a:ext cx="6226175" cy="2838450"/>
        </p:xfrm>
        <a:graphic>
          <a:graphicData uri="http://schemas.openxmlformats.org/drawingml/2006/table">
            <a:tbl>
              <a:tblPr/>
              <a:tblGrid>
                <a:gridCol w="452120"/>
                <a:gridCol w="2148840"/>
                <a:gridCol w="735330"/>
                <a:gridCol w="779780"/>
                <a:gridCol w="2109470"/>
              </a:tblGrid>
              <a:tr h="735330">
                <a:tc>
                  <a:txBody>
                    <a:bodyPr/>
                    <a:lstStyle/>
                    <a:p>
                      <a:pPr marL="0" marR="0" lvl="0" indent="0" algn="ctr" defTabSz="914400" rtl="0" eaLnBrk="1" fontAlgn="base" latinLnBrk="0" hangingPunct="1">
                        <a:lnSpc>
                          <a:spcPct val="115000"/>
                        </a:lnSpc>
                        <a:spcBef>
                          <a:spcPct val="0"/>
                        </a:spcBef>
                        <a:spcAft>
                          <a:spcPct val="0"/>
                        </a:spcAft>
                        <a:buClrTx/>
                        <a:buSzTx/>
                        <a:buFontTx/>
                        <a:buNone/>
                      </a:pPr>
                      <a:r>
                        <a:rPr kumimoji="0" lang="zh-CN" altLang="en-US" sz="1400" b="1" i="0" u="none" strike="noStrike" cap="none" normalizeH="0" baseline="0" dirty="0">
                          <a:solidFill>
                            <a:srgbClr val="4222C8"/>
                          </a:solidFill>
                          <a:latin typeface="+mn-ea"/>
                          <a:cs typeface="楷体_GB2312"/>
                        </a:rPr>
                        <a:t>编号</a:t>
                      </a:r>
                    </a:p>
                  </a:txBody>
                  <a:tcPr marL="26773" marR="2677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algn="ctr" defTabSz="914400" rtl="0" eaLnBrk="1" fontAlgn="base" latinLnBrk="0" hangingPunct="1">
                        <a:lnSpc>
                          <a:spcPct val="115000"/>
                        </a:lnSpc>
                        <a:buClrTx/>
                        <a:buSzTx/>
                        <a:buFontTx/>
                        <a:buNone/>
                      </a:pPr>
                      <a:r>
                        <a:rPr kumimoji="0" lang="zh-CN" altLang="en-US" sz="1600" b="1" i="0" u="none" strike="noStrike" cap="none" normalizeH="0" baseline="0" dirty="0">
                          <a:solidFill>
                            <a:srgbClr val="4222C8"/>
                          </a:solidFill>
                          <a:latin typeface="+mn-ea"/>
                          <a:cs typeface="楷体_GB2312"/>
                        </a:rPr>
                        <a:t>社区卫生服务中心</a:t>
                      </a:r>
                    </a:p>
                    <a:p>
                      <a:pPr marL="0" marR="0" lvl="0" algn="ctr" defTabSz="914400" rtl="0" eaLnBrk="1" fontAlgn="base" latinLnBrk="0" hangingPunct="1">
                        <a:lnSpc>
                          <a:spcPct val="115000"/>
                        </a:lnSpc>
                        <a:buClrTx/>
                        <a:buSzTx/>
                        <a:buFontTx/>
                        <a:buNone/>
                      </a:pPr>
                      <a:r>
                        <a:rPr kumimoji="0" lang="zh-CN" altLang="en-US" sz="1600" b="1" i="0" u="none" strike="noStrike" cap="none" normalizeH="0" baseline="0" dirty="0">
                          <a:solidFill>
                            <a:srgbClr val="4222C8"/>
                          </a:solidFill>
                          <a:latin typeface="+mn-ea"/>
                          <a:cs typeface="楷体_GB2312"/>
                        </a:rPr>
                        <a:t>设备</a:t>
                      </a:r>
                    </a:p>
                  </a:txBody>
                  <a:tcPr marL="26773" marR="2677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algn="ctr" fontAlgn="base">
                        <a:lnSpc>
                          <a:spcPct val="115000"/>
                        </a:lnSpc>
                        <a:buClrTx/>
                        <a:buSzTx/>
                        <a:buFontTx/>
                        <a:buNone/>
                      </a:pPr>
                      <a:r>
                        <a:rPr kumimoji="0" lang="zh-CN" altLang="en-US" sz="1400" b="1" i="0" u="none" strike="noStrike" cap="none" normalizeH="0" baseline="0" dirty="0">
                          <a:solidFill>
                            <a:srgbClr val="4222C8"/>
                          </a:solidFill>
                          <a:latin typeface="+mn-ea"/>
                          <a:cs typeface="楷体_GB2312"/>
                          <a:sym typeface="+mn-ea"/>
                        </a:rPr>
                        <a:t>服务</a:t>
                      </a:r>
                    </a:p>
                    <a:p>
                      <a:pPr algn="ctr" fontAlgn="base">
                        <a:lnSpc>
                          <a:spcPct val="115000"/>
                        </a:lnSpc>
                        <a:buClrTx/>
                        <a:buSzTx/>
                        <a:buFontTx/>
                        <a:buNone/>
                      </a:pPr>
                      <a:r>
                        <a:rPr kumimoji="0" lang="zh-CN" altLang="en-US" sz="1400" b="1" i="0" u="none" strike="noStrike" cap="none" normalizeH="0" baseline="0" dirty="0">
                          <a:solidFill>
                            <a:srgbClr val="4222C8"/>
                          </a:solidFill>
                          <a:latin typeface="+mn-ea"/>
                          <a:cs typeface="楷体_GB2312"/>
                          <a:sym typeface="+mn-ea"/>
                        </a:rPr>
                        <a:t>数量</a:t>
                      </a:r>
                    </a:p>
                    <a:p>
                      <a:pPr algn="ctr" fontAlgn="base">
                        <a:lnSpc>
                          <a:spcPct val="115000"/>
                        </a:lnSpc>
                        <a:buClrTx/>
                        <a:buSzTx/>
                        <a:buFontTx/>
                        <a:buNone/>
                      </a:pPr>
                      <a:r>
                        <a:rPr kumimoji="0" lang="zh-CN" altLang="en-US" sz="1400" b="1" i="0" u="none" strike="noStrike" cap="none" normalizeH="0" baseline="0" dirty="0">
                          <a:solidFill>
                            <a:srgbClr val="4222C8"/>
                          </a:solidFill>
                          <a:latin typeface="+mn-ea"/>
                          <a:cs typeface="楷体_GB2312"/>
                          <a:sym typeface="+mn-ea"/>
                        </a:rPr>
                        <a:t>（台）</a:t>
                      </a:r>
                    </a:p>
                  </a:txBody>
                  <a:tcPr marL="26773" marR="2677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algn="ctr" fontAlgn="base">
                        <a:lnSpc>
                          <a:spcPct val="115000"/>
                        </a:lnSpc>
                        <a:buClrTx/>
                        <a:buSzTx/>
                        <a:buFontTx/>
                        <a:buNone/>
                      </a:pPr>
                      <a:r>
                        <a:rPr kumimoji="0" lang="zh-CN" altLang="en-US" sz="1400" b="1" i="0" u="none" strike="noStrike" cap="none" normalizeH="0" baseline="0" dirty="0">
                          <a:solidFill>
                            <a:srgbClr val="4222C8"/>
                          </a:solidFill>
                          <a:latin typeface="+mn-ea"/>
                          <a:cs typeface="楷体_GB2312"/>
                          <a:sym typeface="+mn-ea"/>
                        </a:rPr>
                        <a:t>设备</a:t>
                      </a:r>
                    </a:p>
                    <a:p>
                      <a:pPr algn="ctr" fontAlgn="base">
                        <a:lnSpc>
                          <a:spcPct val="115000"/>
                        </a:lnSpc>
                        <a:buClrTx/>
                        <a:buSzTx/>
                        <a:buFontTx/>
                        <a:buNone/>
                      </a:pPr>
                      <a:r>
                        <a:rPr kumimoji="0" lang="zh-CN" altLang="en-US" sz="1400" b="1" i="0" u="none" strike="noStrike" cap="none" normalizeH="0" baseline="0" dirty="0">
                          <a:solidFill>
                            <a:srgbClr val="4222C8"/>
                          </a:solidFill>
                          <a:latin typeface="+mn-ea"/>
                          <a:cs typeface="楷体_GB2312"/>
                          <a:sym typeface="+mn-ea"/>
                        </a:rPr>
                        <a:t>型号</a:t>
                      </a:r>
                    </a:p>
                  </a:txBody>
                  <a:tcPr marL="26773" marR="2677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pPr>
                      <a:r>
                        <a:rPr lang="zh-CN" altLang="en-US" sz="1400" b="1" smtClean="0">
                          <a:ln>
                            <a:noFill/>
                          </a:ln>
                          <a:solidFill>
                            <a:srgbClr val="4222C8"/>
                          </a:solidFill>
                          <a:effectLst/>
                          <a:latin typeface="楷体_GB2312"/>
                          <a:ea typeface="楷体_GB2312"/>
                          <a:cs typeface="楷体_GB2312"/>
                          <a:sym typeface="+mn-ea"/>
                        </a:rPr>
                        <a:t>配置      最近一年</a:t>
                      </a:r>
                      <a:endParaRPr kumimoji="0" lang="zh-CN" altLang="en-US" sz="1400" b="1" i="0" u="none" strike="noStrike" cap="none" normalizeH="0" baseline="0" smtClean="0">
                        <a:ln>
                          <a:noFill/>
                        </a:ln>
                        <a:solidFill>
                          <a:srgbClr val="4222C8"/>
                        </a:solidFill>
                        <a:effectLst/>
                        <a:latin typeface="楷体_GB2312"/>
                        <a:ea typeface="楷体_GB2312"/>
                        <a:cs typeface="楷体_GB2312"/>
                        <a:sym typeface="+mn-ea"/>
                      </a:endParaRPr>
                    </a:p>
                    <a:p>
                      <a:pPr marL="0" marR="0" lvl="0" indent="0" algn="ctr" defTabSz="914400" rtl="0" eaLnBrk="1" fontAlgn="base" latinLnBrk="0" hangingPunct="1">
                        <a:lnSpc>
                          <a:spcPct val="115000"/>
                        </a:lnSpc>
                        <a:spcBef>
                          <a:spcPct val="0"/>
                        </a:spcBef>
                        <a:spcAft>
                          <a:spcPct val="0"/>
                        </a:spcAft>
                        <a:buClrTx/>
                        <a:buSzTx/>
                        <a:buFontTx/>
                        <a:buNone/>
                      </a:pPr>
                      <a:r>
                        <a:rPr lang="zh-CN" altLang="en-US" sz="1400" b="1" smtClean="0">
                          <a:ln>
                            <a:noFill/>
                          </a:ln>
                          <a:solidFill>
                            <a:srgbClr val="4222C8"/>
                          </a:solidFill>
                          <a:effectLst/>
                          <a:latin typeface="楷体_GB2312"/>
                          <a:ea typeface="楷体_GB2312"/>
                          <a:cs typeface="楷体_GB2312"/>
                          <a:sym typeface="+mn-ea"/>
                        </a:rPr>
                        <a:t>   时间   使用次数（次）</a:t>
                      </a:r>
                      <a:endParaRPr lang="zh-CN" altLang="en-US" sz="1200" b="1" dirty="0">
                        <a:solidFill>
                          <a:srgbClr val="4222C8"/>
                        </a:solidFill>
                        <a:latin typeface="+mn-ea"/>
                        <a:cs typeface="楷体_GB2312"/>
                        <a:sym typeface="+mn-ea"/>
                      </a:endParaRPr>
                    </a:p>
                  </a:txBody>
                  <a:tcPr marL="26773" marR="2677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233680">
                <a:tc>
                  <a:txBody>
                    <a:bodyPr/>
                    <a:lstStyle/>
                    <a:p>
                      <a:pPr algn="ctr">
                        <a:buClrTx/>
                        <a:buSzTx/>
                        <a:buFontTx/>
                        <a:buNone/>
                      </a:pPr>
                      <a:r>
                        <a:rPr lang="zh-CN" altLang="en-US" sz="1400" b="1" dirty="0">
                          <a:solidFill>
                            <a:srgbClr val="4222C8"/>
                          </a:solidFill>
                          <a:latin typeface="+mn-ea"/>
                          <a:cs typeface="楷体_GB2312"/>
                        </a:rPr>
                        <a:t>46</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algn="l">
                        <a:buClrTx/>
                        <a:buSzTx/>
                        <a:buFontTx/>
                        <a:buNone/>
                      </a:pPr>
                      <a:r>
                        <a:rPr lang="zh-CN" altLang="en-US" sz="1400" b="1" dirty="0">
                          <a:solidFill>
                            <a:srgbClr val="4222C8"/>
                          </a:solidFill>
                          <a:latin typeface="+mn-ea"/>
                          <a:cs typeface="楷体_GB2312"/>
                        </a:rPr>
                        <a:t>声导抗仪</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233045">
                <a:tc>
                  <a:txBody>
                    <a:bodyPr/>
                    <a:lstStyle/>
                    <a:p>
                      <a:pPr algn="ctr">
                        <a:buClrTx/>
                        <a:buSzTx/>
                        <a:buFontTx/>
                        <a:buNone/>
                      </a:pPr>
                      <a:r>
                        <a:rPr lang="zh-CN" altLang="en-US" sz="1400" b="1" dirty="0">
                          <a:solidFill>
                            <a:srgbClr val="4222C8"/>
                          </a:solidFill>
                          <a:latin typeface="+mn-ea"/>
                          <a:cs typeface="楷体_GB2312"/>
                        </a:rPr>
                        <a:t>47</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algn="l">
                        <a:buClrTx/>
                        <a:buSzTx/>
                        <a:buFontTx/>
                        <a:buNone/>
                      </a:pPr>
                      <a:r>
                        <a:rPr lang="zh-CN" altLang="en-US" sz="1400" b="1" dirty="0">
                          <a:solidFill>
                            <a:srgbClr val="4222C8"/>
                          </a:solidFill>
                          <a:latin typeface="+mn-ea"/>
                          <a:cs typeface="楷体_GB2312"/>
                        </a:rPr>
                        <a:t>电子鼻咽喉镜</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r h="234315">
                <a:tc>
                  <a:txBody>
                    <a:bodyPr/>
                    <a:lstStyle/>
                    <a:p>
                      <a:pPr algn="ctr">
                        <a:buClrTx/>
                        <a:buSzTx/>
                        <a:buFontTx/>
                        <a:buNone/>
                      </a:pPr>
                      <a:r>
                        <a:rPr lang="zh-CN" altLang="en-US" sz="1400" b="1" dirty="0">
                          <a:solidFill>
                            <a:srgbClr val="4222C8"/>
                          </a:solidFill>
                          <a:latin typeface="+mn-ea"/>
                          <a:cs typeface="楷体_GB2312"/>
                        </a:rPr>
                        <a:t>48</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algn="l">
                        <a:buClrTx/>
                        <a:buSzTx/>
                        <a:buFontTx/>
                        <a:buNone/>
                      </a:pPr>
                      <a:r>
                        <a:rPr lang="zh-CN" altLang="en-US" sz="1400" b="1" dirty="0">
                          <a:solidFill>
                            <a:srgbClr val="4222C8"/>
                          </a:solidFill>
                          <a:latin typeface="+mn-ea"/>
                          <a:cs typeface="楷体_GB2312"/>
                        </a:rPr>
                        <a:t>食道镜</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233680">
                <a:tc>
                  <a:txBody>
                    <a:bodyPr/>
                    <a:lstStyle/>
                    <a:p>
                      <a:pPr algn="ctr">
                        <a:buClrTx/>
                        <a:buSzTx/>
                        <a:buFontTx/>
                        <a:buNone/>
                      </a:pPr>
                      <a:r>
                        <a:rPr lang="zh-CN" altLang="en-US" sz="1400" b="1" dirty="0">
                          <a:solidFill>
                            <a:srgbClr val="4222C8"/>
                          </a:solidFill>
                          <a:latin typeface="+mn-ea"/>
                          <a:cs typeface="楷体_GB2312"/>
                        </a:rPr>
                        <a:t>49</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algn="l">
                        <a:buClrTx/>
                        <a:buSzTx/>
                        <a:buFontTx/>
                        <a:buNone/>
                      </a:pPr>
                      <a:r>
                        <a:rPr lang="zh-CN" altLang="en-US" sz="1400" b="1" dirty="0">
                          <a:solidFill>
                            <a:srgbClr val="4222C8"/>
                          </a:solidFill>
                          <a:latin typeface="+mn-ea"/>
                          <a:cs typeface="楷体_GB2312"/>
                        </a:rPr>
                        <a:t>紫外线治疗仪</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r h="233680">
                <a:tc>
                  <a:txBody>
                    <a:bodyPr/>
                    <a:lstStyle/>
                    <a:p>
                      <a:pPr algn="ctr">
                        <a:buClrTx/>
                        <a:buSzTx/>
                        <a:buFontTx/>
                        <a:buNone/>
                      </a:pPr>
                      <a:r>
                        <a:rPr lang="zh-CN" altLang="en-US" sz="1400" b="1" dirty="0">
                          <a:solidFill>
                            <a:srgbClr val="4222C8"/>
                          </a:solidFill>
                          <a:latin typeface="+mn-ea"/>
                          <a:cs typeface="楷体_GB2312"/>
                        </a:rPr>
                        <a:t>50</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algn="l">
                        <a:buClrTx/>
                        <a:buSzTx/>
                        <a:buFontTx/>
                        <a:buNone/>
                      </a:pPr>
                      <a:r>
                        <a:rPr lang="zh-CN" altLang="en-US" sz="1400" b="1" dirty="0">
                          <a:solidFill>
                            <a:srgbClr val="4222C8"/>
                          </a:solidFill>
                          <a:latin typeface="+mn-ea"/>
                          <a:cs typeface="楷体_GB2312"/>
                        </a:rPr>
                        <a:t>过敏源测定仪</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233680">
                <a:tc>
                  <a:txBody>
                    <a:bodyPr/>
                    <a:lstStyle/>
                    <a:p>
                      <a:pPr algn="ctr">
                        <a:buClrTx/>
                        <a:buSzTx/>
                        <a:buFontTx/>
                        <a:buNone/>
                      </a:pPr>
                      <a:r>
                        <a:rPr lang="zh-CN" altLang="en-US" sz="1400" b="1" dirty="0">
                          <a:solidFill>
                            <a:srgbClr val="4222C8"/>
                          </a:solidFill>
                          <a:latin typeface="+mn-ea"/>
                          <a:cs typeface="楷体_GB2312"/>
                        </a:rPr>
                        <a:t>51</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algn="l">
                        <a:buClrTx/>
                        <a:buSzTx/>
                        <a:buFontTx/>
                        <a:buNone/>
                      </a:pPr>
                      <a:r>
                        <a:rPr lang="zh-CN" altLang="en-US" sz="1400" b="1" dirty="0">
                          <a:solidFill>
                            <a:srgbClr val="4222C8"/>
                          </a:solidFill>
                          <a:latin typeface="+mn-ea"/>
                          <a:cs typeface="楷体_GB2312"/>
                        </a:rPr>
                        <a:t>红外线治疗仪</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r h="233680">
                <a:tc>
                  <a:txBody>
                    <a:bodyPr/>
                    <a:lstStyle/>
                    <a:p>
                      <a:pPr algn="ctr">
                        <a:buClrTx/>
                        <a:buSzTx/>
                        <a:buFontTx/>
                        <a:buNone/>
                      </a:pPr>
                      <a:r>
                        <a:rPr lang="zh-CN" altLang="en-US" sz="1400" b="1" dirty="0">
                          <a:solidFill>
                            <a:srgbClr val="4222C8"/>
                          </a:solidFill>
                          <a:latin typeface="+mn-ea"/>
                          <a:cs typeface="楷体_GB2312"/>
                        </a:rPr>
                        <a:t>52</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algn="l">
                        <a:buClrTx/>
                        <a:buSzTx/>
                        <a:buFontTx/>
                        <a:buNone/>
                      </a:pPr>
                      <a:r>
                        <a:rPr lang="zh-CN" altLang="en-US" sz="1400" b="1" dirty="0">
                          <a:solidFill>
                            <a:srgbClr val="4222C8"/>
                          </a:solidFill>
                          <a:latin typeface="+mn-ea"/>
                          <a:cs typeface="楷体_GB2312"/>
                        </a:rPr>
                        <a:t>洗胃机</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233680">
                <a:tc>
                  <a:txBody>
                    <a:bodyPr/>
                    <a:lstStyle/>
                    <a:p>
                      <a:pPr algn="ctr">
                        <a:buClrTx/>
                        <a:buSzTx/>
                        <a:buFontTx/>
                        <a:buNone/>
                      </a:pPr>
                      <a:r>
                        <a:rPr lang="zh-CN" altLang="en-US" sz="1400" b="1" dirty="0">
                          <a:solidFill>
                            <a:srgbClr val="4222C8"/>
                          </a:solidFill>
                          <a:latin typeface="+mn-ea"/>
                          <a:cs typeface="楷体_GB2312"/>
                        </a:rPr>
                        <a:t>53</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algn="l">
                        <a:buClrTx/>
                        <a:buSzTx/>
                        <a:buFontTx/>
                        <a:buNone/>
                      </a:pPr>
                      <a:r>
                        <a:rPr lang="zh-CN" altLang="en-US" sz="1400" b="1" dirty="0">
                          <a:solidFill>
                            <a:srgbClr val="4222C8"/>
                          </a:solidFill>
                          <a:latin typeface="+mn-ea"/>
                          <a:cs typeface="楷体_GB2312"/>
                        </a:rPr>
                        <a:t>肌力训练设备</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r h="233680">
                <a:tc>
                  <a:txBody>
                    <a:bodyPr/>
                    <a:lstStyle/>
                    <a:p>
                      <a:pPr algn="ctr">
                        <a:buClrTx/>
                        <a:buSzTx/>
                        <a:buFontTx/>
                        <a:buNone/>
                      </a:pPr>
                      <a:r>
                        <a:rPr lang="zh-CN" altLang="en-US" sz="1400" b="1" dirty="0">
                          <a:solidFill>
                            <a:srgbClr val="4222C8"/>
                          </a:solidFill>
                          <a:latin typeface="+mn-ea"/>
                          <a:cs typeface="楷体_GB2312"/>
                        </a:rPr>
                        <a:t>57</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algn="l">
                        <a:buClrTx/>
                        <a:buSzTx/>
                        <a:buFontTx/>
                        <a:buNone/>
                      </a:pPr>
                      <a:r>
                        <a:rPr lang="zh-CN" altLang="en-US" sz="1400" b="1" dirty="0">
                          <a:solidFill>
                            <a:srgbClr val="4222C8"/>
                          </a:solidFill>
                          <a:latin typeface="+mn-ea"/>
                          <a:cs typeface="楷体_GB2312"/>
                        </a:rPr>
                        <a:t>功能性电刺激设备</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bl>
          </a:graphicData>
        </a:graphic>
      </p:graphicFrame>
      <p:graphicFrame>
        <p:nvGraphicFramePr>
          <p:cNvPr id="14" name="表格 13"/>
          <p:cNvGraphicFramePr>
            <a:graphicFrameLocks noGrp="1"/>
          </p:cNvGraphicFramePr>
          <p:nvPr/>
        </p:nvGraphicFramePr>
        <p:xfrm>
          <a:off x="1458913" y="4805363"/>
          <a:ext cx="6226175" cy="1402080"/>
        </p:xfrm>
        <a:graphic>
          <a:graphicData uri="http://schemas.openxmlformats.org/drawingml/2006/table">
            <a:tbl>
              <a:tblPr/>
              <a:tblGrid>
                <a:gridCol w="452120"/>
                <a:gridCol w="2149475"/>
                <a:gridCol w="734695"/>
                <a:gridCol w="779780"/>
                <a:gridCol w="2109470"/>
              </a:tblGrid>
              <a:tr h="233680">
                <a:tc>
                  <a:txBody>
                    <a:bodyPr/>
                    <a:lstStyle/>
                    <a:p>
                      <a:pPr algn="ctr">
                        <a:buClrTx/>
                        <a:buSzTx/>
                        <a:buFontTx/>
                        <a:buNone/>
                      </a:pPr>
                      <a:r>
                        <a:rPr lang="zh-CN" altLang="en-US" sz="1400" b="1" dirty="0">
                          <a:solidFill>
                            <a:srgbClr val="4222C8"/>
                          </a:solidFill>
                          <a:latin typeface="+mn-ea"/>
                          <a:cs typeface="楷体_GB2312"/>
                        </a:rPr>
                        <a:t>58</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algn="l">
                        <a:buClrTx/>
                        <a:buSzTx/>
                        <a:buFontTx/>
                        <a:buNone/>
                      </a:pPr>
                      <a:r>
                        <a:rPr lang="zh-CN" altLang="en-US" sz="1400" b="1" dirty="0">
                          <a:solidFill>
                            <a:srgbClr val="4222C8"/>
                          </a:solidFill>
                          <a:latin typeface="+mn-ea"/>
                          <a:cs typeface="楷体_GB2312"/>
                        </a:rPr>
                        <a:t>直流电治疗设备</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r h="233680">
                <a:tc>
                  <a:txBody>
                    <a:bodyPr/>
                    <a:lstStyle/>
                    <a:p>
                      <a:pPr algn="ctr">
                        <a:buClrTx/>
                        <a:buSzTx/>
                        <a:buFontTx/>
                        <a:buNone/>
                      </a:pPr>
                      <a:r>
                        <a:rPr lang="zh-CN" altLang="en-US" sz="1400" b="1" dirty="0">
                          <a:solidFill>
                            <a:srgbClr val="4222C8"/>
                          </a:solidFill>
                          <a:latin typeface="+mn-ea"/>
                          <a:cs typeface="楷体_GB2312"/>
                        </a:rPr>
                        <a:t>59</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algn="l">
                        <a:buClrTx/>
                        <a:buSzTx/>
                        <a:buFontTx/>
                        <a:buNone/>
                      </a:pPr>
                      <a:r>
                        <a:rPr lang="zh-CN" altLang="en-US" sz="1400" b="1" dirty="0">
                          <a:solidFill>
                            <a:srgbClr val="4222C8"/>
                          </a:solidFill>
                          <a:latin typeface="+mn-ea"/>
                          <a:cs typeface="楷体_GB2312"/>
                        </a:rPr>
                        <a:t>低/中/高频电治疗设备</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233680">
                <a:tc>
                  <a:txBody>
                    <a:bodyPr/>
                    <a:lstStyle/>
                    <a:p>
                      <a:pPr algn="ctr">
                        <a:buClrTx/>
                        <a:buSzTx/>
                        <a:buFontTx/>
                        <a:buNone/>
                      </a:pPr>
                      <a:r>
                        <a:rPr lang="zh-CN" altLang="en-US" sz="1400" b="1" dirty="0">
                          <a:solidFill>
                            <a:srgbClr val="4222C8"/>
                          </a:solidFill>
                          <a:latin typeface="+mn-ea"/>
                          <a:cs typeface="楷体_GB2312"/>
                        </a:rPr>
                        <a:t>60</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algn="l">
                        <a:buClrTx/>
                        <a:buSzTx/>
                        <a:buFontTx/>
                        <a:buNone/>
                      </a:pPr>
                      <a:r>
                        <a:rPr lang="zh-CN" altLang="en-US" sz="1400" b="1" dirty="0">
                          <a:solidFill>
                            <a:srgbClr val="4222C8"/>
                          </a:solidFill>
                          <a:latin typeface="+mn-ea"/>
                          <a:cs typeface="楷体_GB2312"/>
                        </a:rPr>
                        <a:t>传导热治疗设备</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r h="233680">
                <a:tc>
                  <a:txBody>
                    <a:bodyPr/>
                    <a:lstStyle/>
                    <a:p>
                      <a:pPr algn="ctr">
                        <a:buClrTx/>
                        <a:buSzTx/>
                        <a:buFontTx/>
                        <a:buNone/>
                      </a:pPr>
                      <a:r>
                        <a:rPr lang="zh-CN" altLang="en-US" sz="1400" b="1" dirty="0">
                          <a:solidFill>
                            <a:srgbClr val="4222C8"/>
                          </a:solidFill>
                          <a:latin typeface="+mn-ea"/>
                          <a:cs typeface="楷体_GB2312"/>
                        </a:rPr>
                        <a:t>61</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algn="l">
                        <a:buClrTx/>
                        <a:buSzTx/>
                        <a:buFontTx/>
                        <a:buNone/>
                      </a:pPr>
                      <a:r>
                        <a:rPr lang="zh-CN" altLang="en-US" sz="1400" b="1" dirty="0">
                          <a:solidFill>
                            <a:srgbClr val="4222C8"/>
                          </a:solidFill>
                          <a:latin typeface="+mn-ea"/>
                          <a:cs typeface="楷体_GB2312"/>
                        </a:rPr>
                        <a:t>牵引治疗设备</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233680">
                <a:tc>
                  <a:txBody>
                    <a:bodyPr/>
                    <a:lstStyle/>
                    <a:p>
                      <a:pPr algn="ctr">
                        <a:buClrTx/>
                        <a:buSzTx/>
                        <a:buFontTx/>
                        <a:buNone/>
                      </a:pPr>
                      <a:r>
                        <a:rPr lang="zh-CN" altLang="en-US" sz="1400" b="1" dirty="0">
                          <a:solidFill>
                            <a:srgbClr val="4222C8"/>
                          </a:solidFill>
                          <a:latin typeface="+mn-ea"/>
                          <a:cs typeface="楷体_GB2312"/>
                        </a:rPr>
                        <a:t>62</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algn="l">
                        <a:buClrTx/>
                        <a:buSzTx/>
                        <a:buFontTx/>
                        <a:buNone/>
                      </a:pPr>
                      <a:r>
                        <a:rPr lang="zh-CN" altLang="en-US" sz="1400" b="1" dirty="0">
                          <a:solidFill>
                            <a:srgbClr val="4222C8"/>
                          </a:solidFill>
                          <a:latin typeface="+mn-ea"/>
                          <a:cs typeface="楷体_GB2312"/>
                        </a:rPr>
                        <a:t>日常生活活动作业设备</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r h="233680">
                <a:tc>
                  <a:txBody>
                    <a:bodyPr/>
                    <a:lstStyle/>
                    <a:p>
                      <a:pPr algn="ctr">
                        <a:buClrTx/>
                        <a:buSzTx/>
                        <a:buFontTx/>
                        <a:buNone/>
                      </a:pPr>
                      <a:r>
                        <a:rPr lang="zh-CN" altLang="en-US" sz="1400" b="1" dirty="0">
                          <a:solidFill>
                            <a:srgbClr val="4222C8"/>
                          </a:solidFill>
                          <a:latin typeface="+mn-ea"/>
                          <a:cs typeface="楷体_GB2312"/>
                        </a:rPr>
                        <a:t>63</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algn="l">
                        <a:buClrTx/>
                        <a:buSzTx/>
                        <a:buFontTx/>
                        <a:buNone/>
                      </a:pPr>
                      <a:r>
                        <a:rPr lang="zh-CN" altLang="en-US" sz="1400" b="1" dirty="0">
                          <a:solidFill>
                            <a:srgbClr val="4222C8"/>
                          </a:solidFill>
                          <a:latin typeface="+mn-ea"/>
                          <a:cs typeface="楷体_GB2312"/>
                        </a:rPr>
                        <a:t>语言治疗/吞咽治疗设备</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bl>
          </a:graphicData>
        </a:graphic>
      </p:graphicFrame>
    </p:spTree>
    <p:custDataLst>
      <p:tags r:id="rId1"/>
    </p:custData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标题 1"/>
          <p:cNvSpPr>
            <a:spLocks noGrp="1"/>
          </p:cNvSpPr>
          <p:nvPr>
            <p:ph type="title"/>
          </p:nvPr>
        </p:nvSpPr>
        <p:spPr>
          <a:xfrm>
            <a:off x="457200" y="163513"/>
            <a:ext cx="8229600" cy="962025"/>
          </a:xfrm>
        </p:spPr>
        <p:txBody>
          <a:bodyPr/>
          <a:lstStyle/>
          <a:p>
            <a:r>
              <a:rPr lang="en-US" altLang="zh-CN" smtClean="0">
                <a:latin typeface="黑体" panose="02010609060101010101" pitchFamily="2" charset="-122"/>
                <a:ea typeface="黑体" panose="02010609060101010101" pitchFamily="2" charset="-122"/>
              </a:rPr>
              <a:t>1.3.3</a:t>
            </a:r>
            <a:r>
              <a:rPr lang="zh-CN" altLang="en-US" smtClean="0">
                <a:latin typeface="黑体" panose="02010609060101010101" pitchFamily="2" charset="-122"/>
                <a:ea typeface="黑体" panose="02010609060101010101" pitchFamily="2" charset="-122"/>
              </a:rPr>
              <a:t> 设备配置</a:t>
            </a:r>
            <a:endParaRPr lang="zh-CN" altLang="en-US" sz="3200" smtClean="0">
              <a:latin typeface="黑体" panose="02010609060101010101" pitchFamily="2" charset="-122"/>
              <a:ea typeface="黑体" panose="02010609060101010101" pitchFamily="2" charset="-122"/>
            </a:endParaRPr>
          </a:p>
        </p:txBody>
      </p:sp>
      <p:sp>
        <p:nvSpPr>
          <p:cNvPr id="65538" name="文本框 6"/>
          <p:cNvSpPr txBox="1">
            <a:spLocks noChangeArrowheads="1"/>
          </p:cNvSpPr>
          <p:nvPr/>
        </p:nvSpPr>
        <p:spPr bwMode="auto">
          <a:xfrm>
            <a:off x="9525" y="1636713"/>
            <a:ext cx="9126538" cy="398462"/>
          </a:xfrm>
          <a:prstGeom prst="rect">
            <a:avLst/>
          </a:prstGeom>
          <a:noFill/>
          <a:ln w="9525">
            <a:noFill/>
            <a:miter lim="800000"/>
          </a:ln>
        </p:spPr>
        <p:txBody>
          <a:bodyPr>
            <a:spAutoFit/>
          </a:bodyPr>
          <a:lstStyle/>
          <a:p>
            <a:pPr algn="ctr"/>
            <a:r>
              <a:rPr lang="zh-CN" altLang="en-US" sz="2000" b="1">
                <a:solidFill>
                  <a:srgbClr val="FF0000"/>
                </a:solidFill>
              </a:rPr>
              <a:t>附表</a:t>
            </a:r>
            <a:r>
              <a:rPr lang="en-US" altLang="zh-CN" sz="2000" b="1">
                <a:solidFill>
                  <a:srgbClr val="FF0000"/>
                </a:solidFill>
              </a:rPr>
              <a:t>2 </a:t>
            </a:r>
            <a:r>
              <a:rPr lang="en-US" altLang="zh-CN" sz="2000" b="1"/>
              <a:t> </a:t>
            </a:r>
            <a:r>
              <a:rPr lang="zh-CN" altLang="en-US" sz="2000" b="1"/>
              <a:t>主要设备统计表</a:t>
            </a:r>
          </a:p>
        </p:txBody>
      </p:sp>
      <p:graphicFrame>
        <p:nvGraphicFramePr>
          <p:cNvPr id="5" name="表格 4"/>
          <p:cNvGraphicFramePr>
            <a:graphicFrameLocks noGrp="1"/>
          </p:cNvGraphicFramePr>
          <p:nvPr/>
        </p:nvGraphicFramePr>
        <p:xfrm>
          <a:off x="1460500" y="1965325"/>
          <a:ext cx="6226175" cy="2838450"/>
        </p:xfrm>
        <a:graphic>
          <a:graphicData uri="http://schemas.openxmlformats.org/drawingml/2006/table">
            <a:tbl>
              <a:tblPr/>
              <a:tblGrid>
                <a:gridCol w="452120"/>
                <a:gridCol w="2148840"/>
                <a:gridCol w="735330"/>
                <a:gridCol w="779780"/>
                <a:gridCol w="2109470"/>
              </a:tblGrid>
              <a:tr h="735330">
                <a:tc>
                  <a:txBody>
                    <a:bodyPr/>
                    <a:lstStyle/>
                    <a:p>
                      <a:pPr marL="0" marR="0" lvl="0" indent="0" algn="ctr" defTabSz="914400" rtl="0" eaLnBrk="1" fontAlgn="base" latinLnBrk="0" hangingPunct="1">
                        <a:lnSpc>
                          <a:spcPct val="115000"/>
                        </a:lnSpc>
                        <a:spcBef>
                          <a:spcPct val="0"/>
                        </a:spcBef>
                        <a:spcAft>
                          <a:spcPct val="0"/>
                        </a:spcAft>
                        <a:buClrTx/>
                        <a:buSzTx/>
                        <a:buFontTx/>
                        <a:buNone/>
                      </a:pPr>
                      <a:r>
                        <a:rPr kumimoji="0" lang="zh-CN" altLang="en-US" sz="1400" b="1" i="0" u="none" strike="noStrike" cap="none" normalizeH="0" baseline="0" dirty="0">
                          <a:solidFill>
                            <a:srgbClr val="4222C8"/>
                          </a:solidFill>
                          <a:latin typeface="+mn-ea"/>
                          <a:cs typeface="楷体_GB2312"/>
                        </a:rPr>
                        <a:t>编号</a:t>
                      </a:r>
                    </a:p>
                  </a:txBody>
                  <a:tcPr marL="26773" marR="2677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algn="ctr" defTabSz="914400" rtl="0" eaLnBrk="1" fontAlgn="base" latinLnBrk="0" hangingPunct="1">
                        <a:lnSpc>
                          <a:spcPct val="115000"/>
                        </a:lnSpc>
                        <a:buClrTx/>
                        <a:buSzTx/>
                        <a:buFontTx/>
                        <a:buNone/>
                      </a:pPr>
                      <a:r>
                        <a:rPr kumimoji="0" lang="zh-CN" altLang="en-US" sz="1600" b="1" i="0" u="none" strike="noStrike" cap="none" normalizeH="0" baseline="0" dirty="0">
                          <a:solidFill>
                            <a:srgbClr val="4222C8"/>
                          </a:solidFill>
                          <a:latin typeface="+mn-ea"/>
                          <a:cs typeface="楷体_GB2312"/>
                        </a:rPr>
                        <a:t>社区卫生服务中心</a:t>
                      </a:r>
                    </a:p>
                    <a:p>
                      <a:pPr marL="0" marR="0" lvl="0" algn="ctr" defTabSz="914400" rtl="0" eaLnBrk="1" fontAlgn="base" latinLnBrk="0" hangingPunct="1">
                        <a:lnSpc>
                          <a:spcPct val="115000"/>
                        </a:lnSpc>
                        <a:buClrTx/>
                        <a:buSzTx/>
                        <a:buFontTx/>
                        <a:buNone/>
                      </a:pPr>
                      <a:r>
                        <a:rPr kumimoji="0" lang="zh-CN" altLang="en-US" sz="1600" b="1" i="0" u="none" strike="noStrike" cap="none" normalizeH="0" baseline="0" dirty="0">
                          <a:solidFill>
                            <a:srgbClr val="4222C8"/>
                          </a:solidFill>
                          <a:latin typeface="+mn-ea"/>
                          <a:cs typeface="楷体_GB2312"/>
                        </a:rPr>
                        <a:t>设备</a:t>
                      </a:r>
                    </a:p>
                  </a:txBody>
                  <a:tcPr marL="26773" marR="2677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algn="ctr" fontAlgn="base">
                        <a:lnSpc>
                          <a:spcPct val="115000"/>
                        </a:lnSpc>
                        <a:buClrTx/>
                        <a:buSzTx/>
                        <a:buFontTx/>
                        <a:buNone/>
                      </a:pPr>
                      <a:r>
                        <a:rPr kumimoji="0" lang="zh-CN" altLang="en-US" sz="1400" b="1" i="0" u="none" strike="noStrike" cap="none" normalizeH="0" baseline="0" dirty="0">
                          <a:solidFill>
                            <a:srgbClr val="4222C8"/>
                          </a:solidFill>
                          <a:latin typeface="+mn-ea"/>
                          <a:cs typeface="楷体_GB2312"/>
                          <a:sym typeface="+mn-ea"/>
                        </a:rPr>
                        <a:t>服务</a:t>
                      </a:r>
                    </a:p>
                    <a:p>
                      <a:pPr algn="ctr" fontAlgn="base">
                        <a:lnSpc>
                          <a:spcPct val="115000"/>
                        </a:lnSpc>
                        <a:buClrTx/>
                        <a:buSzTx/>
                        <a:buFontTx/>
                        <a:buNone/>
                      </a:pPr>
                      <a:r>
                        <a:rPr kumimoji="0" lang="zh-CN" altLang="en-US" sz="1400" b="1" i="0" u="none" strike="noStrike" cap="none" normalizeH="0" baseline="0" dirty="0">
                          <a:solidFill>
                            <a:srgbClr val="4222C8"/>
                          </a:solidFill>
                          <a:latin typeface="+mn-ea"/>
                          <a:cs typeface="楷体_GB2312"/>
                          <a:sym typeface="+mn-ea"/>
                        </a:rPr>
                        <a:t>数量</a:t>
                      </a:r>
                    </a:p>
                    <a:p>
                      <a:pPr algn="ctr" fontAlgn="base">
                        <a:lnSpc>
                          <a:spcPct val="115000"/>
                        </a:lnSpc>
                        <a:buClrTx/>
                        <a:buSzTx/>
                        <a:buFontTx/>
                        <a:buNone/>
                      </a:pPr>
                      <a:r>
                        <a:rPr kumimoji="0" lang="zh-CN" altLang="en-US" sz="1400" b="1" i="0" u="none" strike="noStrike" cap="none" normalizeH="0" baseline="0" dirty="0">
                          <a:solidFill>
                            <a:srgbClr val="4222C8"/>
                          </a:solidFill>
                          <a:latin typeface="+mn-ea"/>
                          <a:cs typeface="楷体_GB2312"/>
                          <a:sym typeface="+mn-ea"/>
                        </a:rPr>
                        <a:t>（台）</a:t>
                      </a:r>
                    </a:p>
                  </a:txBody>
                  <a:tcPr marL="26773" marR="2677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algn="ctr" fontAlgn="base">
                        <a:lnSpc>
                          <a:spcPct val="115000"/>
                        </a:lnSpc>
                        <a:buClrTx/>
                        <a:buSzTx/>
                        <a:buFontTx/>
                        <a:buNone/>
                      </a:pPr>
                      <a:r>
                        <a:rPr kumimoji="0" lang="zh-CN" altLang="en-US" sz="1400" b="1" i="0" u="none" strike="noStrike" cap="none" normalizeH="0" baseline="0" dirty="0">
                          <a:solidFill>
                            <a:srgbClr val="4222C8"/>
                          </a:solidFill>
                          <a:latin typeface="+mn-ea"/>
                          <a:cs typeface="楷体_GB2312"/>
                          <a:sym typeface="+mn-ea"/>
                        </a:rPr>
                        <a:t>设备</a:t>
                      </a:r>
                    </a:p>
                    <a:p>
                      <a:pPr algn="ctr" fontAlgn="base">
                        <a:lnSpc>
                          <a:spcPct val="115000"/>
                        </a:lnSpc>
                        <a:buClrTx/>
                        <a:buSzTx/>
                        <a:buFontTx/>
                        <a:buNone/>
                      </a:pPr>
                      <a:r>
                        <a:rPr kumimoji="0" lang="zh-CN" altLang="en-US" sz="1400" b="1" i="0" u="none" strike="noStrike" cap="none" normalizeH="0" baseline="0" dirty="0">
                          <a:solidFill>
                            <a:srgbClr val="4222C8"/>
                          </a:solidFill>
                          <a:latin typeface="+mn-ea"/>
                          <a:cs typeface="楷体_GB2312"/>
                          <a:sym typeface="+mn-ea"/>
                        </a:rPr>
                        <a:t>型号</a:t>
                      </a:r>
                    </a:p>
                  </a:txBody>
                  <a:tcPr marL="26773" marR="2677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pPr>
                      <a:r>
                        <a:rPr lang="zh-CN" altLang="en-US" sz="1400" b="1" smtClean="0">
                          <a:ln>
                            <a:noFill/>
                          </a:ln>
                          <a:solidFill>
                            <a:srgbClr val="4222C8"/>
                          </a:solidFill>
                          <a:effectLst/>
                          <a:latin typeface="楷体_GB2312"/>
                          <a:ea typeface="楷体_GB2312"/>
                          <a:cs typeface="楷体_GB2312"/>
                          <a:sym typeface="+mn-ea"/>
                        </a:rPr>
                        <a:t>配置      最近一年</a:t>
                      </a:r>
                      <a:endParaRPr kumimoji="0" lang="zh-CN" altLang="en-US" sz="1400" b="1" i="0" u="none" strike="noStrike" cap="none" normalizeH="0" baseline="0" smtClean="0">
                        <a:ln>
                          <a:noFill/>
                        </a:ln>
                        <a:solidFill>
                          <a:srgbClr val="4222C8"/>
                        </a:solidFill>
                        <a:effectLst/>
                        <a:latin typeface="楷体_GB2312"/>
                        <a:ea typeface="楷体_GB2312"/>
                        <a:cs typeface="楷体_GB2312"/>
                        <a:sym typeface="+mn-ea"/>
                      </a:endParaRPr>
                    </a:p>
                    <a:p>
                      <a:pPr marL="0" marR="0" lvl="0" indent="0" algn="ctr" defTabSz="914400" rtl="0" eaLnBrk="1" fontAlgn="base" latinLnBrk="0" hangingPunct="1">
                        <a:lnSpc>
                          <a:spcPct val="115000"/>
                        </a:lnSpc>
                        <a:spcBef>
                          <a:spcPct val="0"/>
                        </a:spcBef>
                        <a:spcAft>
                          <a:spcPct val="0"/>
                        </a:spcAft>
                        <a:buClrTx/>
                        <a:buSzTx/>
                        <a:buFontTx/>
                        <a:buNone/>
                      </a:pPr>
                      <a:r>
                        <a:rPr lang="zh-CN" altLang="en-US" sz="1400" b="1" smtClean="0">
                          <a:ln>
                            <a:noFill/>
                          </a:ln>
                          <a:solidFill>
                            <a:srgbClr val="4222C8"/>
                          </a:solidFill>
                          <a:effectLst/>
                          <a:latin typeface="楷体_GB2312"/>
                          <a:ea typeface="楷体_GB2312"/>
                          <a:cs typeface="楷体_GB2312"/>
                          <a:sym typeface="+mn-ea"/>
                        </a:rPr>
                        <a:t>   时间   使用次数（次）</a:t>
                      </a:r>
                      <a:endParaRPr lang="zh-CN" altLang="en-US" sz="1200" b="1" dirty="0">
                        <a:solidFill>
                          <a:srgbClr val="4222C8"/>
                        </a:solidFill>
                        <a:latin typeface="+mn-ea"/>
                        <a:cs typeface="楷体_GB2312"/>
                        <a:sym typeface="+mn-ea"/>
                      </a:endParaRPr>
                    </a:p>
                  </a:txBody>
                  <a:tcPr marL="26773" marR="2677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233680">
                <a:tc>
                  <a:txBody>
                    <a:bodyPr/>
                    <a:lstStyle/>
                    <a:p>
                      <a:pPr algn="ctr">
                        <a:buClrTx/>
                        <a:buSzTx/>
                        <a:buFontTx/>
                        <a:buNone/>
                      </a:pPr>
                      <a:r>
                        <a:rPr lang="zh-CN" altLang="en-US" sz="1400" b="1" dirty="0">
                          <a:solidFill>
                            <a:srgbClr val="4222C8"/>
                          </a:solidFill>
                          <a:latin typeface="+mn-ea"/>
                          <a:cs typeface="楷体_GB2312"/>
                        </a:rPr>
                        <a:t>64</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algn="l">
                        <a:buClrTx/>
                        <a:buSzTx/>
                        <a:buFontTx/>
                        <a:buNone/>
                      </a:pPr>
                      <a:r>
                        <a:rPr lang="zh-CN" altLang="en-US" sz="1400" b="1" dirty="0">
                          <a:solidFill>
                            <a:srgbClr val="4222C8"/>
                          </a:solidFill>
                          <a:latin typeface="+mn-ea"/>
                          <a:cs typeface="楷体_GB2312"/>
                        </a:rPr>
                        <a:t>血凝仪</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233045">
                <a:tc>
                  <a:txBody>
                    <a:bodyPr/>
                    <a:lstStyle/>
                    <a:p>
                      <a:pPr algn="ctr">
                        <a:buClrTx/>
                        <a:buSzTx/>
                        <a:buFontTx/>
                        <a:buNone/>
                      </a:pPr>
                      <a:r>
                        <a:rPr lang="zh-CN" altLang="en-US" sz="1400" b="1" dirty="0">
                          <a:solidFill>
                            <a:srgbClr val="4222C8"/>
                          </a:solidFill>
                          <a:latin typeface="+mn-ea"/>
                          <a:cs typeface="楷体_GB2312"/>
                        </a:rPr>
                        <a:t>65</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algn="l">
                        <a:buClrTx/>
                        <a:buSzTx/>
                        <a:buFontTx/>
                        <a:buNone/>
                      </a:pPr>
                      <a:r>
                        <a:rPr lang="zh-CN" altLang="en-US" sz="1400" b="1" dirty="0">
                          <a:solidFill>
                            <a:srgbClr val="4222C8"/>
                          </a:solidFill>
                          <a:latin typeface="+mn-ea"/>
                          <a:cs typeface="楷体_GB2312"/>
                        </a:rPr>
                        <a:t>电解质分析仪</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r h="234315">
                <a:tc>
                  <a:txBody>
                    <a:bodyPr/>
                    <a:lstStyle/>
                    <a:p>
                      <a:pPr algn="ctr">
                        <a:buClrTx/>
                        <a:buSzTx/>
                        <a:buFontTx/>
                        <a:buNone/>
                      </a:pPr>
                      <a:r>
                        <a:rPr lang="zh-CN" altLang="en-US" sz="1400" b="1" dirty="0">
                          <a:solidFill>
                            <a:srgbClr val="4222C8"/>
                          </a:solidFill>
                          <a:latin typeface="+mn-ea"/>
                          <a:cs typeface="楷体_GB2312"/>
                        </a:rPr>
                        <a:t>66</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algn="l">
                        <a:buClrTx/>
                        <a:buSzTx/>
                        <a:buFontTx/>
                        <a:buNone/>
                      </a:pPr>
                      <a:r>
                        <a:rPr lang="zh-CN" altLang="en-US" sz="1400" b="1" dirty="0">
                          <a:solidFill>
                            <a:srgbClr val="4222C8"/>
                          </a:solidFill>
                          <a:latin typeface="+mn-ea"/>
                          <a:cs typeface="楷体_GB2312"/>
                        </a:rPr>
                        <a:t>血流变仪</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233680">
                <a:tc>
                  <a:txBody>
                    <a:bodyPr/>
                    <a:lstStyle/>
                    <a:p>
                      <a:pPr algn="ctr">
                        <a:buClrTx/>
                        <a:buSzTx/>
                        <a:buFontTx/>
                        <a:buNone/>
                      </a:pPr>
                      <a:r>
                        <a:rPr lang="zh-CN" altLang="en-US" sz="1400" b="1" dirty="0">
                          <a:solidFill>
                            <a:srgbClr val="4222C8"/>
                          </a:solidFill>
                          <a:latin typeface="+mn-ea"/>
                          <a:cs typeface="楷体_GB2312"/>
                        </a:rPr>
                        <a:t>67</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algn="l">
                        <a:buClrTx/>
                        <a:buSzTx/>
                        <a:buFontTx/>
                        <a:buNone/>
                      </a:pPr>
                      <a:r>
                        <a:rPr lang="zh-CN" altLang="en-US" sz="1400" b="1" dirty="0">
                          <a:solidFill>
                            <a:srgbClr val="4222C8"/>
                          </a:solidFill>
                          <a:latin typeface="+mn-ea"/>
                          <a:cs typeface="楷体_GB2312"/>
                        </a:rPr>
                        <a:t>糖化血红蛋白仪</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r h="233680">
                <a:tc>
                  <a:txBody>
                    <a:bodyPr/>
                    <a:lstStyle/>
                    <a:p>
                      <a:pPr algn="ctr">
                        <a:buClrTx/>
                        <a:buSzTx/>
                        <a:buFontTx/>
                        <a:buNone/>
                      </a:pPr>
                      <a:r>
                        <a:rPr lang="zh-CN" altLang="en-US" sz="1400" b="1" dirty="0">
                          <a:solidFill>
                            <a:srgbClr val="4222C8"/>
                          </a:solidFill>
                          <a:latin typeface="+mn-ea"/>
                          <a:cs typeface="楷体_GB2312"/>
                        </a:rPr>
                        <a:t>68</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algn="l">
                        <a:buClrTx/>
                        <a:buSzTx/>
                        <a:buFontTx/>
                        <a:buNone/>
                      </a:pPr>
                      <a:r>
                        <a:rPr lang="zh-CN" altLang="en-US" sz="1400" b="1" dirty="0">
                          <a:solidFill>
                            <a:srgbClr val="4222C8"/>
                          </a:solidFill>
                          <a:latin typeface="+mn-ea"/>
                          <a:cs typeface="楷体_GB2312"/>
                        </a:rPr>
                        <a:t>特种蛋白分析仪</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233680">
                <a:tc>
                  <a:txBody>
                    <a:bodyPr/>
                    <a:lstStyle/>
                    <a:p>
                      <a:pPr algn="ctr">
                        <a:buClrTx/>
                        <a:buSzTx/>
                        <a:buFontTx/>
                        <a:buNone/>
                      </a:pPr>
                      <a:r>
                        <a:rPr lang="zh-CN" altLang="en-US" sz="1400" b="1" dirty="0">
                          <a:solidFill>
                            <a:srgbClr val="4222C8"/>
                          </a:solidFill>
                          <a:latin typeface="+mn-ea"/>
                          <a:cs typeface="楷体_GB2312"/>
                        </a:rPr>
                        <a:t>69</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algn="l">
                        <a:buClrTx/>
                        <a:buSzTx/>
                        <a:buFontTx/>
                        <a:buNone/>
                      </a:pPr>
                      <a:r>
                        <a:rPr lang="zh-CN" altLang="en-US" sz="1400" b="1" dirty="0">
                          <a:solidFill>
                            <a:srgbClr val="4222C8"/>
                          </a:solidFill>
                          <a:latin typeface="+mn-ea"/>
                          <a:cs typeface="楷体_GB2312"/>
                        </a:rPr>
                        <a:t>血培养仪</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r h="233680">
                <a:tc>
                  <a:txBody>
                    <a:bodyPr/>
                    <a:lstStyle/>
                    <a:p>
                      <a:pPr algn="ctr">
                        <a:buClrTx/>
                        <a:buSzTx/>
                        <a:buFontTx/>
                        <a:buNone/>
                      </a:pPr>
                      <a:r>
                        <a:rPr lang="zh-CN" altLang="en-US" sz="1400" b="1" dirty="0">
                          <a:solidFill>
                            <a:srgbClr val="4222C8"/>
                          </a:solidFill>
                          <a:latin typeface="+mn-ea"/>
                          <a:cs typeface="楷体_GB2312"/>
                        </a:rPr>
                        <a:t>70</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algn="l">
                        <a:buClrTx/>
                        <a:buSzTx/>
                        <a:buFontTx/>
                        <a:buNone/>
                      </a:pPr>
                      <a:r>
                        <a:rPr lang="zh-CN" altLang="en-US" sz="1400" b="1" dirty="0">
                          <a:solidFill>
                            <a:srgbClr val="4222C8"/>
                          </a:solidFill>
                          <a:latin typeface="+mn-ea"/>
                          <a:cs typeface="楷体_GB2312"/>
                        </a:rPr>
                        <a:t>尿中有形成分分析系统</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233680">
                <a:tc>
                  <a:txBody>
                    <a:bodyPr/>
                    <a:lstStyle/>
                    <a:p>
                      <a:pPr algn="ctr">
                        <a:buClrTx/>
                        <a:buSzTx/>
                        <a:buFontTx/>
                        <a:buNone/>
                      </a:pPr>
                      <a:r>
                        <a:rPr lang="zh-CN" altLang="en-US" sz="1400" b="1" dirty="0">
                          <a:solidFill>
                            <a:srgbClr val="4222C8"/>
                          </a:solidFill>
                          <a:latin typeface="+mn-ea"/>
                          <a:cs typeface="楷体_GB2312"/>
                        </a:rPr>
                        <a:t>71</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algn="l">
                        <a:buClrTx/>
                        <a:buSzTx/>
                        <a:buFontTx/>
                        <a:buNone/>
                      </a:pPr>
                      <a:r>
                        <a:rPr lang="zh-CN" altLang="en-US" sz="1400" b="1" dirty="0">
                          <a:solidFill>
                            <a:srgbClr val="4222C8"/>
                          </a:solidFill>
                          <a:latin typeface="+mn-ea"/>
                          <a:cs typeface="楷体_GB2312"/>
                        </a:rPr>
                        <a:t>细菌/药敏鉴定仪</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r h="233680">
                <a:tc>
                  <a:txBody>
                    <a:bodyPr/>
                    <a:lstStyle/>
                    <a:p>
                      <a:pPr algn="ctr">
                        <a:buClrTx/>
                        <a:buSzTx/>
                        <a:buFontTx/>
                        <a:buNone/>
                      </a:pPr>
                      <a:r>
                        <a:rPr lang="zh-CN" altLang="en-US" sz="1400" b="1" dirty="0">
                          <a:solidFill>
                            <a:srgbClr val="4222C8"/>
                          </a:solidFill>
                          <a:latin typeface="+mn-ea"/>
                          <a:cs typeface="楷体_GB2312"/>
                        </a:rPr>
                        <a:t>72</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algn="l">
                        <a:buClrTx/>
                        <a:buSzTx/>
                        <a:buFontTx/>
                        <a:buNone/>
                      </a:pPr>
                      <a:r>
                        <a:rPr lang="zh-CN" altLang="en-US" sz="1400" b="1" dirty="0">
                          <a:solidFill>
                            <a:srgbClr val="4222C8"/>
                          </a:solidFill>
                          <a:latin typeface="+mn-ea"/>
                          <a:cs typeface="楷体_GB2312"/>
                        </a:rPr>
                        <a:t>电泳分析仪</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bl>
          </a:graphicData>
        </a:graphic>
      </p:graphicFrame>
      <p:graphicFrame>
        <p:nvGraphicFramePr>
          <p:cNvPr id="14" name="表格 13"/>
          <p:cNvGraphicFramePr>
            <a:graphicFrameLocks noGrp="1"/>
          </p:cNvGraphicFramePr>
          <p:nvPr/>
        </p:nvGraphicFramePr>
        <p:xfrm>
          <a:off x="1458913" y="4805363"/>
          <a:ext cx="6226175" cy="1402080"/>
        </p:xfrm>
        <a:graphic>
          <a:graphicData uri="http://schemas.openxmlformats.org/drawingml/2006/table">
            <a:tbl>
              <a:tblPr/>
              <a:tblGrid>
                <a:gridCol w="452120"/>
                <a:gridCol w="2149475"/>
                <a:gridCol w="734695"/>
                <a:gridCol w="779780"/>
                <a:gridCol w="2109470"/>
              </a:tblGrid>
              <a:tr h="233680">
                <a:tc>
                  <a:txBody>
                    <a:bodyPr/>
                    <a:lstStyle/>
                    <a:p>
                      <a:pPr algn="ctr">
                        <a:buClrTx/>
                        <a:buSzTx/>
                        <a:buFontTx/>
                        <a:buNone/>
                      </a:pPr>
                      <a:r>
                        <a:rPr lang="zh-CN" altLang="en-US" sz="1400" b="1" dirty="0">
                          <a:solidFill>
                            <a:srgbClr val="4222C8"/>
                          </a:solidFill>
                          <a:latin typeface="+mn-ea"/>
                          <a:cs typeface="楷体_GB2312"/>
                        </a:rPr>
                        <a:t>73</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algn="l">
                        <a:buClrTx/>
                        <a:buSzTx/>
                        <a:buFontTx/>
                        <a:buNone/>
                      </a:pPr>
                      <a:r>
                        <a:rPr lang="zh-CN" altLang="en-US" sz="1400" b="1" dirty="0">
                          <a:solidFill>
                            <a:srgbClr val="4222C8"/>
                          </a:solidFill>
                          <a:latin typeface="+mn-ea"/>
                          <a:cs typeface="楷体_GB2312"/>
                        </a:rPr>
                        <a:t>流式细胞仪</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r h="233680">
                <a:tc>
                  <a:txBody>
                    <a:bodyPr/>
                    <a:lstStyle/>
                    <a:p>
                      <a:pPr algn="ctr">
                        <a:buClrTx/>
                        <a:buSzTx/>
                        <a:buFontTx/>
                        <a:buNone/>
                      </a:pPr>
                      <a:r>
                        <a:rPr lang="zh-CN" altLang="en-US" sz="1400" b="1" dirty="0">
                          <a:solidFill>
                            <a:srgbClr val="4222C8"/>
                          </a:solidFill>
                          <a:latin typeface="+mn-ea"/>
                          <a:cs typeface="楷体_GB2312"/>
                        </a:rPr>
                        <a:t>74</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algn="l">
                        <a:buClrTx/>
                        <a:buSzTx/>
                        <a:buFontTx/>
                        <a:buNone/>
                      </a:pPr>
                      <a:r>
                        <a:rPr lang="zh-CN" altLang="en-US" sz="1400" b="1" dirty="0">
                          <a:solidFill>
                            <a:srgbClr val="4222C8"/>
                          </a:solidFill>
                          <a:latin typeface="+mn-ea"/>
                          <a:cs typeface="楷体_GB2312"/>
                        </a:rPr>
                        <a:t>血球分析仪（五分类）</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233680">
                <a:tc>
                  <a:txBody>
                    <a:bodyPr/>
                    <a:lstStyle/>
                    <a:p>
                      <a:pPr algn="ctr">
                        <a:buClrTx/>
                        <a:buSzTx/>
                        <a:buFontTx/>
                        <a:buNone/>
                      </a:pPr>
                      <a:r>
                        <a:rPr lang="zh-CN" altLang="en-US" sz="1400" b="1" dirty="0">
                          <a:solidFill>
                            <a:srgbClr val="4222C8"/>
                          </a:solidFill>
                          <a:latin typeface="+mn-ea"/>
                          <a:cs typeface="楷体_GB2312"/>
                        </a:rPr>
                        <a:t>75</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algn="l">
                        <a:buClrTx/>
                        <a:buSzTx/>
                        <a:buFontTx/>
                        <a:buNone/>
                      </a:pPr>
                      <a:r>
                        <a:rPr lang="zh-CN" altLang="en-US" sz="1400" b="1" dirty="0">
                          <a:solidFill>
                            <a:srgbClr val="4222C8"/>
                          </a:solidFill>
                          <a:latin typeface="+mn-ea"/>
                          <a:cs typeface="楷体_GB2312"/>
                        </a:rPr>
                        <a:t>全自动生化分析仪</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r h="233680">
                <a:tc>
                  <a:txBody>
                    <a:bodyPr/>
                    <a:lstStyle/>
                    <a:p>
                      <a:pPr algn="ctr">
                        <a:buClrTx/>
                        <a:buSzTx/>
                        <a:buFontTx/>
                        <a:buNone/>
                      </a:pPr>
                      <a:r>
                        <a:rPr lang="zh-CN" altLang="en-US" sz="1400" b="1" dirty="0">
                          <a:solidFill>
                            <a:srgbClr val="4222C8"/>
                          </a:solidFill>
                          <a:latin typeface="+mn-ea"/>
                          <a:cs typeface="楷体_GB2312"/>
                        </a:rPr>
                        <a:t>76</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algn="l">
                        <a:buClrTx/>
                        <a:buSzTx/>
                        <a:buFontTx/>
                        <a:buNone/>
                      </a:pPr>
                      <a:r>
                        <a:rPr lang="zh-CN" altLang="en-US" sz="1400" b="1" dirty="0">
                          <a:solidFill>
                            <a:srgbClr val="4222C8"/>
                          </a:solidFill>
                          <a:latin typeface="+mn-ea"/>
                          <a:cs typeface="楷体_GB2312"/>
                        </a:rPr>
                        <a:t>全自动酶免分析仪</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233680">
                <a:tc>
                  <a:txBody>
                    <a:bodyPr/>
                    <a:lstStyle/>
                    <a:p>
                      <a:pPr algn="ctr">
                        <a:buClrTx/>
                        <a:buSzTx/>
                        <a:buFontTx/>
                        <a:buNone/>
                      </a:pPr>
                      <a:r>
                        <a:rPr lang="zh-CN" altLang="en-US" sz="1400" b="1" dirty="0">
                          <a:solidFill>
                            <a:srgbClr val="4222C8"/>
                          </a:solidFill>
                          <a:latin typeface="+mn-ea"/>
                          <a:cs typeface="楷体_GB2312"/>
                        </a:rPr>
                        <a:t>77</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algn="l">
                        <a:buClrTx/>
                        <a:buSzTx/>
                        <a:buFontTx/>
                        <a:buNone/>
                      </a:pPr>
                      <a:r>
                        <a:rPr lang="zh-CN" altLang="en-US" sz="1400" b="1" dirty="0">
                          <a:solidFill>
                            <a:srgbClr val="4222C8"/>
                          </a:solidFill>
                          <a:latin typeface="+mn-ea"/>
                          <a:cs typeface="楷体_GB2312"/>
                        </a:rPr>
                        <a:t>全自动化学发光仪</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r h="233680">
                <a:tc>
                  <a:txBody>
                    <a:bodyPr/>
                    <a:lstStyle/>
                    <a:p>
                      <a:pPr algn="ctr">
                        <a:buClrTx/>
                        <a:buSzTx/>
                        <a:buFontTx/>
                        <a:buNone/>
                      </a:pPr>
                      <a:r>
                        <a:rPr lang="zh-CN" altLang="en-US" sz="1400" b="1" dirty="0">
                          <a:solidFill>
                            <a:srgbClr val="4222C8"/>
                          </a:solidFill>
                          <a:latin typeface="+mn-ea"/>
                          <a:cs typeface="楷体_GB2312"/>
                        </a:rPr>
                        <a:t>78</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algn="l">
                        <a:buClrTx/>
                        <a:buSzTx/>
                        <a:buFontTx/>
                        <a:buNone/>
                      </a:pPr>
                      <a:r>
                        <a:rPr lang="zh-CN" altLang="en-US" sz="1400" b="1" dirty="0">
                          <a:solidFill>
                            <a:srgbClr val="4222C8"/>
                          </a:solidFill>
                          <a:latin typeface="+mn-ea"/>
                          <a:cs typeface="楷体_GB2312"/>
                        </a:rPr>
                        <a:t>血气分析仪</a:t>
                      </a: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algn="l" defTabSz="914400" rtl="0" fontAlgn="base">
                        <a:lnSpc>
                          <a:spcPct val="100000"/>
                        </a:lnSpc>
                        <a:buClrTx/>
                        <a:buSzTx/>
                        <a:buFontTx/>
                        <a:buNone/>
                      </a:pPr>
                      <a:endParaRPr kumimoji="0" lang="zh-CN" altLang="en-US" sz="1500" b="1" i="0" u="none" strike="noStrike" cap="none" normalizeH="0" baseline="0" dirty="0">
                        <a:solidFill>
                          <a:srgbClr val="4222C8"/>
                        </a:solidFill>
                        <a:latin typeface="+mn-ea"/>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bl>
          </a:graphicData>
        </a:graphic>
      </p:graphicFrame>
    </p:spTree>
    <p:custDataLst>
      <p:tags r:id="rId1"/>
    </p:custData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标题 1"/>
          <p:cNvSpPr>
            <a:spLocks noGrp="1"/>
          </p:cNvSpPr>
          <p:nvPr>
            <p:ph type="title"/>
          </p:nvPr>
        </p:nvSpPr>
        <p:spPr>
          <a:xfrm>
            <a:off x="457200" y="163513"/>
            <a:ext cx="8229600" cy="962025"/>
          </a:xfrm>
        </p:spPr>
        <p:txBody>
          <a:bodyPr/>
          <a:lstStyle/>
          <a:p>
            <a:r>
              <a:rPr lang="en-US" altLang="zh-CN" smtClean="0">
                <a:latin typeface="黑体" panose="02010609060101010101" pitchFamily="2" charset="-122"/>
                <a:ea typeface="黑体" panose="02010609060101010101" pitchFamily="2" charset="-122"/>
              </a:rPr>
              <a:t>1.3.3</a:t>
            </a:r>
            <a:r>
              <a:rPr lang="zh-CN" altLang="en-US" smtClean="0">
                <a:latin typeface="黑体" panose="02010609060101010101" pitchFamily="2" charset="-122"/>
                <a:ea typeface="黑体" panose="02010609060101010101" pitchFamily="2" charset="-122"/>
              </a:rPr>
              <a:t> 设备配置</a:t>
            </a:r>
            <a:endParaRPr lang="zh-CN" altLang="en-US" sz="3200" smtClean="0">
              <a:latin typeface="黑体" panose="02010609060101010101" pitchFamily="2" charset="-122"/>
              <a:ea typeface="黑体" panose="02010609060101010101" pitchFamily="2" charset="-122"/>
            </a:endParaRPr>
          </a:p>
        </p:txBody>
      </p:sp>
      <p:sp>
        <p:nvSpPr>
          <p:cNvPr id="67586" name="文本框 6"/>
          <p:cNvSpPr txBox="1">
            <a:spLocks noChangeArrowheads="1"/>
          </p:cNvSpPr>
          <p:nvPr/>
        </p:nvSpPr>
        <p:spPr bwMode="auto">
          <a:xfrm>
            <a:off x="9525" y="1636713"/>
            <a:ext cx="9126538" cy="398462"/>
          </a:xfrm>
          <a:prstGeom prst="rect">
            <a:avLst/>
          </a:prstGeom>
          <a:noFill/>
          <a:ln w="9525">
            <a:noFill/>
            <a:miter lim="800000"/>
          </a:ln>
        </p:spPr>
        <p:txBody>
          <a:bodyPr>
            <a:spAutoFit/>
          </a:bodyPr>
          <a:lstStyle/>
          <a:p>
            <a:pPr algn="ctr"/>
            <a:r>
              <a:rPr lang="zh-CN" altLang="en-US" sz="2000" b="1">
                <a:solidFill>
                  <a:srgbClr val="FF0000"/>
                </a:solidFill>
              </a:rPr>
              <a:t>附表</a:t>
            </a:r>
            <a:r>
              <a:rPr lang="en-US" altLang="zh-CN" sz="2000" b="1">
                <a:solidFill>
                  <a:srgbClr val="FF0000"/>
                </a:solidFill>
              </a:rPr>
              <a:t>2 </a:t>
            </a:r>
            <a:r>
              <a:rPr lang="en-US" altLang="zh-CN" sz="2000" b="1"/>
              <a:t> </a:t>
            </a:r>
            <a:r>
              <a:rPr lang="zh-CN" altLang="en-US" sz="2000" b="1"/>
              <a:t>主要设备统计表</a:t>
            </a:r>
          </a:p>
        </p:txBody>
      </p:sp>
      <p:graphicFrame>
        <p:nvGraphicFramePr>
          <p:cNvPr id="63604" name="Group 116"/>
          <p:cNvGraphicFramePr>
            <a:graphicFrameLocks noGrp="1"/>
          </p:cNvGraphicFramePr>
          <p:nvPr/>
        </p:nvGraphicFramePr>
        <p:xfrm>
          <a:off x="1460500" y="1965325"/>
          <a:ext cx="6224588" cy="3276600"/>
        </p:xfrm>
        <a:graphic>
          <a:graphicData uri="http://schemas.openxmlformats.org/drawingml/2006/table">
            <a:tbl>
              <a:tblPr/>
              <a:tblGrid>
                <a:gridCol w="450850"/>
                <a:gridCol w="2373313"/>
                <a:gridCol w="511175"/>
                <a:gridCol w="779462"/>
                <a:gridCol w="2109788"/>
              </a:tblGrid>
              <a:tr h="735013">
                <a:tc>
                  <a:txBody>
                    <a:bodyPr/>
                    <a:lstStyle/>
                    <a:p>
                      <a:pPr marL="0" marR="0" lvl="0" indent="0" algn="ctr" defTabSz="914400" rtl="0" eaLnBrk="1" fontAlgn="base" latinLnBrk="0" hangingPunct="1">
                        <a:lnSpc>
                          <a:spcPct val="115000"/>
                        </a:lnSpc>
                        <a:spcBef>
                          <a:spcPct val="0"/>
                        </a:spcBef>
                        <a:spcAft>
                          <a:spcPct val="0"/>
                        </a:spcAft>
                        <a:buClrTx/>
                        <a:buSzTx/>
                        <a:buFontTx/>
                        <a:buNone/>
                      </a:pPr>
                      <a:r>
                        <a:rPr kumimoji="0" lang="zh-CN" altLang="en-US" sz="1400" b="1" i="0" u="none" strike="noStrike" cap="none" normalizeH="0" baseline="0" smtClean="0">
                          <a:ln>
                            <a:noFill/>
                          </a:ln>
                          <a:solidFill>
                            <a:srgbClr val="4222C8"/>
                          </a:solidFill>
                          <a:effectLst/>
                          <a:latin typeface="楷体_GB2312"/>
                          <a:ea typeface="楷体_GB2312"/>
                          <a:cs typeface="楷体_GB2312"/>
                        </a:rPr>
                        <a:t>编号</a:t>
                      </a:r>
                    </a:p>
                  </a:txBody>
                  <a:tcPr marL="26773" marR="2677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pPr>
                      <a:r>
                        <a:rPr kumimoji="0" lang="zh-CN" altLang="en-US" sz="1600" b="1" i="0" u="none" strike="noStrike" cap="none" normalizeH="0" baseline="0" smtClean="0">
                          <a:ln>
                            <a:noFill/>
                          </a:ln>
                          <a:solidFill>
                            <a:srgbClr val="4222C8"/>
                          </a:solidFill>
                          <a:effectLst/>
                          <a:latin typeface="楷体_GB2312"/>
                          <a:ea typeface="楷体_GB2312"/>
                          <a:cs typeface="楷体_GB2312"/>
                        </a:rPr>
                        <a:t>社区卫生服务中心</a:t>
                      </a:r>
                    </a:p>
                    <a:p>
                      <a:pPr marL="0" marR="0" lvl="0" indent="0" algn="ctr" defTabSz="914400" rtl="0" eaLnBrk="1" fontAlgn="base" latinLnBrk="0" hangingPunct="1">
                        <a:lnSpc>
                          <a:spcPct val="115000"/>
                        </a:lnSpc>
                        <a:spcBef>
                          <a:spcPct val="0"/>
                        </a:spcBef>
                        <a:spcAft>
                          <a:spcPct val="0"/>
                        </a:spcAft>
                        <a:buClrTx/>
                        <a:buSzTx/>
                        <a:buFontTx/>
                        <a:buNone/>
                      </a:pPr>
                      <a:r>
                        <a:rPr kumimoji="0" lang="zh-CN" altLang="en-US" sz="1600" b="1" i="0" u="none" strike="noStrike" cap="none" normalizeH="0" baseline="0" smtClean="0">
                          <a:ln>
                            <a:noFill/>
                          </a:ln>
                          <a:solidFill>
                            <a:srgbClr val="4222C8"/>
                          </a:solidFill>
                          <a:effectLst/>
                          <a:latin typeface="楷体_GB2312"/>
                          <a:ea typeface="楷体_GB2312"/>
                          <a:cs typeface="楷体_GB2312"/>
                        </a:rPr>
                        <a:t>设备</a:t>
                      </a:r>
                    </a:p>
                  </a:txBody>
                  <a:tcPr marL="26773" marR="2677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pPr>
                      <a:r>
                        <a:rPr kumimoji="0" lang="zh-CN" altLang="en-US" sz="1400" b="1" i="0" u="none" strike="noStrike" cap="none" normalizeH="0" baseline="0" smtClean="0">
                          <a:ln>
                            <a:noFill/>
                          </a:ln>
                          <a:solidFill>
                            <a:srgbClr val="4222C8"/>
                          </a:solidFill>
                          <a:effectLst/>
                          <a:latin typeface="楷体_GB2312"/>
                          <a:ea typeface="楷体_GB2312"/>
                          <a:cs typeface="楷体_GB2312"/>
                          <a:sym typeface="+mn-ea"/>
                        </a:rPr>
                        <a:t>服务</a:t>
                      </a:r>
                    </a:p>
                    <a:p>
                      <a:pPr marL="0" marR="0" lvl="0" indent="0" algn="ctr" defTabSz="914400" rtl="0" eaLnBrk="1" fontAlgn="base" latinLnBrk="0" hangingPunct="1">
                        <a:lnSpc>
                          <a:spcPct val="115000"/>
                        </a:lnSpc>
                        <a:spcBef>
                          <a:spcPct val="0"/>
                        </a:spcBef>
                        <a:spcAft>
                          <a:spcPct val="0"/>
                        </a:spcAft>
                        <a:buClrTx/>
                        <a:buSzTx/>
                        <a:buFontTx/>
                        <a:buNone/>
                      </a:pPr>
                      <a:r>
                        <a:rPr kumimoji="0" lang="zh-CN" altLang="en-US" sz="1400" b="1" i="0" u="none" strike="noStrike" cap="none" normalizeH="0" baseline="0" smtClean="0">
                          <a:ln>
                            <a:noFill/>
                          </a:ln>
                          <a:solidFill>
                            <a:srgbClr val="4222C8"/>
                          </a:solidFill>
                          <a:effectLst/>
                          <a:latin typeface="楷体_GB2312"/>
                          <a:ea typeface="楷体_GB2312"/>
                          <a:cs typeface="楷体_GB2312"/>
                          <a:sym typeface="+mn-ea"/>
                        </a:rPr>
                        <a:t>数量</a:t>
                      </a:r>
                    </a:p>
                    <a:p>
                      <a:pPr marL="0" marR="0" lvl="0" indent="0" algn="ctr" defTabSz="914400" rtl="0" eaLnBrk="1" fontAlgn="base" latinLnBrk="0" hangingPunct="1">
                        <a:lnSpc>
                          <a:spcPct val="115000"/>
                        </a:lnSpc>
                        <a:spcBef>
                          <a:spcPct val="0"/>
                        </a:spcBef>
                        <a:spcAft>
                          <a:spcPct val="0"/>
                        </a:spcAft>
                        <a:buClrTx/>
                        <a:buSzTx/>
                        <a:buFontTx/>
                        <a:buNone/>
                      </a:pPr>
                      <a:r>
                        <a:rPr kumimoji="0" lang="zh-CN" altLang="en-US" sz="1400" b="1" i="0" u="none" strike="noStrike" cap="none" normalizeH="0" baseline="0" smtClean="0">
                          <a:ln>
                            <a:noFill/>
                          </a:ln>
                          <a:solidFill>
                            <a:srgbClr val="4222C8"/>
                          </a:solidFill>
                          <a:effectLst/>
                          <a:latin typeface="楷体_GB2312"/>
                          <a:ea typeface="楷体_GB2312"/>
                          <a:cs typeface="楷体_GB2312"/>
                          <a:sym typeface="+mn-ea"/>
                        </a:rPr>
                        <a:t>（台）</a:t>
                      </a:r>
                    </a:p>
                  </a:txBody>
                  <a:tcPr marL="26773" marR="2677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pPr>
                      <a:r>
                        <a:rPr kumimoji="0" lang="zh-CN" altLang="en-US" sz="1400" b="1" i="0" u="none" strike="noStrike" cap="none" normalizeH="0" baseline="0" smtClean="0">
                          <a:ln>
                            <a:noFill/>
                          </a:ln>
                          <a:solidFill>
                            <a:srgbClr val="4222C8"/>
                          </a:solidFill>
                          <a:effectLst/>
                          <a:latin typeface="楷体_GB2312"/>
                          <a:ea typeface="楷体_GB2312"/>
                          <a:cs typeface="楷体_GB2312"/>
                          <a:sym typeface="+mn-ea"/>
                        </a:rPr>
                        <a:t>设备</a:t>
                      </a:r>
                    </a:p>
                    <a:p>
                      <a:pPr marL="0" marR="0" lvl="0" indent="0" algn="ctr" defTabSz="914400" rtl="0" eaLnBrk="1" fontAlgn="base" latinLnBrk="0" hangingPunct="1">
                        <a:lnSpc>
                          <a:spcPct val="115000"/>
                        </a:lnSpc>
                        <a:spcBef>
                          <a:spcPct val="0"/>
                        </a:spcBef>
                        <a:spcAft>
                          <a:spcPct val="0"/>
                        </a:spcAft>
                        <a:buClrTx/>
                        <a:buSzTx/>
                        <a:buFontTx/>
                        <a:buNone/>
                      </a:pPr>
                      <a:r>
                        <a:rPr kumimoji="0" lang="zh-CN" altLang="en-US" sz="1400" b="1" i="0" u="none" strike="noStrike" cap="none" normalizeH="0" baseline="0" smtClean="0">
                          <a:ln>
                            <a:noFill/>
                          </a:ln>
                          <a:solidFill>
                            <a:srgbClr val="4222C8"/>
                          </a:solidFill>
                          <a:effectLst/>
                          <a:latin typeface="楷体_GB2312"/>
                          <a:ea typeface="楷体_GB2312"/>
                          <a:cs typeface="楷体_GB2312"/>
                          <a:sym typeface="+mn-ea"/>
                        </a:rPr>
                        <a:t>型号</a:t>
                      </a:r>
                    </a:p>
                  </a:txBody>
                  <a:tcPr marL="26773" marR="2677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pPr>
                      <a:r>
                        <a:rPr lang="zh-CN" altLang="en-US" sz="1400" b="1" smtClean="0">
                          <a:ln>
                            <a:noFill/>
                          </a:ln>
                          <a:solidFill>
                            <a:srgbClr val="4222C8"/>
                          </a:solidFill>
                          <a:effectLst/>
                          <a:latin typeface="楷体_GB2312"/>
                          <a:ea typeface="楷体_GB2312"/>
                          <a:cs typeface="楷体_GB2312"/>
                          <a:sym typeface="+mn-ea"/>
                        </a:rPr>
                        <a:t>配置      最近一年</a:t>
                      </a:r>
                      <a:endParaRPr kumimoji="0" lang="zh-CN" altLang="en-US" sz="1400" b="1" i="0" u="none" strike="noStrike" cap="none" normalizeH="0" baseline="0" smtClean="0">
                        <a:ln>
                          <a:noFill/>
                        </a:ln>
                        <a:solidFill>
                          <a:srgbClr val="4222C8"/>
                        </a:solidFill>
                        <a:effectLst/>
                        <a:latin typeface="楷体_GB2312"/>
                        <a:ea typeface="楷体_GB2312"/>
                        <a:cs typeface="楷体_GB2312"/>
                        <a:sym typeface="+mn-ea"/>
                      </a:endParaRPr>
                    </a:p>
                    <a:p>
                      <a:pPr marL="0" marR="0" lvl="0" indent="0" algn="ctr" defTabSz="914400" rtl="0" eaLnBrk="1" fontAlgn="base" latinLnBrk="0" hangingPunct="1">
                        <a:lnSpc>
                          <a:spcPct val="115000"/>
                        </a:lnSpc>
                        <a:spcBef>
                          <a:spcPct val="0"/>
                        </a:spcBef>
                        <a:spcAft>
                          <a:spcPct val="0"/>
                        </a:spcAft>
                        <a:buClrTx/>
                        <a:buSzTx/>
                        <a:buFontTx/>
                        <a:buNone/>
                      </a:pPr>
                      <a:r>
                        <a:rPr lang="zh-CN" altLang="en-US" sz="1400" b="1" smtClean="0">
                          <a:ln>
                            <a:noFill/>
                          </a:ln>
                          <a:solidFill>
                            <a:srgbClr val="4222C8"/>
                          </a:solidFill>
                          <a:effectLst/>
                          <a:latin typeface="楷体_GB2312"/>
                          <a:ea typeface="楷体_GB2312"/>
                          <a:cs typeface="楷体_GB2312"/>
                          <a:sym typeface="+mn-ea"/>
                        </a:rPr>
                        <a:t>   时间   使用次数（次）</a:t>
                      </a:r>
                      <a:endParaRPr kumimoji="0" lang="zh-CN" altLang="en-US" sz="1200" b="1" i="0" u="none" strike="noStrike" cap="none" normalizeH="0" baseline="0" smtClean="0">
                        <a:ln>
                          <a:noFill/>
                        </a:ln>
                        <a:solidFill>
                          <a:srgbClr val="4222C8"/>
                        </a:solidFill>
                        <a:effectLst/>
                        <a:latin typeface="楷体_GB2312"/>
                        <a:ea typeface="楷体_GB2312"/>
                        <a:cs typeface="楷体_GB2312"/>
                        <a:sym typeface="+mn-ea"/>
                      </a:endParaRPr>
                    </a:p>
                  </a:txBody>
                  <a:tcPr marL="26773" marR="2677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233363">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400" b="1" i="0" u="none" strike="noStrike" cap="none" normalizeH="0" baseline="0" smtClean="0">
                          <a:ln>
                            <a:noFill/>
                          </a:ln>
                          <a:solidFill>
                            <a:srgbClr val="4222C8"/>
                          </a:solidFill>
                          <a:effectLst/>
                          <a:latin typeface="楷体_GB2312"/>
                          <a:ea typeface="楷体_GB2312"/>
                          <a:cs typeface="楷体_GB2312"/>
                        </a:rPr>
                        <a:t>79</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1400" b="1" i="0" u="none" strike="noStrike" cap="none" normalizeH="0" baseline="0" smtClean="0">
                          <a:ln>
                            <a:noFill/>
                          </a:ln>
                          <a:solidFill>
                            <a:srgbClr val="4222C8"/>
                          </a:solidFill>
                          <a:effectLst/>
                          <a:latin typeface="楷体_GB2312"/>
                          <a:ea typeface="楷体_GB2312"/>
                          <a:cs typeface="楷体_GB2312"/>
                        </a:rPr>
                        <a:t>急诊生化分析仪</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500" b="1" i="0" u="none" strike="noStrike" cap="none" normalizeH="0" baseline="0" smtClean="0">
                        <a:ln>
                          <a:noFill/>
                        </a:ln>
                        <a:solidFill>
                          <a:srgbClr val="4222C8"/>
                        </a:solidFill>
                        <a:effectLst/>
                        <a:latin typeface="楷体_GB2312"/>
                        <a:ea typeface="楷体_GB2312"/>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500" b="1" i="0" u="none" strike="noStrike" cap="none" normalizeH="0" baseline="0" smtClean="0">
                        <a:ln>
                          <a:noFill/>
                        </a:ln>
                        <a:solidFill>
                          <a:srgbClr val="4222C8"/>
                        </a:solidFill>
                        <a:effectLst/>
                        <a:latin typeface="楷体_GB2312"/>
                        <a:ea typeface="楷体_GB2312"/>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500" b="1" i="0" u="none" strike="noStrike" cap="none" normalizeH="0" baseline="0" smtClean="0">
                        <a:ln>
                          <a:noFill/>
                        </a:ln>
                        <a:solidFill>
                          <a:srgbClr val="4222C8"/>
                        </a:solidFill>
                        <a:effectLst/>
                        <a:latin typeface="楷体_GB2312"/>
                        <a:ea typeface="楷体_GB2312"/>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233363">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400" b="1" i="0" u="none" strike="noStrike" cap="none" normalizeH="0" baseline="0" smtClean="0">
                          <a:ln>
                            <a:noFill/>
                          </a:ln>
                          <a:solidFill>
                            <a:srgbClr val="4222C8"/>
                          </a:solidFill>
                          <a:effectLst/>
                          <a:latin typeface="楷体_GB2312"/>
                          <a:ea typeface="楷体_GB2312"/>
                          <a:cs typeface="楷体_GB2312"/>
                        </a:rPr>
                        <a:t>80</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1400" b="1" i="0" u="none" strike="noStrike" cap="none" normalizeH="0" baseline="0" smtClean="0">
                          <a:ln>
                            <a:noFill/>
                          </a:ln>
                          <a:solidFill>
                            <a:srgbClr val="4222C8"/>
                          </a:solidFill>
                          <a:effectLst/>
                          <a:latin typeface="楷体_GB2312"/>
                          <a:ea typeface="楷体_GB2312"/>
                          <a:cs typeface="楷体_GB2312"/>
                        </a:rPr>
                        <a:t>尿液分析仪</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500" b="1" i="0" u="none" strike="noStrike" cap="none" normalizeH="0" baseline="0" smtClean="0">
                        <a:ln>
                          <a:noFill/>
                        </a:ln>
                        <a:solidFill>
                          <a:srgbClr val="4222C8"/>
                        </a:solidFill>
                        <a:effectLst/>
                        <a:latin typeface="楷体_GB2312"/>
                        <a:ea typeface="楷体_GB2312"/>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500" b="1" i="0" u="none" strike="noStrike" cap="none" normalizeH="0" baseline="0" smtClean="0">
                        <a:ln>
                          <a:noFill/>
                        </a:ln>
                        <a:solidFill>
                          <a:srgbClr val="4222C8"/>
                        </a:solidFill>
                        <a:effectLst/>
                        <a:latin typeface="楷体_GB2312"/>
                        <a:ea typeface="楷体_GB2312"/>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500" b="1" i="0" u="none" strike="noStrike" cap="none" normalizeH="0" baseline="0" smtClean="0">
                        <a:ln>
                          <a:noFill/>
                        </a:ln>
                        <a:solidFill>
                          <a:srgbClr val="4222C8"/>
                        </a:solidFill>
                        <a:effectLst/>
                        <a:latin typeface="楷体_GB2312"/>
                        <a:ea typeface="楷体_GB2312"/>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r h="234950">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400" b="1" i="0" u="none" strike="noStrike" cap="none" normalizeH="0" baseline="0" smtClean="0">
                          <a:ln>
                            <a:noFill/>
                          </a:ln>
                          <a:solidFill>
                            <a:srgbClr val="4222C8"/>
                          </a:solidFill>
                          <a:effectLst/>
                          <a:latin typeface="楷体_GB2312"/>
                          <a:ea typeface="楷体_GB2312"/>
                          <a:cs typeface="楷体_GB2312"/>
                        </a:rPr>
                        <a:t>81</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1400" b="1" i="0" u="none" strike="noStrike" cap="none" normalizeH="0" baseline="0" smtClean="0">
                          <a:ln>
                            <a:noFill/>
                          </a:ln>
                          <a:solidFill>
                            <a:srgbClr val="4222C8"/>
                          </a:solidFill>
                          <a:effectLst/>
                          <a:latin typeface="楷体_GB2312"/>
                          <a:ea typeface="楷体_GB2312"/>
                          <a:cs typeface="楷体_GB2312"/>
                        </a:rPr>
                        <a:t>生物安全柜</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500" b="1" i="0" u="none" strike="noStrike" cap="none" normalizeH="0" baseline="0" smtClean="0">
                        <a:ln>
                          <a:noFill/>
                        </a:ln>
                        <a:solidFill>
                          <a:srgbClr val="4222C8"/>
                        </a:solidFill>
                        <a:effectLst/>
                        <a:latin typeface="楷体_GB2312"/>
                        <a:ea typeface="楷体_GB2312"/>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500" b="1" i="0" u="none" strike="noStrike" cap="none" normalizeH="0" baseline="0" smtClean="0">
                        <a:ln>
                          <a:noFill/>
                        </a:ln>
                        <a:solidFill>
                          <a:srgbClr val="4222C8"/>
                        </a:solidFill>
                        <a:effectLst/>
                        <a:latin typeface="楷体_GB2312"/>
                        <a:ea typeface="楷体_GB2312"/>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500" b="1" i="0" u="none" strike="noStrike" cap="none" normalizeH="0" baseline="0" smtClean="0">
                        <a:ln>
                          <a:noFill/>
                        </a:ln>
                        <a:solidFill>
                          <a:srgbClr val="4222C8"/>
                        </a:solidFill>
                        <a:effectLst/>
                        <a:latin typeface="楷体_GB2312"/>
                        <a:ea typeface="楷体_GB2312"/>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233363">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400" b="1" i="0" u="none" strike="noStrike" cap="none" normalizeH="0" baseline="0" smtClean="0">
                          <a:ln>
                            <a:noFill/>
                          </a:ln>
                          <a:solidFill>
                            <a:srgbClr val="4222C8"/>
                          </a:solidFill>
                          <a:effectLst/>
                          <a:latin typeface="楷体_GB2312"/>
                          <a:ea typeface="楷体_GB2312"/>
                          <a:cs typeface="楷体_GB2312"/>
                        </a:rPr>
                        <a:t>82</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1400" b="1" i="0" u="none" strike="noStrike" cap="none" normalizeH="0" baseline="0" smtClean="0">
                          <a:ln>
                            <a:noFill/>
                          </a:ln>
                          <a:solidFill>
                            <a:srgbClr val="4222C8"/>
                          </a:solidFill>
                          <a:effectLst/>
                          <a:latin typeface="楷体_GB2312"/>
                          <a:ea typeface="楷体_GB2312"/>
                          <a:cs typeface="楷体_GB2312"/>
                        </a:rPr>
                        <a:t>微量元素分析仪</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500" b="1" i="0" u="none" strike="noStrike" cap="none" normalizeH="0" baseline="0" smtClean="0">
                        <a:ln>
                          <a:noFill/>
                        </a:ln>
                        <a:solidFill>
                          <a:srgbClr val="4222C8"/>
                        </a:solidFill>
                        <a:effectLst/>
                        <a:latin typeface="楷体_GB2312"/>
                        <a:ea typeface="楷体_GB2312"/>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500" b="1" i="0" u="none" strike="noStrike" cap="none" normalizeH="0" baseline="0" smtClean="0">
                        <a:ln>
                          <a:noFill/>
                        </a:ln>
                        <a:solidFill>
                          <a:srgbClr val="4222C8"/>
                        </a:solidFill>
                        <a:effectLst/>
                        <a:latin typeface="楷体_GB2312"/>
                        <a:ea typeface="楷体_GB2312"/>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500" b="1" i="0" u="none" strike="noStrike" cap="none" normalizeH="0" baseline="0" smtClean="0">
                        <a:ln>
                          <a:noFill/>
                        </a:ln>
                        <a:solidFill>
                          <a:srgbClr val="4222C8"/>
                        </a:solidFill>
                        <a:effectLst/>
                        <a:latin typeface="楷体_GB2312"/>
                        <a:ea typeface="楷体_GB2312"/>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r h="233363">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400" b="1" i="0" u="none" strike="noStrike" cap="none" normalizeH="0" baseline="0" smtClean="0">
                          <a:ln>
                            <a:noFill/>
                          </a:ln>
                          <a:solidFill>
                            <a:srgbClr val="4222C8"/>
                          </a:solidFill>
                          <a:effectLst/>
                          <a:latin typeface="楷体_GB2312"/>
                          <a:ea typeface="楷体_GB2312"/>
                          <a:cs typeface="楷体_GB2312"/>
                        </a:rPr>
                        <a:t>83</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1400" b="1" i="0" u="none" strike="noStrike" cap="none" normalizeH="0" baseline="0" smtClean="0">
                          <a:ln>
                            <a:noFill/>
                          </a:ln>
                          <a:solidFill>
                            <a:srgbClr val="4222C8"/>
                          </a:solidFill>
                          <a:effectLst/>
                          <a:latin typeface="楷体_GB2312"/>
                          <a:ea typeface="楷体_GB2312"/>
                          <a:cs typeface="楷体_GB2312"/>
                        </a:rPr>
                        <a:t>计算机X线摄影系统（CR）</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500" b="1" i="0" u="none" strike="noStrike" cap="none" normalizeH="0" baseline="0" smtClean="0">
                        <a:ln>
                          <a:noFill/>
                        </a:ln>
                        <a:solidFill>
                          <a:srgbClr val="4222C8"/>
                        </a:solidFill>
                        <a:effectLst/>
                        <a:latin typeface="楷体_GB2312"/>
                        <a:ea typeface="楷体_GB2312"/>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500" b="1" i="0" u="none" strike="noStrike" cap="none" normalizeH="0" baseline="0" smtClean="0">
                        <a:ln>
                          <a:noFill/>
                        </a:ln>
                        <a:solidFill>
                          <a:srgbClr val="4222C8"/>
                        </a:solidFill>
                        <a:effectLst/>
                        <a:latin typeface="楷体_GB2312"/>
                        <a:ea typeface="楷体_GB2312"/>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500" b="1" i="0" u="none" strike="noStrike" cap="none" normalizeH="0" baseline="0" smtClean="0">
                        <a:ln>
                          <a:noFill/>
                        </a:ln>
                        <a:solidFill>
                          <a:srgbClr val="4222C8"/>
                        </a:solidFill>
                        <a:effectLst/>
                        <a:latin typeface="楷体_GB2312"/>
                        <a:ea typeface="楷体_GB2312"/>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233363">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400" b="1" i="0" u="none" strike="noStrike" cap="none" normalizeH="0" baseline="0" smtClean="0">
                          <a:ln>
                            <a:noFill/>
                          </a:ln>
                          <a:solidFill>
                            <a:srgbClr val="4222C8"/>
                          </a:solidFill>
                          <a:effectLst/>
                          <a:latin typeface="楷体_GB2312"/>
                          <a:ea typeface="楷体_GB2312"/>
                          <a:cs typeface="楷体_GB2312"/>
                        </a:rPr>
                        <a:t>84</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1400" b="1" i="0" u="none" strike="noStrike" cap="none" normalizeH="0" baseline="0" smtClean="0">
                          <a:ln>
                            <a:noFill/>
                          </a:ln>
                          <a:solidFill>
                            <a:srgbClr val="4222C8"/>
                          </a:solidFill>
                          <a:effectLst/>
                          <a:latin typeface="楷体_GB2312"/>
                          <a:ea typeface="楷体_GB2312"/>
                          <a:cs typeface="楷体_GB2312"/>
                        </a:rPr>
                        <a:t>直接数字化X线摄影系统（DR）</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500" b="1" i="0" u="none" strike="noStrike" cap="none" normalizeH="0" baseline="0" smtClean="0">
                        <a:ln>
                          <a:noFill/>
                        </a:ln>
                        <a:solidFill>
                          <a:srgbClr val="4222C8"/>
                        </a:solidFill>
                        <a:effectLst/>
                        <a:latin typeface="楷体_GB2312"/>
                        <a:ea typeface="楷体_GB2312"/>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500" b="1" i="0" u="none" strike="noStrike" cap="none" normalizeH="0" baseline="0" smtClean="0">
                        <a:ln>
                          <a:noFill/>
                        </a:ln>
                        <a:solidFill>
                          <a:srgbClr val="4222C8"/>
                        </a:solidFill>
                        <a:effectLst/>
                        <a:latin typeface="楷体_GB2312"/>
                        <a:ea typeface="楷体_GB2312"/>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500" b="1" i="0" u="none" strike="noStrike" cap="none" normalizeH="0" baseline="0" smtClean="0">
                        <a:ln>
                          <a:noFill/>
                        </a:ln>
                        <a:solidFill>
                          <a:srgbClr val="4222C8"/>
                        </a:solidFill>
                        <a:effectLst/>
                        <a:latin typeface="楷体_GB2312"/>
                        <a:ea typeface="楷体_GB2312"/>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r h="233363">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400" b="1" i="0" u="none" strike="noStrike" cap="none" normalizeH="0" baseline="0" smtClean="0">
                          <a:ln>
                            <a:noFill/>
                          </a:ln>
                          <a:solidFill>
                            <a:srgbClr val="4222C8"/>
                          </a:solidFill>
                          <a:effectLst/>
                          <a:latin typeface="楷体_GB2312"/>
                          <a:ea typeface="楷体_GB2312"/>
                          <a:cs typeface="楷体_GB2312"/>
                        </a:rPr>
                        <a:t>85</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1400" b="1" i="0" u="none" strike="noStrike" cap="none" normalizeH="0" baseline="0" smtClean="0">
                          <a:ln>
                            <a:noFill/>
                          </a:ln>
                          <a:solidFill>
                            <a:srgbClr val="4222C8"/>
                          </a:solidFill>
                          <a:effectLst/>
                          <a:latin typeface="楷体_GB2312"/>
                          <a:ea typeface="楷体_GB2312"/>
                          <a:cs typeface="楷体_GB2312"/>
                        </a:rPr>
                        <a:t>床旁X光机</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500" b="1" i="0" u="none" strike="noStrike" cap="none" normalizeH="0" baseline="0" smtClean="0">
                        <a:ln>
                          <a:noFill/>
                        </a:ln>
                        <a:solidFill>
                          <a:srgbClr val="4222C8"/>
                        </a:solidFill>
                        <a:effectLst/>
                        <a:latin typeface="楷体_GB2312"/>
                        <a:ea typeface="楷体_GB2312"/>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500" b="1" i="0" u="none" strike="noStrike" cap="none" normalizeH="0" baseline="0" smtClean="0">
                        <a:ln>
                          <a:noFill/>
                        </a:ln>
                        <a:solidFill>
                          <a:srgbClr val="4222C8"/>
                        </a:solidFill>
                        <a:effectLst/>
                        <a:latin typeface="楷体_GB2312"/>
                        <a:ea typeface="楷体_GB2312"/>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500" b="1" i="0" u="none" strike="noStrike" cap="none" normalizeH="0" baseline="0" smtClean="0">
                        <a:ln>
                          <a:noFill/>
                        </a:ln>
                        <a:solidFill>
                          <a:srgbClr val="4222C8"/>
                        </a:solidFill>
                        <a:effectLst/>
                        <a:latin typeface="楷体_GB2312"/>
                        <a:ea typeface="楷体_GB2312"/>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233363">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400" b="1" i="0" u="none" strike="noStrike" cap="none" normalizeH="0" baseline="0" smtClean="0">
                          <a:ln>
                            <a:noFill/>
                          </a:ln>
                          <a:solidFill>
                            <a:srgbClr val="4222C8"/>
                          </a:solidFill>
                          <a:effectLst/>
                          <a:latin typeface="楷体_GB2312"/>
                          <a:ea typeface="楷体_GB2312"/>
                          <a:cs typeface="楷体_GB2312"/>
                        </a:rPr>
                        <a:t>86</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1400" b="1" i="0" u="none" strike="noStrike" cap="none" normalizeH="0" baseline="0" smtClean="0">
                          <a:ln>
                            <a:noFill/>
                          </a:ln>
                          <a:solidFill>
                            <a:srgbClr val="4222C8"/>
                          </a:solidFill>
                          <a:effectLst/>
                          <a:latin typeface="楷体_GB2312"/>
                          <a:ea typeface="楷体_GB2312"/>
                          <a:cs typeface="楷体_GB2312"/>
                        </a:rPr>
                        <a:t>计算机X线断层扫描（CT）</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500" b="1" i="0" u="none" strike="noStrike" cap="none" normalizeH="0" baseline="0" smtClean="0">
                        <a:ln>
                          <a:noFill/>
                        </a:ln>
                        <a:solidFill>
                          <a:srgbClr val="4222C8"/>
                        </a:solidFill>
                        <a:effectLst/>
                        <a:latin typeface="楷体_GB2312"/>
                        <a:ea typeface="楷体_GB2312"/>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500" b="1" i="0" u="none" strike="noStrike" cap="none" normalizeH="0" baseline="0" smtClean="0">
                        <a:ln>
                          <a:noFill/>
                        </a:ln>
                        <a:solidFill>
                          <a:srgbClr val="4222C8"/>
                        </a:solidFill>
                        <a:effectLst/>
                        <a:latin typeface="楷体_GB2312"/>
                        <a:ea typeface="楷体_GB2312"/>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500" b="1" i="0" u="none" strike="noStrike" cap="none" normalizeH="0" baseline="0" smtClean="0">
                        <a:ln>
                          <a:noFill/>
                        </a:ln>
                        <a:solidFill>
                          <a:srgbClr val="4222C8"/>
                        </a:solidFill>
                        <a:effectLst/>
                        <a:latin typeface="楷体_GB2312"/>
                        <a:ea typeface="楷体_GB2312"/>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r h="233363">
                <a:tc>
                  <a:txBody>
                    <a:bodyPr/>
                    <a:lstStyle/>
                    <a:p>
                      <a:pPr marL="0" marR="0" lvl="0" indent="0" algn="ctr" defTabSz="914400" rtl="0" eaLnBrk="1" fontAlgn="base" latinLnBrk="0" hangingPunct="1">
                        <a:lnSpc>
                          <a:spcPct val="100000"/>
                        </a:lnSpc>
                        <a:spcBef>
                          <a:spcPct val="0"/>
                        </a:spcBef>
                        <a:spcAft>
                          <a:spcPct val="0"/>
                        </a:spcAft>
                        <a:buClrTx/>
                        <a:buSzTx/>
                        <a:buFontTx/>
                        <a:buNone/>
                      </a:pPr>
                      <a:endParaRPr kumimoji="0" lang="zh-CN" altLang="en-US" sz="1400" b="1" i="0" u="none" strike="noStrike" cap="none" normalizeH="0" baseline="0" smtClean="0">
                        <a:ln>
                          <a:noFill/>
                        </a:ln>
                        <a:solidFill>
                          <a:srgbClr val="4222C8"/>
                        </a:solidFill>
                        <a:effectLst/>
                        <a:latin typeface="楷体_GB2312"/>
                        <a:ea typeface="楷体_GB2312"/>
                        <a:cs typeface="楷体_GB2312"/>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400" b="1" i="0" u="none" strike="noStrike" cap="none" normalizeH="0" baseline="0" smtClean="0">
                        <a:ln>
                          <a:noFill/>
                        </a:ln>
                        <a:solidFill>
                          <a:srgbClr val="4222C8"/>
                        </a:solidFill>
                        <a:effectLst/>
                        <a:latin typeface="楷体_GB2312"/>
                        <a:ea typeface="楷体_GB2312"/>
                        <a:cs typeface="楷体_GB2312"/>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500" b="1" i="0" u="none" strike="noStrike" cap="none" normalizeH="0" baseline="0" smtClean="0">
                        <a:ln>
                          <a:noFill/>
                        </a:ln>
                        <a:solidFill>
                          <a:srgbClr val="4222C8"/>
                        </a:solidFill>
                        <a:effectLst/>
                        <a:latin typeface="楷体_GB2312"/>
                        <a:ea typeface="楷体_GB2312"/>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500" b="1" i="0" u="none" strike="noStrike" cap="none" normalizeH="0" baseline="0" smtClean="0">
                        <a:ln>
                          <a:noFill/>
                        </a:ln>
                        <a:solidFill>
                          <a:srgbClr val="4222C8"/>
                        </a:solidFill>
                        <a:effectLst/>
                        <a:latin typeface="楷体_GB2312"/>
                        <a:ea typeface="楷体_GB2312"/>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500" b="1" i="0" u="none" strike="noStrike" cap="none" normalizeH="0" baseline="0" smtClean="0">
                        <a:ln>
                          <a:noFill/>
                        </a:ln>
                        <a:solidFill>
                          <a:srgbClr val="4222C8"/>
                        </a:solidFill>
                        <a:effectLst/>
                        <a:latin typeface="楷体_GB2312"/>
                        <a:ea typeface="楷体_GB2312"/>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bl>
          </a:graphicData>
        </a:graphic>
      </p:graphicFrame>
      <p:graphicFrame>
        <p:nvGraphicFramePr>
          <p:cNvPr id="63605" name="Group 117"/>
          <p:cNvGraphicFramePr>
            <a:graphicFrameLocks noGrp="1"/>
          </p:cNvGraphicFramePr>
          <p:nvPr/>
        </p:nvGraphicFramePr>
        <p:xfrm>
          <a:off x="1460500" y="4752975"/>
          <a:ext cx="6224588" cy="1395413"/>
        </p:xfrm>
        <a:graphic>
          <a:graphicData uri="http://schemas.openxmlformats.org/drawingml/2006/table">
            <a:tbl>
              <a:tblPr/>
              <a:tblGrid>
                <a:gridCol w="450850"/>
                <a:gridCol w="2373313"/>
                <a:gridCol w="511175"/>
                <a:gridCol w="779462"/>
                <a:gridCol w="2109788"/>
              </a:tblGrid>
              <a:tr h="0">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400" b="1" i="0" u="none" strike="noStrike" cap="none" normalizeH="0" baseline="0" smtClean="0">
                          <a:ln>
                            <a:noFill/>
                          </a:ln>
                          <a:solidFill>
                            <a:srgbClr val="4222C8"/>
                          </a:solidFill>
                          <a:effectLst/>
                          <a:latin typeface="楷体_GB2312"/>
                          <a:ea typeface="楷体_GB2312"/>
                          <a:cs typeface="楷体_GB2312"/>
                        </a:rPr>
                        <a:t>87</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1400" b="1" i="0" u="none" strike="noStrike" cap="none" normalizeH="0" baseline="0" smtClean="0">
                          <a:ln>
                            <a:noFill/>
                          </a:ln>
                          <a:solidFill>
                            <a:srgbClr val="4222C8"/>
                          </a:solidFill>
                          <a:effectLst/>
                          <a:latin typeface="楷体_GB2312"/>
                          <a:ea typeface="楷体_GB2312"/>
                          <a:cs typeface="楷体_GB2312"/>
                        </a:rPr>
                        <a:t>核磁共振（MRI）</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500" b="1" i="0" u="none" strike="noStrike" cap="none" normalizeH="0" baseline="0" smtClean="0">
                        <a:ln>
                          <a:noFill/>
                        </a:ln>
                        <a:solidFill>
                          <a:srgbClr val="4222C8"/>
                        </a:solidFill>
                        <a:effectLst/>
                        <a:latin typeface="楷体_GB2312"/>
                        <a:ea typeface="楷体_GB2312"/>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500" b="1" i="0" u="none" strike="noStrike" cap="none" normalizeH="0" baseline="0" smtClean="0">
                        <a:ln>
                          <a:noFill/>
                        </a:ln>
                        <a:solidFill>
                          <a:srgbClr val="4222C8"/>
                        </a:solidFill>
                        <a:effectLst/>
                        <a:latin typeface="楷体_GB2312"/>
                        <a:ea typeface="楷体_GB2312"/>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500" b="1" i="0" u="none" strike="noStrike" cap="none" normalizeH="0" baseline="0" smtClean="0">
                        <a:ln>
                          <a:noFill/>
                        </a:ln>
                        <a:solidFill>
                          <a:srgbClr val="4222C8"/>
                        </a:solidFill>
                        <a:effectLst/>
                        <a:latin typeface="楷体_GB2312"/>
                        <a:ea typeface="楷体_GB2312"/>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r h="233363">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400" b="1" i="0" u="none" strike="noStrike" cap="none" normalizeH="0" baseline="0" smtClean="0">
                          <a:ln>
                            <a:noFill/>
                          </a:ln>
                          <a:solidFill>
                            <a:srgbClr val="4222C8"/>
                          </a:solidFill>
                          <a:effectLst/>
                          <a:latin typeface="楷体_GB2312"/>
                          <a:ea typeface="楷体_GB2312"/>
                          <a:cs typeface="楷体_GB2312"/>
                        </a:rPr>
                        <a:t>88</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1400" b="1" i="0" u="none" strike="noStrike" cap="none" normalizeH="0" baseline="0" smtClean="0">
                          <a:ln>
                            <a:noFill/>
                          </a:ln>
                          <a:solidFill>
                            <a:srgbClr val="4222C8"/>
                          </a:solidFill>
                          <a:effectLst/>
                          <a:latin typeface="楷体_GB2312"/>
                          <a:ea typeface="楷体_GB2312"/>
                          <a:cs typeface="楷体_GB2312"/>
                        </a:rPr>
                        <a:t>彩色B超（心脏）</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500" b="1" i="0" u="none" strike="noStrike" cap="none" normalizeH="0" baseline="0" smtClean="0">
                        <a:ln>
                          <a:noFill/>
                        </a:ln>
                        <a:solidFill>
                          <a:srgbClr val="4222C8"/>
                        </a:solidFill>
                        <a:effectLst/>
                        <a:latin typeface="楷体_GB2312"/>
                        <a:ea typeface="楷体_GB2312"/>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500" b="1" i="0" u="none" strike="noStrike" cap="none" normalizeH="0" baseline="0" smtClean="0">
                        <a:ln>
                          <a:noFill/>
                        </a:ln>
                        <a:solidFill>
                          <a:srgbClr val="4222C8"/>
                        </a:solidFill>
                        <a:effectLst/>
                        <a:latin typeface="楷体_GB2312"/>
                        <a:ea typeface="楷体_GB2312"/>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500" b="1" i="0" u="none" strike="noStrike" cap="none" normalizeH="0" baseline="0" smtClean="0">
                        <a:ln>
                          <a:noFill/>
                        </a:ln>
                        <a:solidFill>
                          <a:srgbClr val="4222C8"/>
                        </a:solidFill>
                        <a:effectLst/>
                        <a:latin typeface="楷体_GB2312"/>
                        <a:ea typeface="楷体_GB2312"/>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233363">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400" b="1" i="0" u="none" strike="noStrike" cap="none" normalizeH="0" baseline="0" smtClean="0">
                          <a:ln>
                            <a:noFill/>
                          </a:ln>
                          <a:solidFill>
                            <a:srgbClr val="4222C8"/>
                          </a:solidFill>
                          <a:effectLst/>
                          <a:latin typeface="楷体_GB2312"/>
                          <a:ea typeface="楷体_GB2312"/>
                          <a:cs typeface="楷体_GB2312"/>
                        </a:rPr>
                        <a:t>89</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1400" b="1" i="0" u="none" strike="noStrike" cap="none" normalizeH="0" baseline="0" smtClean="0">
                          <a:ln>
                            <a:noFill/>
                          </a:ln>
                          <a:solidFill>
                            <a:srgbClr val="4222C8"/>
                          </a:solidFill>
                          <a:effectLst/>
                          <a:latin typeface="楷体_GB2312"/>
                          <a:ea typeface="楷体_GB2312"/>
                          <a:cs typeface="楷体_GB2312"/>
                        </a:rPr>
                        <a:t>彩色B超（腹部、血管）</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500" b="1" i="0" u="none" strike="noStrike" cap="none" normalizeH="0" baseline="0" smtClean="0">
                        <a:ln>
                          <a:noFill/>
                        </a:ln>
                        <a:solidFill>
                          <a:srgbClr val="4222C8"/>
                        </a:solidFill>
                        <a:effectLst/>
                        <a:latin typeface="楷体_GB2312"/>
                        <a:ea typeface="楷体_GB2312"/>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500" b="1" i="0" u="none" strike="noStrike" cap="none" normalizeH="0" baseline="0" smtClean="0">
                        <a:ln>
                          <a:noFill/>
                        </a:ln>
                        <a:solidFill>
                          <a:srgbClr val="4222C8"/>
                        </a:solidFill>
                        <a:effectLst/>
                        <a:latin typeface="楷体_GB2312"/>
                        <a:ea typeface="楷体_GB2312"/>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500" b="1" i="0" u="none" strike="noStrike" cap="none" normalizeH="0" baseline="0" smtClean="0">
                        <a:ln>
                          <a:noFill/>
                        </a:ln>
                        <a:solidFill>
                          <a:srgbClr val="4222C8"/>
                        </a:solidFill>
                        <a:effectLst/>
                        <a:latin typeface="楷体_GB2312"/>
                        <a:ea typeface="楷体_GB2312"/>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r h="233363">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400" b="1" i="0" u="none" strike="noStrike" cap="none" normalizeH="0" baseline="0" smtClean="0">
                          <a:ln>
                            <a:noFill/>
                          </a:ln>
                          <a:solidFill>
                            <a:srgbClr val="4222C8"/>
                          </a:solidFill>
                          <a:effectLst/>
                          <a:latin typeface="楷体_GB2312"/>
                          <a:ea typeface="楷体_GB2312"/>
                          <a:cs typeface="楷体_GB2312"/>
                        </a:rPr>
                        <a:t>90</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1400" b="1" i="0" u="none" strike="noStrike" cap="none" normalizeH="0" baseline="0" smtClean="0">
                          <a:ln>
                            <a:noFill/>
                          </a:ln>
                          <a:solidFill>
                            <a:srgbClr val="4222C8"/>
                          </a:solidFill>
                          <a:effectLst/>
                          <a:latin typeface="楷体_GB2312"/>
                          <a:ea typeface="楷体_GB2312"/>
                          <a:cs typeface="楷体_GB2312"/>
                        </a:rPr>
                        <a:t>动态心电图机</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500" b="1" i="0" u="none" strike="noStrike" cap="none" normalizeH="0" baseline="0" smtClean="0">
                        <a:ln>
                          <a:noFill/>
                        </a:ln>
                        <a:solidFill>
                          <a:srgbClr val="4222C8"/>
                        </a:solidFill>
                        <a:effectLst/>
                        <a:latin typeface="楷体_GB2312"/>
                        <a:ea typeface="楷体_GB2312"/>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500" b="1" i="0" u="none" strike="noStrike" cap="none" normalizeH="0" baseline="0" smtClean="0">
                        <a:ln>
                          <a:noFill/>
                        </a:ln>
                        <a:solidFill>
                          <a:srgbClr val="4222C8"/>
                        </a:solidFill>
                        <a:effectLst/>
                        <a:latin typeface="楷体_GB2312"/>
                        <a:ea typeface="楷体_GB2312"/>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500" b="1" i="0" u="none" strike="noStrike" cap="none" normalizeH="0" baseline="0" smtClean="0">
                        <a:ln>
                          <a:noFill/>
                        </a:ln>
                        <a:solidFill>
                          <a:srgbClr val="4222C8"/>
                        </a:solidFill>
                        <a:effectLst/>
                        <a:latin typeface="楷体_GB2312"/>
                        <a:ea typeface="楷体_GB2312"/>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233363">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400" b="1" i="0" u="none" strike="noStrike" cap="none" normalizeH="0" baseline="0" smtClean="0">
                          <a:ln>
                            <a:noFill/>
                          </a:ln>
                          <a:solidFill>
                            <a:srgbClr val="4222C8"/>
                          </a:solidFill>
                          <a:effectLst/>
                          <a:latin typeface="楷体_GB2312"/>
                          <a:ea typeface="楷体_GB2312"/>
                          <a:cs typeface="楷体_GB2312"/>
                        </a:rPr>
                        <a:t>91</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1400" b="1" i="0" u="none" strike="noStrike" cap="none" normalizeH="0" baseline="0" smtClean="0">
                          <a:ln>
                            <a:noFill/>
                          </a:ln>
                          <a:solidFill>
                            <a:srgbClr val="4222C8"/>
                          </a:solidFill>
                          <a:effectLst/>
                          <a:latin typeface="楷体_GB2312"/>
                          <a:ea typeface="楷体_GB2312"/>
                          <a:cs typeface="楷体_GB2312"/>
                        </a:rPr>
                        <a:t>心电图机</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500" b="1" i="0" u="none" strike="noStrike" cap="none" normalizeH="0" baseline="0" smtClean="0">
                        <a:ln>
                          <a:noFill/>
                        </a:ln>
                        <a:solidFill>
                          <a:srgbClr val="4222C8"/>
                        </a:solidFill>
                        <a:effectLst/>
                        <a:latin typeface="楷体_GB2312"/>
                        <a:ea typeface="楷体_GB2312"/>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500" b="1" i="0" u="none" strike="noStrike" cap="none" normalizeH="0" baseline="0" smtClean="0">
                        <a:ln>
                          <a:noFill/>
                        </a:ln>
                        <a:solidFill>
                          <a:srgbClr val="4222C8"/>
                        </a:solidFill>
                        <a:effectLst/>
                        <a:latin typeface="楷体_GB2312"/>
                        <a:ea typeface="楷体_GB2312"/>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500" b="1" i="0" u="none" strike="noStrike" cap="none" normalizeH="0" baseline="0" smtClean="0">
                        <a:ln>
                          <a:noFill/>
                        </a:ln>
                        <a:solidFill>
                          <a:srgbClr val="4222C8"/>
                        </a:solidFill>
                        <a:effectLst/>
                        <a:latin typeface="楷体_GB2312"/>
                        <a:ea typeface="楷体_GB2312"/>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r h="233363">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400" b="1" i="0" u="none" strike="noStrike" cap="none" normalizeH="0" baseline="0" smtClean="0">
                          <a:ln>
                            <a:noFill/>
                          </a:ln>
                          <a:solidFill>
                            <a:srgbClr val="4222C8"/>
                          </a:solidFill>
                          <a:effectLst/>
                          <a:latin typeface="楷体_GB2312"/>
                          <a:ea typeface="楷体_GB2312"/>
                          <a:cs typeface="楷体_GB2312"/>
                        </a:rPr>
                        <a:t>92</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1400" b="1" i="0" u="none" strike="noStrike" cap="none" normalizeH="0" baseline="0" smtClean="0">
                          <a:ln>
                            <a:noFill/>
                          </a:ln>
                          <a:solidFill>
                            <a:srgbClr val="4222C8"/>
                          </a:solidFill>
                          <a:effectLst/>
                          <a:latin typeface="楷体_GB2312"/>
                          <a:ea typeface="楷体_GB2312"/>
                          <a:cs typeface="楷体_GB2312"/>
                        </a:rPr>
                        <a:t>脑电图仪</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500" b="1" i="0" u="none" strike="noStrike" cap="none" normalizeH="0" baseline="0" smtClean="0">
                        <a:ln>
                          <a:noFill/>
                        </a:ln>
                        <a:solidFill>
                          <a:srgbClr val="4222C8"/>
                        </a:solidFill>
                        <a:effectLst/>
                        <a:latin typeface="楷体_GB2312"/>
                        <a:ea typeface="楷体_GB2312"/>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500" b="1" i="0" u="none" strike="noStrike" cap="none" normalizeH="0" baseline="0" smtClean="0">
                        <a:ln>
                          <a:noFill/>
                        </a:ln>
                        <a:solidFill>
                          <a:srgbClr val="4222C8"/>
                        </a:solidFill>
                        <a:effectLst/>
                        <a:latin typeface="楷体_GB2312"/>
                        <a:ea typeface="楷体_GB2312"/>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500" b="1" i="0" u="none" strike="noStrike" cap="none" normalizeH="0" baseline="0" smtClean="0">
                        <a:ln>
                          <a:noFill/>
                        </a:ln>
                        <a:solidFill>
                          <a:srgbClr val="4222C8"/>
                        </a:solidFill>
                        <a:effectLst/>
                        <a:latin typeface="楷体_GB2312"/>
                        <a:ea typeface="楷体_GB2312"/>
                        <a:cs typeface="楷体_GB2312"/>
                      </a:endParaRPr>
                    </a:p>
                  </a:txBody>
                  <a:tcPr marL="26773" marR="26773" marT="0" marB="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bl>
          </a:graphicData>
        </a:graphic>
      </p:graphicFrame>
    </p:spTree>
    <p:custDataLst>
      <p:tags r:id="rId1"/>
    </p:custData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标题 1"/>
          <p:cNvSpPr>
            <a:spLocks noGrp="1"/>
          </p:cNvSpPr>
          <p:nvPr>
            <p:ph type="title"/>
          </p:nvPr>
        </p:nvSpPr>
        <p:spPr>
          <a:xfrm>
            <a:off x="457200" y="163513"/>
            <a:ext cx="8229600" cy="962025"/>
          </a:xfrm>
        </p:spPr>
        <p:txBody>
          <a:bodyPr/>
          <a:lstStyle/>
          <a:p>
            <a:r>
              <a:rPr lang="en-US" altLang="zh-CN" smtClean="0">
                <a:latin typeface="黑体" panose="02010609060101010101" pitchFamily="2" charset="-122"/>
                <a:ea typeface="黑体" panose="02010609060101010101" pitchFamily="2" charset="-122"/>
              </a:rPr>
              <a:t>1.3.3</a:t>
            </a:r>
            <a:r>
              <a:rPr lang="zh-CN" altLang="en-US" smtClean="0">
                <a:latin typeface="黑体" panose="02010609060101010101" pitchFamily="2" charset="-122"/>
                <a:ea typeface="黑体" panose="02010609060101010101" pitchFamily="2" charset="-122"/>
              </a:rPr>
              <a:t> 设备配置</a:t>
            </a:r>
            <a:endParaRPr lang="zh-CN" altLang="en-US" sz="3200" smtClean="0">
              <a:latin typeface="黑体" panose="02010609060101010101" pitchFamily="2" charset="-122"/>
              <a:ea typeface="黑体" panose="02010609060101010101" pitchFamily="2" charset="-122"/>
            </a:endParaRPr>
          </a:p>
        </p:txBody>
      </p:sp>
      <p:sp>
        <p:nvSpPr>
          <p:cNvPr id="69634" name="内容占位符 2"/>
          <p:cNvSpPr>
            <a:spLocks noGrp="1"/>
          </p:cNvSpPr>
          <p:nvPr>
            <p:ph idx="1"/>
          </p:nvPr>
        </p:nvSpPr>
        <p:spPr>
          <a:xfrm>
            <a:off x="250825" y="1484313"/>
            <a:ext cx="8893175" cy="4879975"/>
          </a:xfrm>
        </p:spPr>
        <p:txBody>
          <a:bodyPr/>
          <a:lstStyle/>
          <a:p>
            <a:pPr marL="0" indent="0">
              <a:lnSpc>
                <a:spcPct val="150000"/>
              </a:lnSpc>
              <a:buFontTx/>
              <a:buNone/>
            </a:pPr>
            <a:r>
              <a:rPr lang="zh-CN" altLang="en-US" sz="2000" b="0" smtClean="0">
                <a:solidFill>
                  <a:srgbClr val="0000CC"/>
                </a:solidFill>
                <a:latin typeface="黑体" panose="02010609060101010101" pitchFamily="2" charset="-122"/>
                <a:ea typeface="黑体" panose="02010609060101010101" pitchFamily="2" charset="-122"/>
                <a:sym typeface="+mn-ea"/>
              </a:rPr>
              <a:t>【条款要点】：</a:t>
            </a:r>
            <a:endParaRPr lang="zh-CN" altLang="en-US" sz="1800" smtClean="0">
              <a:latin typeface="黑体" panose="02010609060101010101" pitchFamily="2" charset="-122"/>
              <a:ea typeface="黑体" panose="02010609060101010101" pitchFamily="2" charset="-122"/>
              <a:sym typeface="+mn-ea"/>
            </a:endParaRPr>
          </a:p>
          <a:p>
            <a:pPr marL="0" indent="0">
              <a:spcBef>
                <a:spcPct val="0"/>
              </a:spcBef>
              <a:buFontTx/>
              <a:buNone/>
            </a:pPr>
            <a:r>
              <a:rPr lang="zh-CN" altLang="en-US" sz="2000" smtClean="0">
                <a:solidFill>
                  <a:srgbClr val="FF0000"/>
                </a:solidFill>
                <a:sym typeface="+mn-ea"/>
              </a:rPr>
              <a:t>  要求配置与诊疗科目相匹配的其它设备。</a:t>
            </a:r>
            <a:endParaRPr lang="zh-CN" altLang="en-US" sz="2000" b="0" smtClean="0">
              <a:solidFill>
                <a:srgbClr val="0000CC"/>
              </a:solidFill>
              <a:latin typeface="黑体" panose="02010609060101010101" pitchFamily="2" charset="-122"/>
              <a:ea typeface="黑体" panose="02010609060101010101" pitchFamily="2" charset="-122"/>
              <a:sym typeface="+mn-ea"/>
            </a:endParaRPr>
          </a:p>
          <a:p>
            <a:pPr marL="0" indent="0">
              <a:spcBef>
                <a:spcPct val="0"/>
              </a:spcBef>
              <a:buFontTx/>
              <a:buNone/>
            </a:pPr>
            <a:r>
              <a:rPr lang="zh-CN" altLang="en-US" sz="2000" b="0" smtClean="0">
                <a:solidFill>
                  <a:srgbClr val="0000CC"/>
                </a:solidFill>
                <a:latin typeface="黑体" panose="02010609060101010101" pitchFamily="2" charset="-122"/>
                <a:ea typeface="黑体" panose="02010609060101010101" pitchFamily="2" charset="-122"/>
                <a:sym typeface="+mn-ea"/>
              </a:rPr>
              <a:t>乡镇卫生院</a:t>
            </a:r>
            <a:r>
              <a:rPr lang="zh-CN" altLang="en-US" sz="2000" b="0" smtClean="0">
                <a:solidFill>
                  <a:srgbClr val="0000CC"/>
                </a:solidFill>
                <a:sym typeface="+mn-ea"/>
              </a:rPr>
              <a:t>【B】【</a:t>
            </a:r>
            <a:r>
              <a:rPr lang="en-US" altLang="zh-CN" sz="2000" b="0" smtClean="0">
                <a:solidFill>
                  <a:srgbClr val="0000CC"/>
                </a:solidFill>
                <a:sym typeface="+mn-ea"/>
              </a:rPr>
              <a:t>A</a:t>
            </a:r>
            <a:r>
              <a:rPr lang="zh-CN" altLang="en-US" sz="2000" b="0" smtClean="0">
                <a:solidFill>
                  <a:srgbClr val="0000CC"/>
                </a:solidFill>
                <a:sym typeface="+mn-ea"/>
              </a:rPr>
              <a:t>】科室设置</a:t>
            </a:r>
            <a:endParaRPr lang="zh-CN" altLang="en-US" sz="2000" b="0" smtClean="0">
              <a:solidFill>
                <a:srgbClr val="0000CC"/>
              </a:solidFill>
              <a:latin typeface="黑体" panose="02010609060101010101" pitchFamily="2" charset="-122"/>
              <a:ea typeface="黑体" panose="02010609060101010101" pitchFamily="2" charset="-122"/>
              <a:sym typeface="+mn-ea"/>
            </a:endParaRPr>
          </a:p>
          <a:p>
            <a:pPr marL="0" indent="0">
              <a:spcBef>
                <a:spcPct val="0"/>
              </a:spcBef>
              <a:buFontTx/>
              <a:buNone/>
            </a:pPr>
            <a:r>
              <a:rPr lang="zh-CN" altLang="en-US" sz="2000" smtClean="0">
                <a:solidFill>
                  <a:srgbClr val="FF0000"/>
                </a:solidFill>
                <a:latin typeface="黑体" panose="02010609060101010101" pitchFamily="2" charset="-122"/>
                <a:ea typeface="黑体" panose="02010609060101010101" pitchFamily="2" charset="-122"/>
                <a:sym typeface="+mn-ea"/>
              </a:rPr>
              <a:t> </a:t>
            </a:r>
            <a:r>
              <a:rPr lang="zh-CN" altLang="en-US" sz="2000" b="0" smtClean="0">
                <a:solidFill>
                  <a:srgbClr val="0000CC"/>
                </a:solidFill>
                <a:latin typeface="黑体" panose="02010609060101010101" pitchFamily="2" charset="-122"/>
                <a:ea typeface="黑体" panose="02010609060101010101" pitchFamily="2" charset="-122"/>
                <a:sym typeface="+mn-ea"/>
              </a:rPr>
              <a:t>    乡镇卫生院：</a:t>
            </a:r>
            <a:r>
              <a:rPr lang="en-US" altLang="zh-CN" sz="2000" b="0" smtClean="0">
                <a:solidFill>
                  <a:srgbClr val="0000CC"/>
                </a:solidFill>
                <a:latin typeface="黑体" panose="02010609060101010101" pitchFamily="2" charset="-122"/>
                <a:ea typeface="黑体" panose="02010609060101010101" pitchFamily="2" charset="-122"/>
                <a:sym typeface="+mn-ea"/>
              </a:rPr>
              <a:t>B</a:t>
            </a:r>
            <a:r>
              <a:rPr lang="zh-CN" altLang="en-US" sz="2000" b="0" smtClean="0">
                <a:solidFill>
                  <a:srgbClr val="0000CC"/>
                </a:solidFill>
                <a:latin typeface="黑体" panose="02010609060101010101" pitchFamily="2" charset="-122"/>
                <a:ea typeface="黑体" panose="02010609060101010101" pitchFamily="2" charset="-122"/>
                <a:sym typeface="+mn-ea"/>
              </a:rPr>
              <a:t>级设立儿科、口腔科、康复科、中医综合服务区，</a:t>
            </a:r>
          </a:p>
          <a:p>
            <a:pPr marL="0" indent="0">
              <a:spcBef>
                <a:spcPct val="0"/>
              </a:spcBef>
              <a:buFontTx/>
              <a:buNone/>
            </a:pPr>
            <a:r>
              <a:rPr lang="zh-CN" altLang="en-US" sz="2000" b="0" smtClean="0">
                <a:solidFill>
                  <a:srgbClr val="0000CC"/>
                </a:solidFill>
                <a:latin typeface="黑体" panose="02010609060101010101" pitchFamily="2" charset="-122"/>
                <a:ea typeface="黑体" panose="02010609060101010101" pitchFamily="2" charset="-122"/>
                <a:sym typeface="+mn-ea"/>
              </a:rPr>
              <a:t>                </a:t>
            </a:r>
            <a:r>
              <a:rPr lang="en-US" altLang="zh-CN" sz="2000" b="0" smtClean="0">
                <a:solidFill>
                  <a:srgbClr val="0000CC"/>
                </a:solidFill>
                <a:latin typeface="黑体" panose="02010609060101010101" pitchFamily="2" charset="-122"/>
                <a:ea typeface="黑体" panose="02010609060101010101" pitchFamily="2" charset="-122"/>
                <a:sym typeface="+mn-ea"/>
              </a:rPr>
              <a:t>A</a:t>
            </a:r>
            <a:r>
              <a:rPr lang="zh-CN" altLang="en-US" sz="2000" b="0" smtClean="0">
                <a:solidFill>
                  <a:srgbClr val="0000CC"/>
                </a:solidFill>
                <a:latin typeface="黑体" panose="02010609060101010101" pitchFamily="2" charset="-122"/>
                <a:ea typeface="黑体" panose="02010609060101010101" pitchFamily="2" charset="-122"/>
                <a:sym typeface="+mn-ea"/>
              </a:rPr>
              <a:t>级至少设立3个以下科室或1个特色科室：眼科、耳鼻咽喉科（可合并设立五官科）、重症监护室、血液透析室、急诊科、皮肤科、麻醉科、手术室（可合并设立）、体检中心。</a:t>
            </a:r>
            <a:r>
              <a:rPr lang="zh-CN" altLang="en-US" sz="2000" b="0" smtClean="0">
                <a:solidFill>
                  <a:srgbClr val="FF0000"/>
                </a:solidFill>
                <a:latin typeface="黑体" panose="02010609060101010101" pitchFamily="2" charset="-122"/>
                <a:ea typeface="黑体" panose="02010609060101010101" pitchFamily="2" charset="-122"/>
                <a:sym typeface="+mn-ea"/>
              </a:rPr>
              <a:t>填报</a:t>
            </a:r>
            <a:r>
              <a:rPr lang="zh-CN" altLang="en-US" sz="2000" smtClean="0">
                <a:solidFill>
                  <a:srgbClr val="FF0000"/>
                </a:solidFill>
                <a:latin typeface="黑体" panose="02010609060101010101" pitchFamily="2" charset="-122"/>
                <a:ea typeface="宋体" panose="02010600030101010101" pitchFamily="2" charset="-122"/>
                <a:sym typeface="+mn-ea"/>
              </a:rPr>
              <a:t>附表</a:t>
            </a:r>
            <a:r>
              <a:rPr lang="en-US" altLang="zh-CN" sz="2000" smtClean="0">
                <a:solidFill>
                  <a:srgbClr val="FF0000"/>
                </a:solidFill>
                <a:latin typeface="黑体" panose="02010609060101010101" pitchFamily="2" charset="-122"/>
                <a:ea typeface="宋体" panose="02010600030101010101" pitchFamily="2" charset="-122"/>
                <a:sym typeface="+mn-ea"/>
              </a:rPr>
              <a:t>3</a:t>
            </a:r>
            <a:r>
              <a:rPr lang="zh-CN" altLang="en-US" sz="2000" b="0" smtClean="0">
                <a:solidFill>
                  <a:srgbClr val="FF0000"/>
                </a:solidFill>
                <a:latin typeface="黑体" panose="02010609060101010101" pitchFamily="2" charset="-122"/>
                <a:ea typeface="黑体" panose="02010609060101010101" pitchFamily="2" charset="-122"/>
                <a:sym typeface="+mn-ea"/>
              </a:rPr>
              <a:t>要体现相应设备</a:t>
            </a:r>
          </a:p>
          <a:p>
            <a:pPr marL="0" indent="0">
              <a:lnSpc>
                <a:spcPct val="150000"/>
              </a:lnSpc>
              <a:spcBef>
                <a:spcPct val="0"/>
              </a:spcBef>
              <a:buFontTx/>
              <a:buNone/>
            </a:pPr>
            <a:r>
              <a:rPr lang="zh-CN" altLang="en-US" sz="2000" b="0" smtClean="0">
                <a:solidFill>
                  <a:srgbClr val="0000CC"/>
                </a:solidFill>
                <a:latin typeface="黑体" panose="02010609060101010101" pitchFamily="2" charset="-122"/>
                <a:ea typeface="黑体" panose="02010609060101010101" pitchFamily="2" charset="-122"/>
                <a:sym typeface="+mn-ea"/>
              </a:rPr>
              <a:t>社区中心</a:t>
            </a:r>
            <a:r>
              <a:rPr lang="zh-CN" altLang="en-US" sz="2000" b="0" smtClean="0">
                <a:solidFill>
                  <a:srgbClr val="0000CC"/>
                </a:solidFill>
                <a:sym typeface="+mn-ea"/>
              </a:rPr>
              <a:t>【B】【</a:t>
            </a:r>
            <a:r>
              <a:rPr lang="en-US" altLang="zh-CN" sz="2000" b="0" smtClean="0">
                <a:solidFill>
                  <a:srgbClr val="0000CC"/>
                </a:solidFill>
                <a:sym typeface="+mn-ea"/>
              </a:rPr>
              <a:t>A</a:t>
            </a:r>
            <a:r>
              <a:rPr lang="zh-CN" altLang="en-US" sz="2000" b="0" smtClean="0">
                <a:solidFill>
                  <a:srgbClr val="0000CC"/>
                </a:solidFill>
                <a:sym typeface="+mn-ea"/>
              </a:rPr>
              <a:t>】科室设置 </a:t>
            </a:r>
          </a:p>
          <a:p>
            <a:pPr marL="0" indent="0">
              <a:spcBef>
                <a:spcPct val="0"/>
              </a:spcBef>
              <a:buFontTx/>
              <a:buNone/>
            </a:pPr>
            <a:r>
              <a:rPr lang="zh-CN" altLang="en-US" sz="2000" b="0" smtClean="0">
                <a:solidFill>
                  <a:srgbClr val="0000CC"/>
                </a:solidFill>
                <a:latin typeface="黑体" panose="02010609060101010101" pitchFamily="2" charset="-122"/>
                <a:ea typeface="黑体" panose="02010609060101010101" pitchFamily="2" charset="-122"/>
                <a:sym typeface="+mn-ea"/>
              </a:rPr>
              <a:t>     社区中心：</a:t>
            </a:r>
            <a:r>
              <a:rPr lang="en-US" altLang="zh-CN" sz="2000" b="0" smtClean="0">
                <a:solidFill>
                  <a:srgbClr val="0000CC"/>
                </a:solidFill>
                <a:latin typeface="黑体" panose="02010609060101010101" pitchFamily="2" charset="-122"/>
                <a:ea typeface="黑体" panose="02010609060101010101" pitchFamily="2" charset="-122"/>
                <a:sym typeface="+mn-ea"/>
              </a:rPr>
              <a:t>B</a:t>
            </a:r>
            <a:r>
              <a:rPr lang="zh-CN" altLang="en-US" sz="2000" b="0" smtClean="0">
                <a:solidFill>
                  <a:srgbClr val="0000CC"/>
                </a:solidFill>
                <a:latin typeface="黑体" panose="02010609060101010101" pitchFamily="2" charset="-122"/>
                <a:ea typeface="黑体" panose="02010609060101010101" pitchFamily="2" charset="-122"/>
                <a:sym typeface="+mn-ea"/>
              </a:rPr>
              <a:t>级口腔科、康复科、中医综合服务区，</a:t>
            </a:r>
          </a:p>
          <a:p>
            <a:pPr marL="0" indent="0">
              <a:spcBef>
                <a:spcPct val="0"/>
              </a:spcBef>
              <a:buFontTx/>
              <a:buNone/>
            </a:pPr>
            <a:r>
              <a:rPr lang="en-US" altLang="zh-CN" sz="2000" b="0" smtClean="0">
                <a:solidFill>
                  <a:srgbClr val="0000CC"/>
                </a:solidFill>
                <a:sym typeface="+mn-ea"/>
              </a:rPr>
              <a:t>              A</a:t>
            </a:r>
            <a:r>
              <a:rPr lang="zh-CN" altLang="en-US" sz="2000" b="0" smtClean="0">
                <a:solidFill>
                  <a:srgbClr val="0000CC"/>
                </a:solidFill>
                <a:sym typeface="+mn-ea"/>
              </a:rPr>
              <a:t>级</a:t>
            </a:r>
            <a:r>
              <a:rPr lang="zh-CN" altLang="en-US" sz="2000" b="0" smtClean="0">
                <a:solidFill>
                  <a:srgbClr val="0000CC"/>
                </a:solidFill>
                <a:latin typeface="黑体" panose="02010609060101010101" pitchFamily="2" charset="-122"/>
                <a:ea typeface="黑体" panose="02010609060101010101" pitchFamily="2" charset="-122"/>
                <a:sym typeface="+mn-ea"/>
              </a:rPr>
              <a:t>至少设立一个特色科室。 </a:t>
            </a:r>
            <a:r>
              <a:rPr lang="zh-CN" altLang="en-US" sz="2000" b="0" smtClean="0">
                <a:solidFill>
                  <a:srgbClr val="FF0000"/>
                </a:solidFill>
                <a:latin typeface="黑体" panose="02010609060101010101" pitchFamily="2" charset="-122"/>
                <a:ea typeface="黑体" panose="02010609060101010101" pitchFamily="2" charset="-122"/>
                <a:sym typeface="+mn-ea"/>
              </a:rPr>
              <a:t>填报</a:t>
            </a:r>
            <a:r>
              <a:rPr lang="zh-CN" altLang="en-US" sz="2000" smtClean="0">
                <a:solidFill>
                  <a:srgbClr val="FF0000"/>
                </a:solidFill>
                <a:latin typeface="黑体" panose="02010609060101010101" pitchFamily="2" charset="-122"/>
                <a:ea typeface="宋体" panose="02010600030101010101" pitchFamily="2" charset="-122"/>
                <a:sym typeface="+mn-ea"/>
              </a:rPr>
              <a:t>附表</a:t>
            </a:r>
            <a:r>
              <a:rPr lang="en-US" altLang="zh-CN" sz="2000" smtClean="0">
                <a:solidFill>
                  <a:srgbClr val="FF0000"/>
                </a:solidFill>
                <a:latin typeface="黑体" panose="02010609060101010101" pitchFamily="2" charset="-122"/>
                <a:ea typeface="宋体" panose="02010600030101010101" pitchFamily="2" charset="-122"/>
                <a:sym typeface="+mn-ea"/>
              </a:rPr>
              <a:t>2</a:t>
            </a:r>
            <a:r>
              <a:rPr lang="zh-CN" altLang="en-US" sz="2000" b="0" smtClean="0">
                <a:solidFill>
                  <a:srgbClr val="FF0000"/>
                </a:solidFill>
                <a:latin typeface="黑体" panose="02010609060101010101" pitchFamily="2" charset="-122"/>
                <a:ea typeface="黑体" panose="02010609060101010101" pitchFamily="2" charset="-122"/>
                <a:sym typeface="+mn-ea"/>
              </a:rPr>
              <a:t>要体现相应设备</a:t>
            </a:r>
          </a:p>
          <a:p>
            <a:pPr marL="0" indent="0">
              <a:spcBef>
                <a:spcPct val="0"/>
              </a:spcBef>
              <a:buFontTx/>
              <a:buNone/>
            </a:pPr>
            <a:r>
              <a:rPr lang="zh-CN" altLang="en-US" sz="2000" b="0" smtClean="0">
                <a:solidFill>
                  <a:srgbClr val="0000CC"/>
                </a:solidFill>
                <a:sym typeface="+mn-ea"/>
              </a:rPr>
              <a:t>例如：开设康复科—11种设备应配置必要设备</a:t>
            </a:r>
            <a:endParaRPr lang="zh-CN" altLang="en-US" sz="2000" b="0" smtClean="0">
              <a:solidFill>
                <a:srgbClr val="0000CC"/>
              </a:solidFill>
              <a:latin typeface="黑体" panose="02010609060101010101" pitchFamily="2" charset="-122"/>
              <a:ea typeface="黑体" panose="02010609060101010101" pitchFamily="2" charset="-122"/>
              <a:sym typeface="+mn-ea"/>
            </a:endParaRPr>
          </a:p>
          <a:p>
            <a:pPr marL="0" indent="0">
              <a:spcBef>
                <a:spcPct val="0"/>
              </a:spcBef>
              <a:buFontTx/>
              <a:buNone/>
            </a:pPr>
            <a:r>
              <a:rPr lang="zh-CN" altLang="en-US" sz="2000" b="0" smtClean="0">
                <a:solidFill>
                  <a:srgbClr val="0000CC"/>
                </a:solidFill>
                <a:sym typeface="+mn-ea"/>
              </a:rPr>
              <a:t>      儿科—氧驱雾化治疗仪 </a:t>
            </a:r>
            <a:endParaRPr lang="zh-CN" altLang="en-US" sz="2000" b="0" smtClean="0">
              <a:solidFill>
                <a:srgbClr val="0000CC"/>
              </a:solidFill>
              <a:latin typeface="黑体" panose="02010609060101010101" pitchFamily="2" charset="-122"/>
              <a:ea typeface="黑体" panose="02010609060101010101" pitchFamily="2" charset="-122"/>
              <a:sym typeface="+mn-ea"/>
            </a:endParaRPr>
          </a:p>
          <a:p>
            <a:pPr marL="0" indent="0">
              <a:spcBef>
                <a:spcPct val="0"/>
              </a:spcBef>
              <a:buFontTx/>
              <a:buNone/>
            </a:pPr>
            <a:endParaRPr lang="zh-CN" altLang="en-US" sz="2000" b="0" smtClean="0">
              <a:solidFill>
                <a:srgbClr val="0000CC"/>
              </a:solidFill>
              <a:latin typeface="黑体" panose="02010609060101010101" pitchFamily="2" charset="-122"/>
              <a:ea typeface="黑体" panose="02010609060101010101" pitchFamily="2" charset="-122"/>
              <a:sym typeface="+mn-ea"/>
            </a:endParaRPr>
          </a:p>
          <a:p>
            <a:pPr marL="0" indent="0">
              <a:spcBef>
                <a:spcPct val="0"/>
              </a:spcBef>
              <a:buFontTx/>
              <a:buNone/>
            </a:pPr>
            <a:endParaRPr lang="zh-CN" altLang="en-US" sz="2000" b="0" smtClean="0">
              <a:solidFill>
                <a:srgbClr val="0000CC"/>
              </a:solidFill>
              <a:latin typeface="黑体" panose="02010609060101010101" pitchFamily="2" charset="-122"/>
              <a:ea typeface="黑体" panose="02010609060101010101" pitchFamily="2" charset="-122"/>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标题 1"/>
          <p:cNvSpPr>
            <a:spLocks noGrp="1"/>
          </p:cNvSpPr>
          <p:nvPr>
            <p:ph type="title"/>
          </p:nvPr>
        </p:nvSpPr>
        <p:spPr>
          <a:xfrm>
            <a:off x="457200" y="163513"/>
            <a:ext cx="8229600" cy="962025"/>
          </a:xfrm>
        </p:spPr>
        <p:txBody>
          <a:bodyPr/>
          <a:lstStyle/>
          <a:p>
            <a:r>
              <a:rPr lang="en-US" altLang="zh-CN" smtClean="0">
                <a:latin typeface="黑体" panose="02010609060101010101" pitchFamily="2" charset="-122"/>
                <a:ea typeface="黑体" panose="02010609060101010101" pitchFamily="2" charset="-122"/>
              </a:rPr>
              <a:t>1.3.3</a:t>
            </a:r>
            <a:r>
              <a:rPr lang="zh-CN" altLang="en-US" smtClean="0">
                <a:latin typeface="黑体" panose="02010609060101010101" pitchFamily="2" charset="-122"/>
                <a:ea typeface="黑体" panose="02010609060101010101" pitchFamily="2" charset="-122"/>
              </a:rPr>
              <a:t> 设备配置</a:t>
            </a:r>
            <a:endParaRPr lang="zh-CN" altLang="en-US" sz="3200" smtClean="0">
              <a:latin typeface="黑体" panose="02010609060101010101" pitchFamily="2" charset="-122"/>
              <a:ea typeface="黑体" panose="02010609060101010101" pitchFamily="2" charset="-122"/>
            </a:endParaRPr>
          </a:p>
        </p:txBody>
      </p:sp>
      <p:sp>
        <p:nvSpPr>
          <p:cNvPr id="70658" name="内容占位符 2"/>
          <p:cNvSpPr>
            <a:spLocks noGrp="1"/>
          </p:cNvSpPr>
          <p:nvPr>
            <p:ph idx="1"/>
          </p:nvPr>
        </p:nvSpPr>
        <p:spPr>
          <a:xfrm>
            <a:off x="428625" y="1428750"/>
            <a:ext cx="8329613" cy="4525963"/>
          </a:xfrm>
        </p:spPr>
        <p:txBody>
          <a:bodyPr/>
          <a:lstStyle/>
          <a:p>
            <a:pPr marL="0" indent="0">
              <a:spcBef>
                <a:spcPct val="0"/>
              </a:spcBef>
              <a:buFontTx/>
              <a:buNone/>
            </a:pPr>
            <a:r>
              <a:rPr lang="en-US" altLang="zh-CN" sz="2000" smtClean="0">
                <a:sym typeface="+mn-ea"/>
              </a:rPr>
              <a:t>【</a:t>
            </a:r>
            <a:r>
              <a:rPr lang="zh-CN" altLang="en-US" sz="2000" smtClean="0">
                <a:sym typeface="+mn-ea"/>
              </a:rPr>
              <a:t>条款要点</a:t>
            </a:r>
            <a:r>
              <a:rPr lang="en-US" altLang="zh-CN" sz="2000" smtClean="0">
                <a:sym typeface="+mn-ea"/>
              </a:rPr>
              <a:t>】：</a:t>
            </a:r>
            <a:endParaRPr lang="zh-CN" altLang="en-US" sz="2000" b="0" smtClean="0">
              <a:solidFill>
                <a:srgbClr val="0000CC"/>
              </a:solidFill>
              <a:sym typeface="+mn-ea"/>
            </a:endParaRPr>
          </a:p>
          <a:p>
            <a:pPr marL="0" indent="0">
              <a:lnSpc>
                <a:spcPct val="150000"/>
              </a:lnSpc>
              <a:spcBef>
                <a:spcPct val="0"/>
              </a:spcBef>
              <a:buFontTx/>
              <a:buNone/>
            </a:pPr>
            <a:r>
              <a:rPr lang="en-US" altLang="zh-CN" sz="2000" b="0" smtClean="0">
                <a:solidFill>
                  <a:srgbClr val="0000CC"/>
                </a:solidFill>
                <a:sym typeface="+mn-ea"/>
              </a:rPr>
              <a:t>1</a:t>
            </a:r>
            <a:r>
              <a:rPr lang="zh-CN" altLang="en-US" sz="2000" b="0" smtClean="0">
                <a:solidFill>
                  <a:srgbClr val="0000CC"/>
                </a:solidFill>
                <a:sym typeface="+mn-ea"/>
              </a:rPr>
              <a:t>、检验科除急诊检测设备符合临床诊疗需求，其他如生化、发光、细菌培养等，</a:t>
            </a:r>
            <a:r>
              <a:rPr lang="zh-CN" altLang="en-US" sz="2000" smtClean="0">
                <a:solidFill>
                  <a:srgbClr val="FF0000"/>
                </a:solidFill>
                <a:sym typeface="+mn-ea"/>
              </a:rPr>
              <a:t>有合作外送协议和数据支撑</a:t>
            </a:r>
            <a:r>
              <a:rPr lang="zh-CN" altLang="en-US" sz="2000" b="0" smtClean="0">
                <a:solidFill>
                  <a:srgbClr val="0000CC"/>
                </a:solidFill>
                <a:sym typeface="+mn-ea"/>
              </a:rPr>
              <a:t>应视同具备相应设备。</a:t>
            </a:r>
            <a:endParaRPr lang="zh-CN" altLang="en-US" sz="2000" smtClean="0">
              <a:latin typeface="黑体" panose="02010609060101010101" pitchFamily="2" charset="-122"/>
              <a:ea typeface="黑体" panose="02010609060101010101" pitchFamily="2" charset="-122"/>
              <a:sym typeface="+mn-ea"/>
            </a:endParaRPr>
          </a:p>
          <a:p>
            <a:pPr marL="0" indent="0">
              <a:lnSpc>
                <a:spcPct val="150000"/>
              </a:lnSpc>
              <a:spcBef>
                <a:spcPct val="0"/>
              </a:spcBef>
              <a:buFontTx/>
              <a:buNone/>
            </a:pPr>
            <a:r>
              <a:rPr lang="en-US" altLang="zh-CN" sz="2000" b="0" smtClean="0">
                <a:solidFill>
                  <a:srgbClr val="0000CC"/>
                </a:solidFill>
                <a:sym typeface="+mn-ea"/>
              </a:rPr>
              <a:t>2</a:t>
            </a:r>
            <a:r>
              <a:rPr lang="zh-CN" altLang="en-US" sz="2000" b="0" smtClean="0">
                <a:solidFill>
                  <a:srgbClr val="0000CC"/>
                </a:solidFill>
                <a:sym typeface="+mn-ea"/>
              </a:rPr>
              <a:t>、病理科设备评价与检验科认定同理。</a:t>
            </a:r>
            <a:endParaRPr lang="zh-CN" altLang="en-US" sz="2000" b="0" smtClean="0">
              <a:solidFill>
                <a:srgbClr val="0000CC"/>
              </a:solidFill>
              <a:latin typeface="黑体" panose="02010609060101010101" pitchFamily="2" charset="-122"/>
              <a:ea typeface="黑体" panose="02010609060101010101" pitchFamily="2" charset="-122"/>
            </a:endParaRPr>
          </a:p>
          <a:p>
            <a:pPr marL="0" indent="0">
              <a:lnSpc>
                <a:spcPct val="150000"/>
              </a:lnSpc>
              <a:spcBef>
                <a:spcPct val="0"/>
              </a:spcBef>
              <a:buFontTx/>
              <a:buNone/>
            </a:pPr>
            <a:r>
              <a:rPr lang="en-US" altLang="zh-CN" sz="2000" b="0" smtClean="0">
                <a:solidFill>
                  <a:srgbClr val="0000CC"/>
                </a:solidFill>
                <a:latin typeface="黑体" panose="02010609060101010101" pitchFamily="2" charset="-122"/>
                <a:ea typeface="黑体" panose="02010609060101010101" pitchFamily="2" charset="-122"/>
                <a:sym typeface="+mn-ea"/>
              </a:rPr>
              <a:t>3</a:t>
            </a:r>
            <a:r>
              <a:rPr lang="zh-CN" altLang="en-US" sz="2000" b="0" smtClean="0">
                <a:solidFill>
                  <a:srgbClr val="0000CC"/>
                </a:solidFill>
                <a:latin typeface="黑体" panose="02010609060101010101" pitchFamily="2" charset="-122"/>
                <a:ea typeface="黑体" panose="02010609060101010101" pitchFamily="2" charset="-122"/>
                <a:sym typeface="+mn-ea"/>
              </a:rPr>
              <a:t>、远程心电监测仪器（无线穿戴心电监测设备、包括远程心电图诊断）</a:t>
            </a:r>
          </a:p>
          <a:p>
            <a:pPr marL="0" indent="0">
              <a:lnSpc>
                <a:spcPct val="150000"/>
              </a:lnSpc>
              <a:spcBef>
                <a:spcPct val="0"/>
              </a:spcBef>
              <a:buFontTx/>
              <a:buNone/>
            </a:pPr>
            <a:r>
              <a:rPr lang="en-US" altLang="zh-CN" sz="2000" b="0" smtClean="0">
                <a:solidFill>
                  <a:srgbClr val="0000CC"/>
                </a:solidFill>
                <a:latin typeface="黑体" panose="02010609060101010101" pitchFamily="2" charset="-122"/>
                <a:ea typeface="黑体" panose="02010609060101010101" pitchFamily="2" charset="-122"/>
                <a:sym typeface="+mn-ea"/>
              </a:rPr>
              <a:t>4</a:t>
            </a:r>
            <a:r>
              <a:rPr lang="zh-CN" altLang="en-US" sz="2000" b="0" smtClean="0">
                <a:solidFill>
                  <a:srgbClr val="0000CC"/>
                </a:solidFill>
                <a:latin typeface="黑体" panose="02010609060101010101" pitchFamily="2" charset="-122"/>
                <a:ea typeface="黑体" panose="02010609060101010101" pitchFamily="2" charset="-122"/>
                <a:sym typeface="+mn-ea"/>
              </a:rPr>
              <a:t>、卫生院和社区中心临床科室【B】设置均有口腔科，主要设备统计表中增加口腔科设备目录。</a:t>
            </a:r>
          </a:p>
          <a:p>
            <a:pPr marL="0" indent="0">
              <a:lnSpc>
                <a:spcPct val="150000"/>
              </a:lnSpc>
              <a:spcBef>
                <a:spcPct val="0"/>
              </a:spcBef>
              <a:buFontTx/>
              <a:buNone/>
            </a:pPr>
            <a:r>
              <a:rPr lang="en-US" altLang="zh-CN" sz="2000" b="0" smtClean="0">
                <a:solidFill>
                  <a:srgbClr val="0000CC"/>
                </a:solidFill>
                <a:latin typeface="黑体" panose="02010609060101010101" pitchFamily="2" charset="-122"/>
                <a:ea typeface="黑体" panose="02010609060101010101" pitchFamily="2" charset="-122"/>
                <a:sym typeface="+mn-ea"/>
              </a:rPr>
              <a:t>5</a:t>
            </a:r>
            <a:r>
              <a:rPr lang="zh-CN" altLang="en-US" sz="2000" b="0" smtClean="0">
                <a:solidFill>
                  <a:srgbClr val="0000CC"/>
                </a:solidFill>
                <a:latin typeface="黑体" panose="02010609060101010101" pitchFamily="2" charset="-122"/>
                <a:ea typeface="黑体" panose="02010609060101010101" pitchFamily="2" charset="-122"/>
                <a:sym typeface="+mn-ea"/>
              </a:rPr>
              <a:t>、电子设备超过使用年限不计入设备配置。</a:t>
            </a:r>
          </a:p>
          <a:p>
            <a:pPr marL="0" indent="0">
              <a:lnSpc>
                <a:spcPct val="150000"/>
              </a:lnSpc>
              <a:buFontTx/>
              <a:buNone/>
            </a:pPr>
            <a:r>
              <a:rPr lang="en-US" altLang="zh-CN" sz="2000" smtClean="0">
                <a:latin typeface="黑体" panose="02010609060101010101" pitchFamily="2" charset="-122"/>
                <a:ea typeface="黑体" panose="02010609060101010101" pitchFamily="2" charset="-122"/>
                <a:sym typeface="+mn-ea"/>
              </a:rPr>
              <a:t>【B】评价方式方法：</a:t>
            </a:r>
            <a:endParaRPr lang="zh-CN" altLang="en-US" sz="2000" smtClean="0">
              <a:latin typeface="黑体" panose="02010609060101010101" pitchFamily="2" charset="-122"/>
              <a:ea typeface="黑体" panose="02010609060101010101" pitchFamily="2" charset="-122"/>
              <a:sym typeface="+mn-ea"/>
            </a:endParaRPr>
          </a:p>
          <a:p>
            <a:pPr marL="0" indent="0">
              <a:spcBef>
                <a:spcPct val="0"/>
              </a:spcBef>
              <a:buFontTx/>
              <a:buNone/>
            </a:pPr>
            <a:r>
              <a:rPr lang="zh-CN" altLang="en-US" sz="2000" b="0" smtClean="0">
                <a:solidFill>
                  <a:srgbClr val="0000CC"/>
                </a:solidFill>
                <a:latin typeface="黑体" panose="02010609060101010101" pitchFamily="2" charset="-122"/>
                <a:ea typeface="黑体" panose="02010609060101010101" pitchFamily="2" charset="-122"/>
                <a:sym typeface="+mn-ea"/>
              </a:rPr>
              <a:t>现场查看：核对填报附表3或附表2设备及设备使用情况。</a:t>
            </a:r>
          </a:p>
          <a:p>
            <a:pPr marL="0" indent="0">
              <a:spcBef>
                <a:spcPct val="0"/>
              </a:spcBef>
              <a:buFontTx/>
              <a:buNone/>
            </a:pPr>
            <a:r>
              <a:rPr lang="zh-CN" altLang="en-US" sz="2000" b="0" smtClean="0">
                <a:solidFill>
                  <a:srgbClr val="0000CC"/>
                </a:solidFill>
                <a:latin typeface="黑体" panose="02010609060101010101" pitchFamily="2" charset="-122"/>
                <a:ea typeface="黑体" panose="02010609060101010101" pitchFamily="2" charset="-122"/>
                <a:sym typeface="+mn-ea"/>
              </a:rPr>
              <a:t>         随机调取设备采购合同及发票</a:t>
            </a:r>
          </a:p>
          <a:p>
            <a:pPr marL="0" indent="0">
              <a:spcBef>
                <a:spcPct val="0"/>
              </a:spcBef>
              <a:buFontTx/>
              <a:buNone/>
            </a:pPr>
            <a:r>
              <a:rPr lang="zh-CN" altLang="en-US" sz="2000" b="0" smtClean="0">
                <a:solidFill>
                  <a:srgbClr val="0000CC"/>
                </a:solidFill>
                <a:latin typeface="黑体" panose="02010609060101010101" pitchFamily="2" charset="-122"/>
                <a:ea typeface="黑体" panose="02010609060101010101" pitchFamily="2" charset="-122"/>
                <a:sym typeface="+mn-ea"/>
              </a:rPr>
              <a:t>  </a:t>
            </a:r>
            <a:r>
              <a:rPr lang="zh-CN" altLang="en-US" sz="1800" smtClean="0">
                <a:latin typeface="黑体" panose="02010609060101010101" pitchFamily="2" charset="-122"/>
                <a:ea typeface="黑体" panose="02010609060101010101" pitchFamily="2" charset="-122"/>
                <a:sym typeface="+mn-ea"/>
              </a:rPr>
              <a:t>      </a:t>
            </a:r>
            <a:endParaRPr lang="zh-CN" altLang="en-US" sz="1800" smtClean="0">
              <a:latin typeface="黑体" panose="02010609060101010101" pitchFamily="2" charset="-122"/>
              <a:ea typeface="黑体" panose="02010609060101010101" pitchFamily="2" charset="-122"/>
            </a:endParaRPr>
          </a:p>
          <a:p>
            <a:pPr marL="0" indent="0">
              <a:lnSpc>
                <a:spcPct val="150000"/>
              </a:lnSpc>
              <a:buFontTx/>
              <a:buNone/>
            </a:pPr>
            <a:endParaRPr lang="zh-CN" altLang="en-US" sz="1800" smtClean="0">
              <a:latin typeface="黑体" panose="02010609060101010101" pitchFamily="2" charset="-122"/>
              <a:ea typeface="黑体" panose="02010609060101010101" pitchFamily="2" charset="-122"/>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标题 1"/>
          <p:cNvSpPr>
            <a:spLocks noGrp="1"/>
          </p:cNvSpPr>
          <p:nvPr>
            <p:ph type="title"/>
          </p:nvPr>
        </p:nvSpPr>
        <p:spPr>
          <a:xfrm>
            <a:off x="457200" y="163513"/>
            <a:ext cx="8229600" cy="962025"/>
          </a:xfrm>
        </p:spPr>
        <p:txBody>
          <a:bodyPr/>
          <a:lstStyle/>
          <a:p>
            <a:r>
              <a:rPr lang="en-US" altLang="zh-CN" smtClean="0">
                <a:latin typeface="黑体" panose="02010609060101010101" pitchFamily="2" charset="-122"/>
                <a:ea typeface="黑体" panose="02010609060101010101" pitchFamily="2" charset="-122"/>
              </a:rPr>
              <a:t>1.3.3</a:t>
            </a:r>
            <a:r>
              <a:rPr lang="zh-CN" altLang="en-US" smtClean="0">
                <a:latin typeface="黑体" panose="02010609060101010101" pitchFamily="2" charset="-122"/>
                <a:ea typeface="黑体" panose="02010609060101010101" pitchFamily="2" charset="-122"/>
              </a:rPr>
              <a:t> 设备配置</a:t>
            </a:r>
          </a:p>
        </p:txBody>
      </p:sp>
      <p:sp>
        <p:nvSpPr>
          <p:cNvPr id="45058" name="矩形 2"/>
          <p:cNvSpPr>
            <a:spLocks noChangeArrowheads="1"/>
          </p:cNvSpPr>
          <p:nvPr/>
        </p:nvSpPr>
        <p:spPr bwMode="auto">
          <a:xfrm>
            <a:off x="323850" y="1484313"/>
            <a:ext cx="8604250" cy="3322637"/>
          </a:xfrm>
          <a:prstGeom prst="rect">
            <a:avLst/>
          </a:prstGeom>
          <a:noFill/>
          <a:ln w="9525">
            <a:noFill/>
            <a:miter lim="800000"/>
          </a:ln>
        </p:spPr>
        <p:txBody>
          <a:bodyPr>
            <a:spAutoFit/>
          </a:bodyPr>
          <a:lstStyle/>
          <a:p>
            <a:pPr>
              <a:lnSpc>
                <a:spcPct val="150000"/>
              </a:lnSpc>
              <a:defRPr/>
            </a:pPr>
            <a:r>
              <a:rPr lang="zh-CN" altLang="en-US" sz="2000" kern="0" dirty="0">
                <a:solidFill>
                  <a:srgbClr val="0000CC"/>
                </a:solidFill>
                <a:latin typeface="黑体" panose="02010609060101010101" pitchFamily="2" charset="-122"/>
                <a:ea typeface="黑体" panose="02010609060101010101" pitchFamily="2" charset="-122"/>
                <a:cs typeface="楷体_GB2312"/>
              </a:rPr>
              <a:t>乡镇卫生院</a:t>
            </a:r>
            <a:endParaRPr lang="en-US" altLang="zh-CN" sz="3200" b="1" kern="0" dirty="0">
              <a:solidFill>
                <a:srgbClr val="333399"/>
              </a:solidFill>
              <a:latin typeface="黑体" panose="02010609060101010101" pitchFamily="2" charset="-122"/>
              <a:ea typeface="黑体" panose="02010609060101010101" pitchFamily="2" charset="-122"/>
              <a:cs typeface="楷体_GB2312"/>
            </a:endParaRPr>
          </a:p>
          <a:p>
            <a:pPr>
              <a:lnSpc>
                <a:spcPct val="150000"/>
              </a:lnSpc>
              <a:defRPr/>
            </a:pPr>
            <a:r>
              <a:rPr lang="en-US" altLang="zh-CN" sz="3200" b="1" kern="0" dirty="0">
                <a:solidFill>
                  <a:srgbClr val="333399"/>
                </a:solidFill>
                <a:latin typeface="黑体" panose="02010609060101010101" pitchFamily="2" charset="-122"/>
                <a:ea typeface="黑体" panose="02010609060101010101" pitchFamily="2" charset="-122"/>
                <a:cs typeface="楷体_GB2312"/>
              </a:rPr>
              <a:t>【A】</a:t>
            </a:r>
            <a:r>
              <a:rPr lang="zh-CN" altLang="en-US" sz="2000" kern="0" dirty="0">
                <a:solidFill>
                  <a:srgbClr val="0000CC"/>
                </a:solidFill>
                <a:latin typeface="黑体" panose="02010609060101010101" pitchFamily="2" charset="-122"/>
                <a:ea typeface="黑体" panose="02010609060101010101" pitchFamily="2" charset="-122"/>
                <a:cs typeface="楷体_GB2312"/>
              </a:rPr>
              <a:t>配备CT、急救型救护车、全自动化学发光免疫分析仪等设备。</a:t>
            </a:r>
          </a:p>
          <a:p>
            <a:pPr marL="742950" lvl="1" indent="-285750">
              <a:lnSpc>
                <a:spcPct val="190000"/>
              </a:lnSpc>
              <a:buFont typeface="Arial" panose="020B0604020202020204" pitchFamily="34" charset="0"/>
              <a:buChar char="•"/>
              <a:defRPr/>
            </a:pPr>
            <a:r>
              <a:rPr lang="zh-CN" altLang="en-US" sz="2000" kern="0" dirty="0">
                <a:solidFill>
                  <a:srgbClr val="0000CC"/>
                </a:solidFill>
                <a:latin typeface="黑体" panose="02010609060101010101" pitchFamily="2" charset="-122"/>
                <a:ea typeface="黑体" panose="02010609060101010101" pitchFamily="2" charset="-122"/>
                <a:cs typeface="楷体_GB2312"/>
              </a:rPr>
              <a:t>全部配备CT、急救型救护车、全自动化学发光免疫分析仪，则认为符合此指标要求。</a:t>
            </a:r>
          </a:p>
          <a:p>
            <a:pPr marL="742950" lvl="1" indent="-285750">
              <a:lnSpc>
                <a:spcPct val="190000"/>
              </a:lnSpc>
              <a:buFont typeface="Arial" panose="020B0604020202020204" pitchFamily="34" charset="0"/>
              <a:buChar char="•"/>
              <a:defRPr/>
            </a:pPr>
            <a:r>
              <a:rPr lang="zh-CN" altLang="en-US" sz="2000" kern="0" dirty="0">
                <a:solidFill>
                  <a:srgbClr val="0000CC"/>
                </a:solidFill>
                <a:latin typeface="黑体" panose="02010609060101010101" pitchFamily="2" charset="-122"/>
                <a:ea typeface="黑体" panose="02010609060101010101" pitchFamily="2" charset="-122"/>
                <a:cs typeface="楷体_GB2312"/>
              </a:rPr>
              <a:t>评价方式方法：现场查看。</a:t>
            </a:r>
            <a:r>
              <a:rPr lang="zh-CN" altLang="zh-CN" sz="2000" b="1">
                <a:solidFill>
                  <a:srgbClr val="FF0000"/>
                </a:solidFill>
                <a:latin typeface="黑体" panose="02010609060101010101" pitchFamily="2" charset="-122"/>
                <a:ea typeface="黑体" panose="02010609060101010101" pitchFamily="2" charset="-122"/>
              </a:rPr>
              <a:t>见附表</a:t>
            </a:r>
            <a:r>
              <a:rPr lang="en-US" altLang="zh-CN" sz="2000" b="1">
                <a:solidFill>
                  <a:srgbClr val="FF0000"/>
                </a:solidFill>
                <a:latin typeface="黑体" panose="02010609060101010101" pitchFamily="2" charset="-122"/>
                <a:ea typeface="黑体" panose="02010609060101010101" pitchFamily="2" charset="-122"/>
              </a:rPr>
              <a:t>3</a:t>
            </a:r>
            <a:endParaRPr lang="zh-CN" altLang="zh-CN" sz="2000" b="1">
              <a:solidFill>
                <a:srgbClr val="FF0000"/>
              </a:solidFill>
              <a:latin typeface="黑体" panose="02010609060101010101" pitchFamily="2" charset="-122"/>
              <a:ea typeface="黑体" panose="02010609060101010101" pitchFamily="2" charset="-122"/>
            </a:endParaRP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标题 1"/>
          <p:cNvSpPr>
            <a:spLocks noGrp="1"/>
          </p:cNvSpPr>
          <p:nvPr>
            <p:ph type="title"/>
          </p:nvPr>
        </p:nvSpPr>
        <p:spPr>
          <a:xfrm>
            <a:off x="457200" y="163513"/>
            <a:ext cx="8229600" cy="962025"/>
          </a:xfrm>
        </p:spPr>
        <p:txBody>
          <a:bodyPr/>
          <a:lstStyle/>
          <a:p>
            <a:r>
              <a:rPr lang="en-US" altLang="zh-CN" smtClean="0">
                <a:latin typeface="黑体" panose="02010609060101010101" pitchFamily="2" charset="-122"/>
                <a:ea typeface="黑体" panose="02010609060101010101" pitchFamily="2" charset="-122"/>
              </a:rPr>
              <a:t>1.3.3</a:t>
            </a:r>
            <a:r>
              <a:rPr lang="zh-CN" altLang="en-US" smtClean="0">
                <a:latin typeface="黑体" panose="02010609060101010101" pitchFamily="2" charset="-122"/>
                <a:ea typeface="黑体" panose="02010609060101010101" pitchFamily="2" charset="-122"/>
              </a:rPr>
              <a:t> 设备配置</a:t>
            </a:r>
            <a:endParaRPr lang="zh-CN" altLang="en-US" sz="3200" smtClean="0">
              <a:latin typeface="黑体" panose="02010609060101010101" pitchFamily="2" charset="-122"/>
              <a:ea typeface="黑体" panose="02010609060101010101" pitchFamily="2" charset="-122"/>
            </a:endParaRPr>
          </a:p>
        </p:txBody>
      </p:sp>
      <p:sp>
        <p:nvSpPr>
          <p:cNvPr id="3" name="内容占位符 2"/>
          <p:cNvSpPr>
            <a:spLocks noGrp="1"/>
          </p:cNvSpPr>
          <p:nvPr>
            <p:ph idx="1"/>
          </p:nvPr>
        </p:nvSpPr>
        <p:spPr/>
        <p:txBody>
          <a:bodyPr/>
          <a:lstStyle/>
          <a:p>
            <a:pPr marL="0" indent="0">
              <a:lnSpc>
                <a:spcPct val="150000"/>
              </a:lnSpc>
              <a:buFontTx/>
              <a:buNone/>
              <a:defRPr/>
            </a:pPr>
            <a:r>
              <a:rPr lang="zh-CN" altLang="en-US" sz="2000" b="0" dirty="0">
                <a:solidFill>
                  <a:srgbClr val="0000CC"/>
                </a:solidFill>
              </a:rPr>
              <a:t>社区卫生服务中心</a:t>
            </a:r>
            <a:endParaRPr lang="en-US" altLang="zh-CN" sz="2400" dirty="0" smtClean="0">
              <a:solidFill>
                <a:srgbClr val="FF0000"/>
              </a:solidFill>
            </a:endParaRPr>
          </a:p>
          <a:p>
            <a:pPr marL="0" indent="0">
              <a:lnSpc>
                <a:spcPct val="150000"/>
              </a:lnSpc>
              <a:buFontTx/>
              <a:buNone/>
              <a:defRPr/>
            </a:pPr>
            <a:r>
              <a:rPr lang="en-US" altLang="zh-CN" sz="2400" dirty="0" smtClean="0">
                <a:solidFill>
                  <a:schemeClr val="accent2"/>
                </a:solidFill>
              </a:rPr>
              <a:t>【</a:t>
            </a:r>
            <a:r>
              <a:rPr lang="en-US" altLang="zh-CN" sz="2400" dirty="0">
                <a:solidFill>
                  <a:schemeClr val="accent2"/>
                </a:solidFill>
              </a:rPr>
              <a:t>A】</a:t>
            </a:r>
            <a:r>
              <a:rPr lang="zh-CN" altLang="en-US" sz="2000" b="0" dirty="0">
                <a:solidFill>
                  <a:srgbClr val="0000CC"/>
                </a:solidFill>
              </a:rPr>
              <a:t>空气消毒机、呼吸机、动态心电监测仪、动态血压监测仪等设备仪器。</a:t>
            </a:r>
          </a:p>
          <a:p>
            <a:pPr lvl="1">
              <a:lnSpc>
                <a:spcPct val="140000"/>
              </a:lnSpc>
              <a:defRPr/>
            </a:pPr>
            <a:r>
              <a:rPr lang="zh-CN" altLang="en-US" sz="2000" b="0" dirty="0"/>
              <a:t>全部配备空气消毒机、呼吸机、动态心电监测仪、动态血压监测仪，则认为符合此指标要求。</a:t>
            </a:r>
          </a:p>
          <a:p>
            <a:pPr lvl="1">
              <a:lnSpc>
                <a:spcPct val="140000"/>
              </a:lnSpc>
              <a:defRPr/>
            </a:pPr>
            <a:r>
              <a:rPr lang="zh-CN" altLang="en-US" sz="2000" b="0" dirty="0"/>
              <a:t>评价方式方法：现场查看。见</a:t>
            </a:r>
            <a:r>
              <a:rPr lang="zh-CN" altLang="en-US" sz="2000" dirty="0" smtClean="0">
                <a:solidFill>
                  <a:srgbClr val="FF0000"/>
                </a:solidFill>
              </a:rPr>
              <a:t>附表</a:t>
            </a:r>
            <a:r>
              <a:rPr lang="en-US" altLang="zh-CN" sz="2000" dirty="0" smtClean="0">
                <a:solidFill>
                  <a:srgbClr val="FF0000"/>
                </a:solidFill>
              </a:rPr>
              <a:t>2</a:t>
            </a:r>
            <a:endParaRPr lang="zh-CN" altLang="en-US" sz="2000" dirty="0">
              <a:solidFill>
                <a:schemeClr val="accent2"/>
              </a:solidFill>
            </a:endParaRPr>
          </a:p>
          <a:p>
            <a:pPr>
              <a:defRPr/>
            </a:pPr>
            <a:endParaRPr lang="zh-CN" altLang="en-US" sz="20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标题 1"/>
          <p:cNvSpPr>
            <a:spLocks noGrp="1"/>
          </p:cNvSpPr>
          <p:nvPr>
            <p:ph type="title"/>
          </p:nvPr>
        </p:nvSpPr>
        <p:spPr>
          <a:xfrm>
            <a:off x="457200" y="163513"/>
            <a:ext cx="8229600" cy="962025"/>
          </a:xfrm>
        </p:spPr>
        <p:txBody>
          <a:bodyPr/>
          <a:lstStyle/>
          <a:p>
            <a:r>
              <a:rPr lang="en-US" altLang="zh-CN" smtClean="0">
                <a:latin typeface="黑体" panose="02010609060101010101" pitchFamily="2" charset="-122"/>
                <a:ea typeface="黑体" panose="02010609060101010101" pitchFamily="2" charset="-122"/>
              </a:rPr>
              <a:t>1.3.1</a:t>
            </a:r>
            <a:r>
              <a:rPr lang="zh-CN" altLang="en-US" smtClean="0">
                <a:latin typeface="黑体" panose="02010609060101010101" pitchFamily="2" charset="-122"/>
                <a:ea typeface="黑体" panose="02010609060101010101" pitchFamily="2" charset="-122"/>
              </a:rPr>
              <a:t> 建筑面积</a:t>
            </a:r>
            <a:endParaRPr lang="zh-CN" altLang="en-US" sz="3200" smtClean="0">
              <a:latin typeface="黑体" panose="02010609060101010101" pitchFamily="2" charset="-122"/>
              <a:ea typeface="黑体" panose="02010609060101010101" pitchFamily="2" charset="-122"/>
            </a:endParaRPr>
          </a:p>
        </p:txBody>
      </p:sp>
      <p:sp>
        <p:nvSpPr>
          <p:cNvPr id="19458" name="内容占位符 2"/>
          <p:cNvSpPr>
            <a:spLocks noGrp="1"/>
          </p:cNvSpPr>
          <p:nvPr>
            <p:ph idx="1"/>
          </p:nvPr>
        </p:nvSpPr>
        <p:spPr/>
        <p:txBody>
          <a:bodyPr/>
          <a:lstStyle/>
          <a:p>
            <a:pPr marL="0" indent="0">
              <a:buFontTx/>
              <a:buNone/>
            </a:pPr>
            <a:r>
              <a:rPr lang="en-US" altLang="zh-CN" smtClean="0">
                <a:latin typeface="黑体" panose="02010609060101010101" pitchFamily="2" charset="-122"/>
                <a:ea typeface="黑体" panose="02010609060101010101" pitchFamily="2" charset="-122"/>
              </a:rPr>
              <a:t>【标准】</a:t>
            </a:r>
            <a:endParaRPr lang="en-US" altLang="zh-CN" smtClean="0">
              <a:solidFill>
                <a:schemeClr val="tx1"/>
              </a:solidFill>
              <a:latin typeface="黑体" panose="02010609060101010101" pitchFamily="2" charset="-122"/>
              <a:ea typeface="黑体" panose="02010609060101010101" pitchFamily="2" charset="-122"/>
            </a:endParaRPr>
          </a:p>
          <a:p>
            <a:pPr marL="0" indent="0">
              <a:lnSpc>
                <a:spcPct val="140000"/>
              </a:lnSpc>
              <a:spcBef>
                <a:spcPct val="0"/>
              </a:spcBef>
              <a:buFontTx/>
              <a:buNone/>
            </a:pPr>
            <a:r>
              <a:rPr lang="zh-CN" altLang="en-US" sz="2800" smtClean="0">
                <a:latin typeface="黑体" panose="02010609060101010101" pitchFamily="2" charset="-122"/>
                <a:ea typeface="黑体" panose="02010609060101010101" pitchFamily="2" charset="-122"/>
              </a:rPr>
              <a:t>   </a:t>
            </a:r>
            <a:r>
              <a:rPr lang="zh-CN" altLang="en-US" sz="2000" smtClean="0">
                <a:solidFill>
                  <a:srgbClr val="4222C8"/>
                </a:solidFill>
                <a:latin typeface="黑体" panose="02010609060101010101" pitchFamily="2" charset="-122"/>
                <a:ea typeface="黑体" panose="02010609060101010101" pitchFamily="2" charset="-122"/>
              </a:rPr>
              <a:t>根据辖区</a:t>
            </a:r>
            <a:r>
              <a:rPr lang="zh-CN" altLang="en-US" sz="2000" smtClean="0">
                <a:solidFill>
                  <a:srgbClr val="FF0000"/>
                </a:solidFill>
                <a:latin typeface="黑体" panose="02010609060101010101" pitchFamily="2" charset="-122"/>
                <a:ea typeface="黑体" panose="02010609060101010101" pitchFamily="2" charset="-122"/>
              </a:rPr>
              <a:t>服务人口、床位</a:t>
            </a:r>
            <a:r>
              <a:rPr lang="zh-CN" altLang="en-US" sz="2000" smtClean="0">
                <a:solidFill>
                  <a:srgbClr val="4222C8"/>
                </a:solidFill>
                <a:latin typeface="黑体" panose="02010609060101010101" pitchFamily="2" charset="-122"/>
                <a:ea typeface="黑体" panose="02010609060101010101" pitchFamily="2" charset="-122"/>
              </a:rPr>
              <a:t>等确定标准建筑面积，机构的实际业务用房建筑面积应</a:t>
            </a:r>
            <a:r>
              <a:rPr lang="zh-CN" altLang="en-US" sz="2000" smtClean="0">
                <a:solidFill>
                  <a:srgbClr val="FF0000"/>
                </a:solidFill>
                <a:latin typeface="黑体" panose="02010609060101010101" pitchFamily="2" charset="-122"/>
                <a:ea typeface="黑体" panose="02010609060101010101" pitchFamily="2" charset="-122"/>
              </a:rPr>
              <a:t>不低于</a:t>
            </a:r>
            <a:r>
              <a:rPr lang="zh-CN" altLang="en-US" sz="2000" smtClean="0">
                <a:solidFill>
                  <a:srgbClr val="4222C8"/>
                </a:solidFill>
                <a:latin typeface="黑体" panose="02010609060101010101" pitchFamily="2" charset="-122"/>
                <a:ea typeface="黑体" panose="02010609060101010101" pitchFamily="2" charset="-122"/>
              </a:rPr>
              <a:t>标准建筑面积。</a:t>
            </a:r>
          </a:p>
          <a:p>
            <a:pPr marL="0" indent="0">
              <a:lnSpc>
                <a:spcPct val="120000"/>
              </a:lnSpc>
              <a:spcBef>
                <a:spcPct val="0"/>
              </a:spcBef>
              <a:buFontTx/>
              <a:buNone/>
            </a:pPr>
            <a:r>
              <a:rPr lang="zh-CN" altLang="en-US" sz="2000" smtClean="0">
                <a:solidFill>
                  <a:srgbClr val="4222C8"/>
                </a:solidFill>
                <a:latin typeface="黑体" panose="02010609060101010101" pitchFamily="2" charset="-122"/>
                <a:ea typeface="黑体" panose="02010609060101010101" pitchFamily="2" charset="-122"/>
              </a:rPr>
              <a:t>   社区卫生服务中心如果未设置床位，则相关要求不适用。</a:t>
            </a:r>
            <a:endParaRPr lang="zh-CN" altLang="en-US" sz="2000" b="0" smtClean="0">
              <a:solidFill>
                <a:srgbClr val="0000CC"/>
              </a:solidFill>
              <a:latin typeface="黑体" panose="02010609060101010101" pitchFamily="2" charset="-122"/>
              <a:ea typeface="黑体" panose="02010609060101010101" pitchFamily="2" charset="-122"/>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标题 1"/>
          <p:cNvSpPr>
            <a:spLocks noGrp="1"/>
          </p:cNvSpPr>
          <p:nvPr>
            <p:ph type="title"/>
          </p:nvPr>
        </p:nvSpPr>
        <p:spPr>
          <a:xfrm>
            <a:off x="457200" y="163513"/>
            <a:ext cx="8229600" cy="962025"/>
          </a:xfrm>
        </p:spPr>
        <p:txBody>
          <a:bodyPr/>
          <a:lstStyle/>
          <a:p>
            <a:r>
              <a:rPr lang="en-US" altLang="zh-CN" smtClean="0">
                <a:latin typeface="黑体" panose="02010609060101010101" pitchFamily="2" charset="-122"/>
                <a:ea typeface="黑体" panose="02010609060101010101" pitchFamily="2" charset="-122"/>
              </a:rPr>
              <a:t>1.3.4</a:t>
            </a:r>
            <a:r>
              <a:rPr lang="zh-CN" altLang="en-US" smtClean="0">
                <a:latin typeface="黑体" panose="02010609060101010101" pitchFamily="2" charset="-122"/>
                <a:ea typeface="黑体" panose="02010609060101010101" pitchFamily="2" charset="-122"/>
              </a:rPr>
              <a:t> 公共设施</a:t>
            </a:r>
          </a:p>
        </p:txBody>
      </p:sp>
      <p:sp>
        <p:nvSpPr>
          <p:cNvPr id="73730" name="内容占位符 2"/>
          <p:cNvSpPr>
            <a:spLocks noGrp="1"/>
          </p:cNvSpPr>
          <p:nvPr>
            <p:ph idx="1"/>
          </p:nvPr>
        </p:nvSpPr>
        <p:spPr/>
        <p:txBody>
          <a:bodyPr/>
          <a:lstStyle/>
          <a:p>
            <a:pPr marL="0" indent="0">
              <a:lnSpc>
                <a:spcPct val="150000"/>
              </a:lnSpc>
              <a:buFontTx/>
              <a:buNone/>
            </a:pPr>
            <a:r>
              <a:rPr lang="en-US" altLang="zh-CN" smtClean="0">
                <a:latin typeface="黑体" panose="02010609060101010101" pitchFamily="2" charset="-122"/>
                <a:ea typeface="黑体" panose="02010609060101010101" pitchFamily="2" charset="-122"/>
              </a:rPr>
              <a:t>【意义】</a:t>
            </a:r>
            <a:endParaRPr lang="en-US" altLang="zh-CN" sz="2800" smtClean="0">
              <a:solidFill>
                <a:schemeClr val="tx1"/>
              </a:solidFill>
              <a:latin typeface="黑体" panose="02010609060101010101" pitchFamily="2" charset="-122"/>
              <a:ea typeface="黑体" panose="02010609060101010101" pitchFamily="2" charset="-122"/>
            </a:endParaRPr>
          </a:p>
          <a:p>
            <a:pPr marL="0" indent="0">
              <a:lnSpc>
                <a:spcPct val="140000"/>
              </a:lnSpc>
              <a:buFontTx/>
              <a:buNone/>
            </a:pPr>
            <a:r>
              <a:rPr lang="zh-CN" altLang="en-US" sz="2800" smtClean="0">
                <a:solidFill>
                  <a:srgbClr val="262673"/>
                </a:solidFill>
                <a:latin typeface="黑体" panose="02010609060101010101" pitchFamily="2" charset="-122"/>
                <a:ea typeface="黑体" panose="02010609060101010101" pitchFamily="2" charset="-122"/>
              </a:rPr>
              <a:t>    </a:t>
            </a:r>
            <a:r>
              <a:rPr lang="zh-CN" altLang="en-US" sz="2000" smtClean="0">
                <a:solidFill>
                  <a:srgbClr val="4222C8"/>
                </a:solidFill>
                <a:latin typeface="黑体" panose="02010609060101010101" pitchFamily="2" charset="-122"/>
                <a:ea typeface="黑体" panose="02010609060101010101" pitchFamily="2" charset="-122"/>
              </a:rPr>
              <a:t>提供温馨、舒适、环保、便捷、无障碍的服务环境和服务设施，也是满足群众期待更高水平医疗健康服务的需要。</a:t>
            </a: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标题 1"/>
          <p:cNvSpPr>
            <a:spLocks noGrp="1"/>
          </p:cNvSpPr>
          <p:nvPr>
            <p:ph type="title"/>
          </p:nvPr>
        </p:nvSpPr>
        <p:spPr>
          <a:xfrm>
            <a:off x="457200" y="163513"/>
            <a:ext cx="8229600" cy="962025"/>
          </a:xfrm>
        </p:spPr>
        <p:txBody>
          <a:bodyPr/>
          <a:lstStyle/>
          <a:p>
            <a:r>
              <a:rPr lang="en-US" altLang="zh-CN" smtClean="0">
                <a:latin typeface="黑体" panose="02010609060101010101" pitchFamily="2" charset="-122"/>
                <a:ea typeface="黑体" panose="02010609060101010101" pitchFamily="2" charset="-122"/>
              </a:rPr>
              <a:t>1.3.4</a:t>
            </a:r>
            <a:r>
              <a:rPr lang="zh-CN" altLang="en-US" smtClean="0">
                <a:latin typeface="黑体" panose="02010609060101010101" pitchFamily="2" charset="-122"/>
                <a:ea typeface="黑体" panose="02010609060101010101" pitchFamily="2" charset="-122"/>
              </a:rPr>
              <a:t> 公共设施</a:t>
            </a:r>
          </a:p>
        </p:txBody>
      </p:sp>
      <p:sp>
        <p:nvSpPr>
          <p:cNvPr id="74754" name="内容占位符 2"/>
          <p:cNvSpPr>
            <a:spLocks noGrp="1"/>
          </p:cNvSpPr>
          <p:nvPr>
            <p:ph idx="1"/>
          </p:nvPr>
        </p:nvSpPr>
        <p:spPr/>
        <p:txBody>
          <a:bodyPr/>
          <a:lstStyle/>
          <a:p>
            <a:pPr marL="0" indent="0">
              <a:lnSpc>
                <a:spcPct val="150000"/>
              </a:lnSpc>
              <a:buFontTx/>
              <a:buNone/>
            </a:pPr>
            <a:r>
              <a:rPr lang="en-US" altLang="zh-CN" smtClean="0">
                <a:latin typeface="黑体" panose="02010609060101010101" pitchFamily="2" charset="-122"/>
                <a:ea typeface="黑体" panose="02010609060101010101" pitchFamily="2" charset="-122"/>
              </a:rPr>
              <a:t>【要求】</a:t>
            </a:r>
            <a:endParaRPr lang="en-US" altLang="zh-CN" sz="2800" smtClean="0">
              <a:solidFill>
                <a:schemeClr val="tx1"/>
              </a:solidFill>
              <a:latin typeface="黑体" panose="02010609060101010101" pitchFamily="2" charset="-122"/>
              <a:ea typeface="黑体" panose="02010609060101010101" pitchFamily="2" charset="-122"/>
            </a:endParaRPr>
          </a:p>
          <a:p>
            <a:pPr marL="0" indent="0">
              <a:lnSpc>
                <a:spcPct val="150000"/>
              </a:lnSpc>
              <a:buFontTx/>
              <a:buNone/>
            </a:pPr>
            <a:r>
              <a:rPr lang="zh-CN" altLang="en-US" sz="2800" smtClean="0">
                <a:solidFill>
                  <a:srgbClr val="262673"/>
                </a:solidFill>
                <a:latin typeface="黑体" panose="02010609060101010101" pitchFamily="2" charset="-122"/>
                <a:ea typeface="黑体" panose="02010609060101010101" pitchFamily="2" charset="-122"/>
              </a:rPr>
              <a:t>   </a:t>
            </a:r>
            <a:r>
              <a:rPr lang="zh-CN" altLang="en-US" sz="2000" smtClean="0">
                <a:solidFill>
                  <a:srgbClr val="262673"/>
                </a:solidFill>
                <a:latin typeface="黑体" panose="02010609060101010101" pitchFamily="2" charset="-122"/>
                <a:ea typeface="黑体" panose="02010609060101010101" pitchFamily="2" charset="-122"/>
              </a:rPr>
              <a:t> </a:t>
            </a:r>
            <a:r>
              <a:rPr lang="zh-CN" altLang="en-US" sz="2000" smtClean="0">
                <a:solidFill>
                  <a:srgbClr val="4222C8"/>
                </a:solidFill>
                <a:latin typeface="黑体" panose="02010609060101010101" pitchFamily="2" charset="-122"/>
                <a:ea typeface="黑体" panose="02010609060101010101" pitchFamily="2" charset="-122"/>
              </a:rPr>
              <a:t>根据《无障碍设计规范》（GB50763-2012）等相关规范要求设置公共设施。</a:t>
            </a: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标题 1"/>
          <p:cNvSpPr>
            <a:spLocks noGrp="1"/>
          </p:cNvSpPr>
          <p:nvPr>
            <p:ph type="title"/>
          </p:nvPr>
        </p:nvSpPr>
        <p:spPr>
          <a:xfrm>
            <a:off x="457200" y="163513"/>
            <a:ext cx="8229600" cy="962025"/>
          </a:xfrm>
        </p:spPr>
        <p:txBody>
          <a:bodyPr/>
          <a:lstStyle/>
          <a:p>
            <a:r>
              <a:rPr lang="en-US" altLang="zh-CN" smtClean="0">
                <a:latin typeface="黑体" panose="02010609060101010101" pitchFamily="2" charset="-122"/>
                <a:ea typeface="黑体" panose="02010609060101010101" pitchFamily="2" charset="-122"/>
              </a:rPr>
              <a:t>1.3.4</a:t>
            </a:r>
            <a:r>
              <a:rPr lang="zh-CN" altLang="en-US" smtClean="0">
                <a:latin typeface="黑体" panose="02010609060101010101" pitchFamily="2" charset="-122"/>
                <a:ea typeface="黑体" panose="02010609060101010101" pitchFamily="2" charset="-122"/>
              </a:rPr>
              <a:t> 公共设施</a:t>
            </a:r>
            <a:endParaRPr lang="zh-CN" altLang="en-US" sz="3200" smtClean="0">
              <a:latin typeface="黑体" panose="02010609060101010101" pitchFamily="2" charset="-122"/>
              <a:ea typeface="黑体" panose="02010609060101010101" pitchFamily="2" charset="-122"/>
            </a:endParaRPr>
          </a:p>
        </p:txBody>
      </p:sp>
      <p:sp>
        <p:nvSpPr>
          <p:cNvPr id="55298" name="矩形 2"/>
          <p:cNvSpPr>
            <a:spLocks noChangeArrowheads="1"/>
          </p:cNvSpPr>
          <p:nvPr/>
        </p:nvSpPr>
        <p:spPr bwMode="auto">
          <a:xfrm>
            <a:off x="468313" y="1484313"/>
            <a:ext cx="8207375" cy="4276725"/>
          </a:xfrm>
          <a:prstGeom prst="rect">
            <a:avLst/>
          </a:prstGeom>
          <a:noFill/>
          <a:ln w="9525">
            <a:noFill/>
            <a:miter lim="800000"/>
          </a:ln>
        </p:spPr>
        <p:txBody>
          <a:bodyPr>
            <a:spAutoFit/>
          </a:bodyPr>
          <a:lstStyle/>
          <a:p>
            <a:pPr>
              <a:lnSpc>
                <a:spcPct val="150000"/>
              </a:lnSpc>
              <a:defRPr/>
            </a:pPr>
            <a:r>
              <a:rPr lang="zh-CN" altLang="zh-CN" sz="2000" b="1" kern="0" dirty="0">
                <a:solidFill>
                  <a:srgbClr val="333399"/>
                </a:solidFill>
                <a:latin typeface="黑体" panose="02010609060101010101" pitchFamily="2" charset="-122"/>
                <a:ea typeface="黑体" panose="02010609060101010101" pitchFamily="2" charset="-122"/>
                <a:cs typeface="楷体_GB2312"/>
              </a:rPr>
              <a:t>乡镇卫生院和社区中心标准相同</a:t>
            </a:r>
            <a:endParaRPr lang="en-US" altLang="zh-CN" sz="3200" b="1" kern="0" dirty="0">
              <a:solidFill>
                <a:srgbClr val="333399"/>
              </a:solidFill>
              <a:latin typeface="黑体" panose="02010609060101010101" pitchFamily="2" charset="-122"/>
              <a:ea typeface="黑体" panose="02010609060101010101" pitchFamily="2" charset="-122"/>
              <a:cs typeface="楷体_GB2312"/>
            </a:endParaRPr>
          </a:p>
          <a:p>
            <a:pPr>
              <a:lnSpc>
                <a:spcPct val="150000"/>
              </a:lnSpc>
              <a:defRPr/>
            </a:pPr>
            <a:r>
              <a:rPr lang="zh-CN" altLang="en-US" sz="2000" kern="0" dirty="0">
                <a:solidFill>
                  <a:srgbClr val="0000CC"/>
                </a:solidFill>
                <a:latin typeface="黑体" panose="02010609060101010101" pitchFamily="2" charset="-122"/>
                <a:ea typeface="黑体" panose="02010609060101010101" pitchFamily="2" charset="-122"/>
                <a:cs typeface="楷体_GB2312"/>
              </a:rPr>
              <a:t>【C-1】卫生厕所布局合理。</a:t>
            </a:r>
          </a:p>
          <a:p>
            <a:pPr marL="800100" lvl="1" indent="-342900">
              <a:lnSpc>
                <a:spcPct val="130000"/>
              </a:lnSpc>
              <a:buFont typeface="Arial" panose="020B0604020202020204" pitchFamily="34" charset="0"/>
              <a:buChar char="•"/>
              <a:defRPr/>
            </a:pPr>
            <a:r>
              <a:rPr lang="zh-CN" altLang="en-US" sz="2000" kern="0" dirty="0">
                <a:solidFill>
                  <a:srgbClr val="0000CC"/>
                </a:solidFill>
                <a:latin typeface="黑体" panose="02010609060101010101" pitchFamily="2" charset="-122"/>
                <a:ea typeface="黑体" panose="02010609060101010101" pitchFamily="2" charset="-122"/>
                <a:cs typeface="楷体_GB2312"/>
              </a:rPr>
              <a:t>首层应至少设置1处卫生厕所，达到有墙、有顶，贮粪池不渗、不漏、密闭有盖，厕所清洁、无蝇蛆、基本无臭，粪便必须按规定清出的要求，男女应分开设置。首层厕所中至少一处厕所应配备无障碍设施，可男女分设或建设无性别卫生间。男厕所的无障碍设施包括1个无障碍厕位、1个无障碍小便器和1个无障碍洗手盆；女厕所的无障碍设施包括至少1个</a:t>
            </a:r>
            <a:r>
              <a:rPr lang="zh-CN" altLang="zh-CN" sz="2000" b="1">
                <a:solidFill>
                  <a:srgbClr val="FF0000"/>
                </a:solidFill>
                <a:latin typeface="黑体" panose="02010609060101010101" pitchFamily="2" charset="-122"/>
                <a:ea typeface="黑体" panose="02010609060101010101" pitchFamily="2" charset="-122"/>
              </a:rPr>
              <a:t>无障碍厕位</a:t>
            </a:r>
            <a:r>
              <a:rPr lang="zh-CN" altLang="en-US" sz="2000" kern="0" dirty="0">
                <a:solidFill>
                  <a:srgbClr val="0000CC"/>
                </a:solidFill>
                <a:latin typeface="黑体" panose="02010609060101010101" pitchFamily="2" charset="-122"/>
                <a:ea typeface="黑体" panose="02010609060101010101" pitchFamily="2" charset="-122"/>
                <a:cs typeface="楷体_GB2312"/>
              </a:rPr>
              <a:t>和1个</a:t>
            </a:r>
            <a:r>
              <a:rPr lang="zh-CN" altLang="zh-CN" sz="2000" b="1">
                <a:solidFill>
                  <a:srgbClr val="FF0000"/>
                </a:solidFill>
                <a:latin typeface="黑体" panose="02010609060101010101" pitchFamily="2" charset="-122"/>
                <a:ea typeface="黑体" panose="02010609060101010101" pitchFamily="2" charset="-122"/>
              </a:rPr>
              <a:t>无障碍洗手盆</a:t>
            </a:r>
            <a:r>
              <a:rPr lang="zh-CN" altLang="zh-CN" sz="2000" b="1">
                <a:solidFill>
                  <a:schemeClr val="accent2"/>
                </a:solidFill>
                <a:latin typeface="黑体" panose="02010609060101010101" pitchFamily="2" charset="-122"/>
                <a:ea typeface="黑体" panose="02010609060101010101" pitchFamily="2" charset="-122"/>
              </a:rPr>
              <a:t>。</a:t>
            </a:r>
          </a:p>
          <a:p>
            <a:pPr marL="800100" lvl="1" indent="-342900">
              <a:lnSpc>
                <a:spcPct val="150000"/>
              </a:lnSpc>
              <a:buFont typeface="Arial" panose="020B0604020202020204" pitchFamily="34" charset="0"/>
              <a:buChar char="•"/>
              <a:defRPr/>
            </a:pPr>
            <a:r>
              <a:rPr lang="zh-CN" altLang="en-US" sz="2000" kern="0" dirty="0">
                <a:solidFill>
                  <a:srgbClr val="0000CC"/>
                </a:solidFill>
                <a:latin typeface="黑体" panose="02010609060101010101" pitchFamily="2" charset="-122"/>
                <a:ea typeface="黑体" panose="02010609060101010101" pitchFamily="2" charset="-122"/>
                <a:cs typeface="楷体_GB2312"/>
              </a:rPr>
              <a:t>评价方式方法：现场查看。</a:t>
            </a: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标题 1"/>
          <p:cNvSpPr>
            <a:spLocks noGrp="1"/>
          </p:cNvSpPr>
          <p:nvPr>
            <p:ph type="title"/>
          </p:nvPr>
        </p:nvSpPr>
        <p:spPr>
          <a:xfrm>
            <a:off x="457200" y="163513"/>
            <a:ext cx="8229600" cy="962025"/>
          </a:xfrm>
        </p:spPr>
        <p:txBody>
          <a:bodyPr/>
          <a:lstStyle/>
          <a:p>
            <a:r>
              <a:rPr lang="zh-CN" altLang="en-US" smtClean="0">
                <a:latin typeface="黑体" panose="02010609060101010101" pitchFamily="2" charset="-122"/>
                <a:ea typeface="黑体" panose="02010609060101010101" pitchFamily="2" charset="-122"/>
              </a:rPr>
              <a:t>参考图片</a:t>
            </a:r>
          </a:p>
        </p:txBody>
      </p:sp>
      <p:pic>
        <p:nvPicPr>
          <p:cNvPr id="76802" name="Picture 2"/>
          <p:cNvPicPr>
            <a:picLocks noGrp="1" noChangeAspect="1" noChangeArrowheads="1"/>
          </p:cNvPicPr>
          <p:nvPr>
            <p:ph idx="1"/>
          </p:nvPr>
        </p:nvPicPr>
        <p:blipFill>
          <a:blip r:embed="rId2" cstate="print"/>
          <a:srcRect/>
          <a:stretch>
            <a:fillRect/>
          </a:stretch>
        </p:blipFill>
        <p:spPr>
          <a:xfrm>
            <a:off x="323850" y="1628775"/>
            <a:ext cx="3049588" cy="2087563"/>
          </a:xfrm>
        </p:spPr>
      </p:pic>
      <p:pic>
        <p:nvPicPr>
          <p:cNvPr id="76803" name="Picture 3"/>
          <p:cNvPicPr>
            <a:picLocks noChangeAspect="1" noChangeArrowheads="1"/>
          </p:cNvPicPr>
          <p:nvPr/>
        </p:nvPicPr>
        <p:blipFill>
          <a:blip r:embed="rId3" cstate="print"/>
          <a:srcRect/>
          <a:stretch>
            <a:fillRect/>
          </a:stretch>
        </p:blipFill>
        <p:spPr bwMode="auto">
          <a:xfrm>
            <a:off x="3736975" y="1730375"/>
            <a:ext cx="2232025" cy="1843088"/>
          </a:xfrm>
          <a:prstGeom prst="rect">
            <a:avLst/>
          </a:prstGeom>
          <a:noFill/>
          <a:ln w="9525">
            <a:noFill/>
            <a:miter lim="800000"/>
            <a:headEnd/>
            <a:tailEnd/>
          </a:ln>
        </p:spPr>
      </p:pic>
      <p:sp>
        <p:nvSpPr>
          <p:cNvPr id="76804" name="矩形 3"/>
          <p:cNvSpPr>
            <a:spLocks noChangeArrowheads="1"/>
          </p:cNvSpPr>
          <p:nvPr/>
        </p:nvSpPr>
        <p:spPr bwMode="auto">
          <a:xfrm>
            <a:off x="250825" y="4508500"/>
            <a:ext cx="8569325" cy="1292225"/>
          </a:xfrm>
          <a:prstGeom prst="rect">
            <a:avLst/>
          </a:prstGeom>
          <a:noFill/>
          <a:ln w="9525">
            <a:noFill/>
            <a:miter lim="800000"/>
          </a:ln>
        </p:spPr>
        <p:txBody>
          <a:bodyPr>
            <a:spAutoFit/>
          </a:bodyPr>
          <a:lstStyle/>
          <a:p>
            <a:pPr>
              <a:lnSpc>
                <a:spcPct val="130000"/>
              </a:lnSpc>
            </a:pPr>
            <a:r>
              <a:rPr lang="zh-CN" altLang="zh-CN" sz="2000" b="1">
                <a:solidFill>
                  <a:srgbClr val="FF0000"/>
                </a:solidFill>
                <a:latin typeface="黑体" panose="02010609060101010101" pitchFamily="2" charset="-122"/>
                <a:ea typeface="黑体" panose="02010609060101010101" pitchFamily="2" charset="-122"/>
              </a:rPr>
              <a:t>备注：无障碍卫生间为不分性别独立卫生间，配备专门的无障碍设施，包含：方便乘坐轮椅人士以及需要人协助的人开启的门、专用的洁具、与洁具配套的安全扶手等，给残障者、老人或妇幼如厕提供便利。</a:t>
            </a:r>
            <a:endParaRPr lang="en-US" altLang="zh-CN" sz="2000" b="1">
              <a:solidFill>
                <a:srgbClr val="FF0000"/>
              </a:solidFill>
              <a:latin typeface="黑体" panose="02010609060101010101" pitchFamily="2" charset="-122"/>
              <a:ea typeface="黑体" panose="02010609060101010101" pitchFamily="2" charset="-122"/>
            </a:endParaRPr>
          </a:p>
        </p:txBody>
      </p:sp>
      <p:pic>
        <p:nvPicPr>
          <p:cNvPr id="76805" name="Picture 4"/>
          <p:cNvPicPr>
            <a:picLocks noChangeAspect="1" noChangeArrowheads="1"/>
          </p:cNvPicPr>
          <p:nvPr/>
        </p:nvPicPr>
        <p:blipFill>
          <a:blip r:embed="rId4" cstate="print"/>
          <a:srcRect/>
          <a:stretch>
            <a:fillRect/>
          </a:stretch>
        </p:blipFill>
        <p:spPr bwMode="auto">
          <a:xfrm>
            <a:off x="6156325" y="1571625"/>
            <a:ext cx="2663825" cy="2289175"/>
          </a:xfrm>
          <a:prstGeom prst="rect">
            <a:avLst/>
          </a:prstGeom>
          <a:noFill/>
          <a:ln w="9525">
            <a:noFill/>
            <a:miter lim="800000"/>
            <a:headEnd/>
            <a:tailEnd/>
          </a:ln>
        </p:spPr>
      </p:pic>
      <p:sp>
        <p:nvSpPr>
          <p:cNvPr id="76806" name="TextBox 4"/>
          <p:cNvSpPr txBox="1">
            <a:spLocks noChangeArrowheads="1"/>
          </p:cNvSpPr>
          <p:nvPr/>
        </p:nvSpPr>
        <p:spPr bwMode="auto">
          <a:xfrm>
            <a:off x="539750" y="4087813"/>
            <a:ext cx="2909888" cy="368300"/>
          </a:xfrm>
          <a:prstGeom prst="rect">
            <a:avLst/>
          </a:prstGeom>
          <a:noFill/>
          <a:ln w="9525">
            <a:noFill/>
            <a:miter lim="800000"/>
          </a:ln>
        </p:spPr>
        <p:txBody>
          <a:bodyPr>
            <a:spAutoFit/>
          </a:bodyPr>
          <a:lstStyle/>
          <a:p>
            <a:r>
              <a:rPr lang="zh-CN" altLang="en-US" b="1">
                <a:ea typeface="黑体" panose="02010609060101010101" pitchFamily="2" charset="-122"/>
              </a:rPr>
              <a:t>无障碍卫生间</a:t>
            </a:r>
          </a:p>
        </p:txBody>
      </p:sp>
      <p:sp>
        <p:nvSpPr>
          <p:cNvPr id="76807" name="TextBox 5"/>
          <p:cNvSpPr txBox="1">
            <a:spLocks noChangeArrowheads="1"/>
          </p:cNvSpPr>
          <p:nvPr/>
        </p:nvSpPr>
        <p:spPr bwMode="auto">
          <a:xfrm>
            <a:off x="3924300" y="4087813"/>
            <a:ext cx="1893888" cy="368300"/>
          </a:xfrm>
          <a:prstGeom prst="rect">
            <a:avLst/>
          </a:prstGeom>
          <a:noFill/>
          <a:ln w="9525">
            <a:noFill/>
            <a:miter lim="800000"/>
          </a:ln>
        </p:spPr>
        <p:txBody>
          <a:bodyPr>
            <a:spAutoFit/>
          </a:bodyPr>
          <a:lstStyle/>
          <a:p>
            <a:r>
              <a:rPr lang="zh-CN" altLang="en-US" b="1">
                <a:ea typeface="黑体" panose="02010609060101010101" pitchFamily="2" charset="-122"/>
              </a:rPr>
              <a:t>无障碍洗手盆</a:t>
            </a:r>
          </a:p>
        </p:txBody>
      </p:sp>
      <p:sp>
        <p:nvSpPr>
          <p:cNvPr id="76808" name="TextBox 6"/>
          <p:cNvSpPr txBox="1">
            <a:spLocks noChangeArrowheads="1"/>
          </p:cNvSpPr>
          <p:nvPr/>
        </p:nvSpPr>
        <p:spPr bwMode="auto">
          <a:xfrm>
            <a:off x="6659563" y="4087813"/>
            <a:ext cx="2001837" cy="368300"/>
          </a:xfrm>
          <a:prstGeom prst="rect">
            <a:avLst/>
          </a:prstGeom>
          <a:noFill/>
          <a:ln w="9525">
            <a:noFill/>
            <a:miter lim="800000"/>
          </a:ln>
        </p:spPr>
        <p:txBody>
          <a:bodyPr>
            <a:spAutoFit/>
          </a:bodyPr>
          <a:lstStyle/>
          <a:p>
            <a:r>
              <a:rPr lang="zh-CN" altLang="en-US" b="1">
                <a:ea typeface="黑体" panose="02010609060101010101" pitchFamily="2" charset="-122"/>
              </a:rPr>
              <a:t>无障碍电梯间</a:t>
            </a: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标题 1"/>
          <p:cNvSpPr>
            <a:spLocks noGrp="1"/>
          </p:cNvSpPr>
          <p:nvPr>
            <p:ph type="title"/>
          </p:nvPr>
        </p:nvSpPr>
        <p:spPr>
          <a:xfrm>
            <a:off x="457200" y="163513"/>
            <a:ext cx="8229600" cy="962025"/>
          </a:xfrm>
        </p:spPr>
        <p:txBody>
          <a:bodyPr/>
          <a:lstStyle/>
          <a:p>
            <a:r>
              <a:rPr lang="en-US" altLang="zh-CN" smtClean="0">
                <a:latin typeface="黑体" panose="02010609060101010101" pitchFamily="2" charset="-122"/>
                <a:ea typeface="黑体" panose="02010609060101010101" pitchFamily="2" charset="-122"/>
              </a:rPr>
              <a:t>1.3.4</a:t>
            </a:r>
            <a:r>
              <a:rPr lang="zh-CN" altLang="en-US" smtClean="0">
                <a:latin typeface="黑体" panose="02010609060101010101" pitchFamily="2" charset="-122"/>
                <a:ea typeface="黑体" panose="02010609060101010101" pitchFamily="2" charset="-122"/>
              </a:rPr>
              <a:t> 公共设施</a:t>
            </a:r>
            <a:endParaRPr lang="zh-CN" altLang="en-US" sz="3200" smtClean="0">
              <a:latin typeface="黑体" panose="02010609060101010101" pitchFamily="2" charset="-122"/>
              <a:ea typeface="黑体" panose="02010609060101010101" pitchFamily="2" charset="-122"/>
            </a:endParaRPr>
          </a:p>
        </p:txBody>
      </p:sp>
      <p:sp>
        <p:nvSpPr>
          <p:cNvPr id="61442" name="矩形 2"/>
          <p:cNvSpPr>
            <a:spLocks noChangeArrowheads="1"/>
          </p:cNvSpPr>
          <p:nvPr/>
        </p:nvSpPr>
        <p:spPr bwMode="auto">
          <a:xfrm>
            <a:off x="468313" y="1484313"/>
            <a:ext cx="8207375" cy="4738687"/>
          </a:xfrm>
          <a:prstGeom prst="rect">
            <a:avLst/>
          </a:prstGeom>
          <a:noFill/>
          <a:ln w="9525">
            <a:noFill/>
            <a:miter lim="800000"/>
          </a:ln>
        </p:spPr>
        <p:txBody>
          <a:bodyPr>
            <a:spAutoFit/>
          </a:bodyPr>
          <a:lstStyle/>
          <a:p>
            <a:pPr>
              <a:lnSpc>
                <a:spcPct val="150000"/>
              </a:lnSpc>
              <a:defRPr/>
            </a:pPr>
            <a:r>
              <a:rPr lang="zh-CN" altLang="en-US" sz="2000" kern="0" dirty="0">
                <a:solidFill>
                  <a:srgbClr val="0000CC"/>
                </a:solidFill>
                <a:latin typeface="黑体" panose="02010609060101010101" pitchFamily="2" charset="-122"/>
                <a:ea typeface="黑体" panose="02010609060101010101" pitchFamily="2" charset="-122"/>
                <a:cs typeface="楷体_GB2312"/>
                <a:sym typeface="+mn-ea"/>
              </a:rPr>
              <a:t>乡镇卫生院和社区中心标准相同</a:t>
            </a:r>
            <a:endParaRPr lang="zh-CN" altLang="en-US" sz="2000" kern="0" dirty="0">
              <a:solidFill>
                <a:srgbClr val="0000CC"/>
              </a:solidFill>
              <a:latin typeface="黑体" panose="02010609060101010101" pitchFamily="2" charset="-122"/>
              <a:ea typeface="黑体" panose="02010609060101010101" pitchFamily="2" charset="-122"/>
              <a:cs typeface="楷体_GB2312"/>
            </a:endParaRPr>
          </a:p>
          <a:p>
            <a:pPr>
              <a:lnSpc>
                <a:spcPct val="150000"/>
              </a:lnSpc>
              <a:defRPr/>
            </a:pPr>
            <a:r>
              <a:rPr lang="zh-CN" altLang="en-US" sz="2000" kern="0" dirty="0">
                <a:solidFill>
                  <a:srgbClr val="0000CC"/>
                </a:solidFill>
                <a:latin typeface="黑体" panose="02010609060101010101" pitchFamily="2" charset="-122"/>
                <a:ea typeface="黑体" panose="02010609060101010101" pitchFamily="2" charset="-122"/>
                <a:cs typeface="楷体_GB2312"/>
              </a:rPr>
              <a:t>【C-2】无障碍设施符合相关标准要求。</a:t>
            </a:r>
          </a:p>
          <a:p>
            <a:pPr marL="800100" lvl="1" indent="-342900">
              <a:lnSpc>
                <a:spcPct val="110000"/>
              </a:lnSpc>
              <a:buFont typeface="Arial" panose="020B0604020202020204" pitchFamily="34" charset="0"/>
              <a:buChar char="•"/>
              <a:defRPr/>
            </a:pPr>
            <a:r>
              <a:rPr lang="zh-CN" altLang="en-US" sz="2000" kern="0" dirty="0">
                <a:solidFill>
                  <a:srgbClr val="0000CC"/>
                </a:solidFill>
                <a:latin typeface="黑体" panose="02010609060101010101" pitchFamily="2" charset="-122"/>
                <a:ea typeface="黑体" panose="02010609060101010101" pitchFamily="2" charset="-122"/>
                <a:cs typeface="楷体_GB2312"/>
              </a:rPr>
              <a:t>无障碍设施包括无障碍通道、出入口、门、楼梯、电梯、扶手等，此处的无障碍设施不包括厕所。</a:t>
            </a:r>
          </a:p>
          <a:p>
            <a:pPr marL="800100" lvl="1" indent="-342900">
              <a:lnSpc>
                <a:spcPct val="110000"/>
              </a:lnSpc>
              <a:buFont typeface="Arial" panose="020B0604020202020204" pitchFamily="34" charset="0"/>
              <a:buChar char="•"/>
              <a:defRPr/>
            </a:pPr>
            <a:r>
              <a:rPr lang="zh-CN" altLang="en-US" sz="2000" kern="0" dirty="0">
                <a:solidFill>
                  <a:srgbClr val="0000CC"/>
                </a:solidFill>
                <a:latin typeface="黑体" panose="02010609060101010101" pitchFamily="2" charset="-122"/>
                <a:ea typeface="黑体" panose="02010609060101010101" pitchFamily="2" charset="-122"/>
                <a:cs typeface="楷体_GB2312"/>
              </a:rPr>
              <a:t>室外通行的无障碍通道宽度不宜小于1.5m，室内通道应设置无障碍通道，净宽不应小于1.8m，并设置无障碍扶手；主要出入口应为无障碍出入口，宜设置为平坡出入口；门开启后，通行净宽度不小于1m，门槛高度及门内外高差不应大于15mm,并以斜面过渡，且便于开关；</a:t>
            </a:r>
            <a:r>
              <a:rPr lang="zh-CN" altLang="zh-CN" sz="2000" b="1">
                <a:solidFill>
                  <a:srgbClr val="FF0000"/>
                </a:solidFill>
                <a:latin typeface="黑体" panose="02010609060101010101" pitchFamily="2" charset="-122"/>
                <a:ea typeface="黑体" panose="02010609060101010101" pitchFamily="2" charset="-122"/>
              </a:rPr>
              <a:t>同一建筑内应至少设置一部无障碍楼梯，若设有电梯时，</a:t>
            </a:r>
            <a:r>
              <a:rPr lang="zh-CN" altLang="en-US" sz="2000" kern="0" dirty="0">
                <a:solidFill>
                  <a:srgbClr val="0000CC"/>
                </a:solidFill>
                <a:latin typeface="黑体" panose="02010609060101010101" pitchFamily="2" charset="-122"/>
                <a:ea typeface="黑体" panose="02010609060101010101" pitchFamily="2" charset="-122"/>
                <a:cs typeface="楷体_GB2312"/>
              </a:rPr>
              <a:t>每组电梯设置一部无障碍电梯；住院部（如有）病人活动室墙面四周，应设置高度适宜的扶手。以上条件均符合，则认为达到该指标要求。</a:t>
            </a:r>
          </a:p>
          <a:p>
            <a:pPr marL="800100" lvl="1" indent="-342900">
              <a:lnSpc>
                <a:spcPct val="110000"/>
              </a:lnSpc>
              <a:buFont typeface="Arial" panose="020B0604020202020204" pitchFamily="34" charset="0"/>
              <a:buChar char="•"/>
              <a:defRPr/>
            </a:pPr>
            <a:r>
              <a:rPr lang="zh-CN" altLang="en-US" sz="2000" kern="0" dirty="0">
                <a:solidFill>
                  <a:srgbClr val="0000CC"/>
                </a:solidFill>
                <a:latin typeface="黑体" panose="02010609060101010101" pitchFamily="2" charset="-122"/>
                <a:ea typeface="黑体" panose="02010609060101010101" pitchFamily="2" charset="-122"/>
                <a:cs typeface="楷体_GB2312"/>
              </a:rPr>
              <a:t>评价方式方法：现场查看。</a:t>
            </a: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标题 1"/>
          <p:cNvSpPr>
            <a:spLocks noGrp="1"/>
          </p:cNvSpPr>
          <p:nvPr>
            <p:ph type="title"/>
          </p:nvPr>
        </p:nvSpPr>
        <p:spPr>
          <a:xfrm>
            <a:off x="457200" y="163513"/>
            <a:ext cx="8229600" cy="962025"/>
          </a:xfrm>
        </p:spPr>
        <p:txBody>
          <a:bodyPr/>
          <a:lstStyle/>
          <a:p>
            <a:r>
              <a:rPr lang="en-US" altLang="zh-CN" smtClean="0">
                <a:latin typeface="黑体" panose="02010609060101010101" pitchFamily="2" charset="-122"/>
                <a:ea typeface="黑体" panose="02010609060101010101" pitchFamily="2" charset="-122"/>
              </a:rPr>
              <a:t>1.3.4</a:t>
            </a:r>
            <a:r>
              <a:rPr lang="zh-CN" altLang="en-US" smtClean="0">
                <a:latin typeface="黑体" panose="02010609060101010101" pitchFamily="2" charset="-122"/>
                <a:ea typeface="黑体" panose="02010609060101010101" pitchFamily="2" charset="-122"/>
              </a:rPr>
              <a:t> 公共设施</a:t>
            </a:r>
            <a:endParaRPr lang="zh-CN" altLang="en-US" sz="3200" smtClean="0">
              <a:latin typeface="黑体" panose="02010609060101010101" pitchFamily="2" charset="-122"/>
              <a:ea typeface="黑体" panose="02010609060101010101" pitchFamily="2" charset="-122"/>
            </a:endParaRPr>
          </a:p>
        </p:txBody>
      </p:sp>
      <p:sp>
        <p:nvSpPr>
          <p:cNvPr id="78850" name="内容占位符 2"/>
          <p:cNvSpPr>
            <a:spLocks noGrp="1"/>
          </p:cNvSpPr>
          <p:nvPr>
            <p:ph idx="1"/>
          </p:nvPr>
        </p:nvSpPr>
        <p:spPr>
          <a:xfrm>
            <a:off x="98425" y="1384300"/>
            <a:ext cx="8229600" cy="4525963"/>
          </a:xfrm>
        </p:spPr>
        <p:txBody>
          <a:bodyPr/>
          <a:lstStyle/>
          <a:p>
            <a:pPr marL="0" indent="0">
              <a:lnSpc>
                <a:spcPct val="140000"/>
              </a:lnSpc>
              <a:spcBef>
                <a:spcPct val="0"/>
              </a:spcBef>
              <a:buFontTx/>
              <a:buNone/>
            </a:pPr>
            <a:r>
              <a:rPr lang="zh-CN" altLang="en-US" sz="2000" b="0" smtClean="0">
                <a:solidFill>
                  <a:srgbClr val="0000CC"/>
                </a:solidFill>
                <a:latin typeface="黑体" panose="02010609060101010101" pitchFamily="2" charset="-122"/>
                <a:ea typeface="黑体" panose="02010609060101010101" pitchFamily="2" charset="-122"/>
                <a:sym typeface="+mn-ea"/>
              </a:rPr>
              <a:t>乡镇卫生院和社区中心标准稍有差异相同</a:t>
            </a:r>
            <a:endParaRPr lang="zh-CN" altLang="en-US" sz="2000" b="0" smtClean="0">
              <a:solidFill>
                <a:srgbClr val="0000CC"/>
              </a:solidFill>
              <a:latin typeface="黑体" panose="02010609060101010101" pitchFamily="2" charset="-122"/>
              <a:ea typeface="黑体" panose="02010609060101010101" pitchFamily="2" charset="-122"/>
            </a:endParaRPr>
          </a:p>
          <a:p>
            <a:pPr marL="0" indent="0">
              <a:lnSpc>
                <a:spcPct val="140000"/>
              </a:lnSpc>
              <a:spcBef>
                <a:spcPct val="0"/>
              </a:spcBef>
              <a:buFontTx/>
              <a:buNone/>
            </a:pPr>
            <a:r>
              <a:rPr lang="zh-CN" altLang="en-US" sz="2000" b="0" smtClean="0">
                <a:solidFill>
                  <a:srgbClr val="0000CC"/>
                </a:solidFill>
                <a:latin typeface="黑体" panose="02010609060101010101" pitchFamily="2" charset="-122"/>
                <a:ea typeface="黑体" panose="02010609060101010101" pitchFamily="2" charset="-122"/>
              </a:rPr>
              <a:t>乡镇卫生院</a:t>
            </a:r>
          </a:p>
          <a:p>
            <a:pPr marL="0" indent="0">
              <a:lnSpc>
                <a:spcPct val="140000"/>
              </a:lnSpc>
              <a:spcBef>
                <a:spcPct val="0"/>
              </a:spcBef>
              <a:buFontTx/>
              <a:buNone/>
            </a:pPr>
            <a:r>
              <a:rPr lang="zh-CN" altLang="en-US" sz="2000" b="0" smtClean="0">
                <a:solidFill>
                  <a:srgbClr val="0000CC"/>
                </a:solidFill>
                <a:latin typeface="黑体" panose="02010609060101010101" pitchFamily="2" charset="-122"/>
                <a:ea typeface="黑体" panose="02010609060101010101" pitchFamily="2" charset="-122"/>
              </a:rPr>
              <a:t>【C-3】门诊诊室、治疗室、多人病房等区域为服务对象提供必  </a:t>
            </a:r>
          </a:p>
          <a:p>
            <a:pPr marL="0" indent="0">
              <a:lnSpc>
                <a:spcPct val="130000"/>
              </a:lnSpc>
              <a:spcBef>
                <a:spcPct val="0"/>
              </a:spcBef>
              <a:buFontTx/>
              <a:buNone/>
            </a:pPr>
            <a:r>
              <a:rPr lang="zh-CN" altLang="en-US" sz="2000" b="0" smtClean="0">
                <a:solidFill>
                  <a:srgbClr val="0000CC"/>
                </a:solidFill>
                <a:latin typeface="黑体" panose="02010609060101010101" pitchFamily="2" charset="-122"/>
                <a:ea typeface="黑体" panose="02010609060101010101" pitchFamily="2" charset="-122"/>
              </a:rPr>
              <a:t>     要的私密性保护措施。</a:t>
            </a:r>
          </a:p>
          <a:p>
            <a:pPr marL="0" indent="0">
              <a:lnSpc>
                <a:spcPct val="140000"/>
              </a:lnSpc>
              <a:spcBef>
                <a:spcPct val="0"/>
              </a:spcBef>
              <a:buFontTx/>
              <a:buNone/>
            </a:pPr>
            <a:r>
              <a:rPr lang="zh-CN" altLang="en-US" sz="2000" b="0" smtClean="0">
                <a:solidFill>
                  <a:srgbClr val="0000CC"/>
                </a:solidFill>
                <a:latin typeface="黑体" panose="02010609060101010101" pitchFamily="2" charset="-122"/>
                <a:ea typeface="黑体" panose="02010609060101010101" pitchFamily="2" charset="-122"/>
              </a:rPr>
              <a:t>     私密性保护措施包括：一人一诊室、屏风隔断、隔帘等。</a:t>
            </a:r>
          </a:p>
          <a:p>
            <a:pPr marL="0" indent="0">
              <a:lnSpc>
                <a:spcPct val="140000"/>
              </a:lnSpc>
              <a:spcBef>
                <a:spcPct val="0"/>
              </a:spcBef>
              <a:buFontTx/>
              <a:buNone/>
            </a:pPr>
            <a:r>
              <a:rPr lang="zh-CN" altLang="en-US" sz="2000" b="0" smtClean="0">
                <a:latin typeface="黑体" panose="02010609060101010101" pitchFamily="2" charset="-122"/>
                <a:ea typeface="黑体" panose="02010609060101010101" pitchFamily="2" charset="-122"/>
              </a:rPr>
              <a:t>社区卫生服务中心</a:t>
            </a:r>
          </a:p>
          <a:p>
            <a:pPr lvl="1">
              <a:lnSpc>
                <a:spcPct val="110000"/>
              </a:lnSpc>
              <a:spcBef>
                <a:spcPct val="0"/>
              </a:spcBef>
              <a:buFontTx/>
              <a:buNone/>
            </a:pPr>
            <a:r>
              <a:rPr lang="zh-CN" altLang="en-US" sz="2000" b="0" smtClean="0">
                <a:latin typeface="黑体" panose="02010609060101010101" pitchFamily="2" charset="-122"/>
                <a:ea typeface="黑体" panose="02010609060101010101" pitchFamily="2" charset="-122"/>
              </a:rPr>
              <a:t>【C-3】门诊诊室、治疗室、多人病房（如有）等区域，</a:t>
            </a:r>
            <a:r>
              <a:rPr lang="zh-CN" altLang="en-US" sz="2000" b="0" smtClean="0">
                <a:solidFill>
                  <a:srgbClr val="FF0000"/>
                </a:solidFill>
                <a:latin typeface="黑体" panose="02010609060101010101" pitchFamily="2" charset="-122"/>
                <a:ea typeface="黑体" panose="02010609060101010101" pitchFamily="2" charset="-122"/>
              </a:rPr>
              <a:t>特别是计划生育用房、儿科应自成一区，设专用卫生间</a:t>
            </a:r>
            <a:r>
              <a:rPr lang="zh-CN" altLang="en-US" sz="2000" b="0" smtClean="0">
                <a:latin typeface="黑体" panose="02010609060101010101" pitchFamily="2" charset="-122"/>
                <a:ea typeface="黑体" panose="02010609060101010101" pitchFamily="2" charset="-122"/>
              </a:rPr>
              <a:t>，应有阻隔外界视线的装置。</a:t>
            </a:r>
          </a:p>
          <a:p>
            <a:pPr lvl="1">
              <a:lnSpc>
                <a:spcPct val="110000"/>
              </a:lnSpc>
              <a:spcBef>
                <a:spcPct val="0"/>
              </a:spcBef>
              <a:buFontTx/>
              <a:buNone/>
            </a:pPr>
            <a:r>
              <a:rPr lang="zh-CN" altLang="en-US" sz="2000" b="0" smtClean="0">
                <a:latin typeface="黑体" panose="02010609060101010101" pitchFamily="2" charset="-122"/>
                <a:ea typeface="黑体" panose="02010609060101010101" pitchFamily="2" charset="-122"/>
              </a:rPr>
              <a:t>  评价方式方法：现场查看，</a:t>
            </a:r>
            <a:r>
              <a:rPr lang="zh-CN" altLang="en-US" sz="2000" b="0" smtClean="0">
                <a:solidFill>
                  <a:srgbClr val="FF0000"/>
                </a:solidFill>
                <a:latin typeface="黑体" panose="02010609060101010101" pitchFamily="2" charset="-122"/>
                <a:ea typeface="黑体" panose="02010609060101010101" pitchFamily="2" charset="-122"/>
              </a:rPr>
              <a:t>（</a:t>
            </a:r>
            <a:r>
              <a:rPr lang="zh-CN" altLang="en-US" sz="2000" b="0" smtClean="0">
                <a:solidFill>
                  <a:srgbClr val="FF0000"/>
                </a:solidFill>
                <a:latin typeface="黑体" panose="02010609060101010101" pitchFamily="2" charset="-122"/>
                <a:ea typeface="黑体" panose="02010609060101010101" pitchFamily="2" charset="-122"/>
                <a:sym typeface="+mn-ea"/>
              </a:rPr>
              <a:t>计划生育用房、儿科应自成一区，设专用卫生间），科室设置未做要求，考核不硬性要求</a:t>
            </a:r>
            <a:r>
              <a:rPr lang="zh-CN" altLang="en-US" sz="2000" b="0" smtClean="0">
                <a:solidFill>
                  <a:srgbClr val="FF0000"/>
                </a:solidFill>
                <a:latin typeface="黑体" panose="02010609060101010101" pitchFamily="2" charset="-122"/>
                <a:ea typeface="黑体" panose="02010609060101010101" pitchFamily="2" charset="-122"/>
              </a:rPr>
              <a:t>。</a:t>
            </a: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标题 1"/>
          <p:cNvSpPr>
            <a:spLocks noGrp="1"/>
          </p:cNvSpPr>
          <p:nvPr>
            <p:ph type="title"/>
          </p:nvPr>
        </p:nvSpPr>
        <p:spPr>
          <a:xfrm>
            <a:off x="457200" y="163513"/>
            <a:ext cx="8229600" cy="962025"/>
          </a:xfrm>
        </p:spPr>
        <p:txBody>
          <a:bodyPr/>
          <a:lstStyle/>
          <a:p>
            <a:r>
              <a:rPr lang="en-US" altLang="zh-CN" smtClean="0">
                <a:latin typeface="黑体" panose="02010609060101010101" pitchFamily="2" charset="-122"/>
                <a:ea typeface="黑体" panose="02010609060101010101" pitchFamily="2" charset="-122"/>
              </a:rPr>
              <a:t>1.3.4</a:t>
            </a:r>
            <a:r>
              <a:rPr lang="zh-CN" altLang="en-US" smtClean="0">
                <a:latin typeface="黑体" panose="02010609060101010101" pitchFamily="2" charset="-122"/>
                <a:ea typeface="黑体" panose="02010609060101010101" pitchFamily="2" charset="-122"/>
              </a:rPr>
              <a:t> 公共设施</a:t>
            </a:r>
            <a:endParaRPr lang="zh-CN" altLang="en-US" sz="3200" smtClean="0">
              <a:latin typeface="黑体" panose="02010609060101010101" pitchFamily="2" charset="-122"/>
              <a:ea typeface="黑体" panose="02010609060101010101" pitchFamily="2" charset="-122"/>
            </a:endParaRPr>
          </a:p>
        </p:txBody>
      </p:sp>
      <p:sp>
        <p:nvSpPr>
          <p:cNvPr id="59394" name="内容占位符 2"/>
          <p:cNvSpPr>
            <a:spLocks noGrp="1"/>
          </p:cNvSpPr>
          <p:nvPr>
            <p:ph idx="1"/>
          </p:nvPr>
        </p:nvSpPr>
        <p:spPr>
          <a:xfrm>
            <a:off x="323850" y="1600200"/>
            <a:ext cx="8569325" cy="3773488"/>
          </a:xfrm>
        </p:spPr>
        <p:txBody>
          <a:bodyPr/>
          <a:lstStyle/>
          <a:p>
            <a:pPr marL="0" indent="0">
              <a:buFontTx/>
              <a:buNone/>
              <a:defRPr/>
            </a:pPr>
            <a:r>
              <a:rPr lang="zh-CN" altLang="en-US" sz="2000" b="0" dirty="0">
                <a:solidFill>
                  <a:srgbClr val="0000CC"/>
                </a:solidFill>
                <a:sym typeface="+mn-ea"/>
              </a:rPr>
              <a:t>乡镇卫生院和社区中心标准相同</a:t>
            </a:r>
            <a:endParaRPr lang="zh-CN" altLang="en-US" sz="2000" b="0" dirty="0">
              <a:solidFill>
                <a:srgbClr val="0000CC"/>
              </a:solidFill>
            </a:endParaRPr>
          </a:p>
          <a:p>
            <a:pPr marL="0" indent="0">
              <a:buFontTx/>
              <a:buNone/>
              <a:defRPr/>
            </a:pPr>
            <a:r>
              <a:rPr lang="zh-CN" altLang="en-US" sz="2000" b="0" dirty="0">
                <a:solidFill>
                  <a:srgbClr val="0000CC"/>
                </a:solidFill>
              </a:rPr>
              <a:t>【C-4】在需要警示的地方有明显的</a:t>
            </a:r>
            <a:r>
              <a:rPr lang="zh-CN" altLang="zh-CN" sz="2000" kern="1200">
                <a:solidFill>
                  <a:srgbClr val="FF0000"/>
                </a:solidFill>
                <a:cs typeface="+mn-cs"/>
              </a:rPr>
              <a:t>警示标识</a:t>
            </a:r>
            <a:r>
              <a:rPr lang="zh-CN" altLang="zh-CN" sz="2400" smtClean="0">
                <a:solidFill>
                  <a:schemeClr val="accent2"/>
                </a:solidFill>
              </a:rPr>
              <a:t>。</a:t>
            </a:r>
          </a:p>
          <a:p>
            <a:pPr lvl="1">
              <a:lnSpc>
                <a:spcPct val="150000"/>
              </a:lnSpc>
              <a:defRPr/>
            </a:pPr>
            <a:r>
              <a:rPr lang="zh-CN" altLang="en-US" sz="2000" b="0" dirty="0"/>
              <a:t>在有可能引起火灾、爆炸、危险、污染等地方，应设置警示标识，如氧气房、放射科、医疗废物存放点等。</a:t>
            </a:r>
          </a:p>
          <a:p>
            <a:pPr lvl="1">
              <a:lnSpc>
                <a:spcPct val="140000"/>
              </a:lnSpc>
              <a:defRPr/>
            </a:pPr>
            <a:r>
              <a:rPr lang="zh-CN" altLang="en-US" sz="2000" b="0" dirty="0"/>
              <a:t>警示标识应符合《消防安全标志》（GB13495-92）和《安全标志及其使用导则》（GB-2894-2008）相关要求。</a:t>
            </a:r>
          </a:p>
          <a:p>
            <a:pPr lvl="1">
              <a:lnSpc>
                <a:spcPct val="140000"/>
              </a:lnSpc>
              <a:defRPr/>
            </a:pPr>
            <a:r>
              <a:rPr lang="zh-CN" altLang="en-US" sz="2000" b="0" dirty="0"/>
              <a:t>评价方式方法：现场查看。</a:t>
            </a:r>
            <a:endParaRPr lang="zh-CN" altLang="zh-CN" sz="2400" smtClean="0">
              <a:solidFill>
                <a:schemeClr val="accent2"/>
              </a:solidFill>
            </a:endParaRPr>
          </a:p>
          <a:p>
            <a:pPr marL="0" indent="0">
              <a:lnSpc>
                <a:spcPct val="150000"/>
              </a:lnSpc>
              <a:defRPr/>
            </a:pPr>
            <a:endParaRPr lang="zh-CN" altLang="en-US" sz="2400" smtClean="0"/>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标题 1"/>
          <p:cNvSpPr>
            <a:spLocks noGrp="1"/>
          </p:cNvSpPr>
          <p:nvPr>
            <p:ph type="title"/>
          </p:nvPr>
        </p:nvSpPr>
        <p:spPr>
          <a:xfrm>
            <a:off x="457200" y="163513"/>
            <a:ext cx="8229600" cy="962025"/>
          </a:xfrm>
        </p:spPr>
        <p:txBody>
          <a:bodyPr/>
          <a:lstStyle/>
          <a:p>
            <a:r>
              <a:rPr lang="en-US" altLang="zh-CN" smtClean="0">
                <a:latin typeface="黑体" panose="02010609060101010101" pitchFamily="2" charset="-122"/>
                <a:ea typeface="黑体" panose="02010609060101010101" pitchFamily="2" charset="-122"/>
              </a:rPr>
              <a:t>1.3.4</a:t>
            </a:r>
            <a:r>
              <a:rPr lang="zh-CN" altLang="en-US" smtClean="0">
                <a:latin typeface="黑体" panose="02010609060101010101" pitchFamily="2" charset="-122"/>
                <a:ea typeface="黑体" panose="02010609060101010101" pitchFamily="2" charset="-122"/>
              </a:rPr>
              <a:t> 公共设施</a:t>
            </a:r>
            <a:endParaRPr lang="zh-CN" altLang="en-US" sz="3200" smtClean="0">
              <a:latin typeface="黑体" panose="02010609060101010101" pitchFamily="2" charset="-122"/>
              <a:ea typeface="黑体" panose="02010609060101010101" pitchFamily="2" charset="-122"/>
            </a:endParaRPr>
          </a:p>
        </p:txBody>
      </p:sp>
      <p:sp>
        <p:nvSpPr>
          <p:cNvPr id="59394" name="内容占位符 2"/>
          <p:cNvSpPr>
            <a:spLocks noGrp="1"/>
          </p:cNvSpPr>
          <p:nvPr>
            <p:ph idx="1"/>
          </p:nvPr>
        </p:nvSpPr>
        <p:spPr>
          <a:xfrm>
            <a:off x="323850" y="1600200"/>
            <a:ext cx="8569325" cy="3773488"/>
          </a:xfrm>
        </p:spPr>
        <p:txBody>
          <a:bodyPr/>
          <a:lstStyle/>
          <a:p>
            <a:pPr marL="0" indent="0">
              <a:buFontTx/>
              <a:buNone/>
              <a:defRPr/>
            </a:pPr>
            <a:r>
              <a:rPr lang="en-US" altLang="zh-CN" sz="2400" smtClean="0">
                <a:sym typeface="+mn-ea"/>
              </a:rPr>
              <a:t>【</a:t>
            </a:r>
            <a:r>
              <a:rPr lang="zh-CN" altLang="en-US" sz="2400" smtClean="0">
                <a:sym typeface="+mn-ea"/>
              </a:rPr>
              <a:t>条款要点</a:t>
            </a:r>
            <a:r>
              <a:rPr lang="en-US" altLang="zh-CN" sz="2400" smtClean="0">
                <a:sym typeface="+mn-ea"/>
              </a:rPr>
              <a:t>】：</a:t>
            </a:r>
            <a:endParaRPr lang="zh-CN" altLang="en-US" sz="2000" b="0" dirty="0">
              <a:solidFill>
                <a:srgbClr val="0000CC"/>
              </a:solidFill>
              <a:sym typeface="+mn-ea"/>
            </a:endParaRPr>
          </a:p>
          <a:p>
            <a:pPr marL="0" indent="0">
              <a:buFontTx/>
              <a:buNone/>
              <a:defRPr/>
            </a:pPr>
            <a:r>
              <a:rPr lang="zh-CN" altLang="en-US" sz="2000" b="0" dirty="0">
                <a:solidFill>
                  <a:srgbClr val="0000CC"/>
                </a:solidFill>
                <a:sym typeface="+mn-ea"/>
              </a:rPr>
              <a:t>乡镇卫生院和社区中心标准相同</a:t>
            </a:r>
          </a:p>
          <a:p>
            <a:pPr marL="0" indent="0">
              <a:buFontTx/>
              <a:buNone/>
              <a:defRPr/>
            </a:pPr>
            <a:r>
              <a:rPr lang="zh-CN" altLang="en-US" sz="2000" b="0" dirty="0">
                <a:solidFill>
                  <a:srgbClr val="0000CC"/>
                </a:solidFill>
                <a:sym typeface="+mn-ea"/>
              </a:rPr>
              <a:t>   小厕所，大民生。医疗机构厕所革命</a:t>
            </a:r>
          </a:p>
          <a:p>
            <a:pPr marL="0" indent="0">
              <a:buFontTx/>
              <a:buNone/>
              <a:defRPr/>
            </a:pPr>
            <a:r>
              <a:rPr lang="zh-CN" altLang="en-US" sz="2000" dirty="0">
                <a:solidFill>
                  <a:srgbClr val="0000CC"/>
                </a:solidFill>
                <a:sym typeface="+mn-ea"/>
              </a:rPr>
              <a:t>  </a:t>
            </a:r>
            <a:r>
              <a:rPr lang="zh-CN" altLang="en-US" sz="2000" b="0" dirty="0">
                <a:solidFill>
                  <a:srgbClr val="0000CC"/>
                </a:solidFill>
              </a:rPr>
              <a:t> </a:t>
            </a:r>
            <a:r>
              <a:rPr lang="zh-CN" altLang="en-US" sz="2000" b="0" dirty="0">
                <a:solidFill>
                  <a:srgbClr val="0000CC"/>
                </a:solidFill>
                <a:sym typeface="+mn-ea"/>
              </a:rPr>
              <a:t>首层应至少设置1处</a:t>
            </a:r>
            <a:r>
              <a:rPr lang="zh-CN" altLang="en-US" sz="2000" b="0" dirty="0">
                <a:solidFill>
                  <a:srgbClr val="FF0000"/>
                </a:solidFill>
                <a:sym typeface="+mn-ea"/>
              </a:rPr>
              <a:t>卫生厕所</a:t>
            </a:r>
            <a:r>
              <a:rPr lang="zh-CN" altLang="en-US" sz="2000" b="0" dirty="0">
                <a:solidFill>
                  <a:srgbClr val="0000CC"/>
                </a:solidFill>
                <a:sym typeface="+mn-ea"/>
              </a:rPr>
              <a:t>。卫生厕所和建筑主体</a:t>
            </a:r>
            <a:r>
              <a:rPr lang="zh-CN" altLang="en-US" sz="2000" b="0" dirty="0">
                <a:solidFill>
                  <a:srgbClr val="FF0000"/>
                </a:solidFill>
                <a:sym typeface="+mn-ea"/>
              </a:rPr>
              <a:t>首层应有建筑连接</a:t>
            </a:r>
            <a:r>
              <a:rPr lang="zh-CN" altLang="en-US" sz="2000" b="0" dirty="0">
                <a:solidFill>
                  <a:srgbClr val="0000CC"/>
                </a:solidFill>
                <a:sym typeface="+mn-ea"/>
              </a:rPr>
              <a:t>。</a:t>
            </a:r>
          </a:p>
          <a:p>
            <a:pPr marL="0" indent="0">
              <a:buFontTx/>
              <a:buNone/>
              <a:defRPr/>
            </a:pPr>
            <a:r>
              <a:rPr lang="zh-CN" altLang="en-US" sz="2000" dirty="0">
                <a:solidFill>
                  <a:srgbClr val="0000CC"/>
                </a:solidFill>
                <a:sym typeface="+mn-ea"/>
              </a:rPr>
              <a:t>   </a:t>
            </a:r>
            <a:r>
              <a:rPr lang="zh-CN" altLang="en-US" sz="2000" b="0" dirty="0">
                <a:solidFill>
                  <a:srgbClr val="0000CC"/>
                </a:solidFill>
                <a:sym typeface="+mn-ea"/>
              </a:rPr>
              <a:t>首层厕所中至少一处厕所应配备无障碍设施。</a:t>
            </a:r>
          </a:p>
          <a:p>
            <a:pPr marL="0" indent="0">
              <a:buFontTx/>
              <a:buNone/>
              <a:defRPr/>
            </a:pPr>
            <a:r>
              <a:rPr lang="zh-CN" altLang="en-US" sz="2000" b="0" dirty="0">
                <a:solidFill>
                  <a:srgbClr val="0000CC"/>
                </a:solidFill>
                <a:sym typeface="+mn-ea"/>
              </a:rPr>
              <a:t>   </a:t>
            </a:r>
            <a:r>
              <a:rPr lang="zh-CN" altLang="en-US" sz="2000" b="0" dirty="0">
                <a:solidFill>
                  <a:srgbClr val="FF0000"/>
                </a:solidFill>
                <a:sym typeface="+mn-ea"/>
              </a:rPr>
              <a:t>机构建筑二层以上医疗用房</a:t>
            </a:r>
            <a:r>
              <a:rPr lang="zh-CN" altLang="en-US" sz="2000" b="0" dirty="0">
                <a:solidFill>
                  <a:srgbClr val="0000CC"/>
                </a:solidFill>
                <a:sym typeface="+mn-ea"/>
              </a:rPr>
              <a:t>，同一建筑内应至少设置一部无障碍楼梯，若设有电梯时，每组电梯设置一部无障碍电梯</a:t>
            </a:r>
            <a:endParaRPr lang="zh-CN" altLang="en-US" sz="2000" b="0" dirty="0">
              <a:solidFill>
                <a:srgbClr val="0000CC"/>
              </a:solidFill>
            </a:endParaRP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标题 1"/>
          <p:cNvSpPr>
            <a:spLocks noGrp="1"/>
          </p:cNvSpPr>
          <p:nvPr>
            <p:ph type="title"/>
          </p:nvPr>
        </p:nvSpPr>
        <p:spPr>
          <a:xfrm>
            <a:off x="457200" y="163513"/>
            <a:ext cx="8229600" cy="962025"/>
          </a:xfrm>
        </p:spPr>
        <p:txBody>
          <a:bodyPr/>
          <a:lstStyle/>
          <a:p>
            <a:r>
              <a:rPr lang="en-US" altLang="zh-CN" smtClean="0">
                <a:latin typeface="黑体" panose="02010609060101010101" pitchFamily="2" charset="-122"/>
                <a:ea typeface="黑体" panose="02010609060101010101" pitchFamily="2" charset="-122"/>
              </a:rPr>
              <a:t>1.3.4</a:t>
            </a:r>
            <a:r>
              <a:rPr lang="zh-CN" altLang="en-US" smtClean="0">
                <a:latin typeface="黑体" panose="02010609060101010101" pitchFamily="2" charset="-122"/>
                <a:ea typeface="黑体" panose="02010609060101010101" pitchFamily="2" charset="-122"/>
              </a:rPr>
              <a:t> 公共设施</a:t>
            </a:r>
            <a:endParaRPr lang="zh-CN" altLang="en-US" sz="3200" smtClean="0">
              <a:latin typeface="黑体" panose="02010609060101010101" pitchFamily="2" charset="-122"/>
              <a:ea typeface="黑体" panose="02010609060101010101" pitchFamily="2" charset="-122"/>
            </a:endParaRPr>
          </a:p>
        </p:txBody>
      </p:sp>
      <p:sp>
        <p:nvSpPr>
          <p:cNvPr id="60418" name="矩形 2"/>
          <p:cNvSpPr>
            <a:spLocks noChangeArrowheads="1"/>
          </p:cNvSpPr>
          <p:nvPr/>
        </p:nvSpPr>
        <p:spPr bwMode="auto">
          <a:xfrm>
            <a:off x="468313" y="1484313"/>
            <a:ext cx="8207375" cy="3784600"/>
          </a:xfrm>
          <a:prstGeom prst="rect">
            <a:avLst/>
          </a:prstGeom>
          <a:noFill/>
          <a:ln w="9525">
            <a:noFill/>
            <a:miter lim="800000"/>
          </a:ln>
        </p:spPr>
        <p:txBody>
          <a:bodyPr>
            <a:spAutoFit/>
          </a:bodyPr>
          <a:lstStyle/>
          <a:p>
            <a:pPr>
              <a:lnSpc>
                <a:spcPct val="150000"/>
              </a:lnSpc>
              <a:defRPr/>
            </a:pPr>
            <a:r>
              <a:rPr lang="zh-CN" altLang="en-US" sz="2000" kern="0" dirty="0">
                <a:solidFill>
                  <a:srgbClr val="0000CC"/>
                </a:solidFill>
                <a:latin typeface="黑体" panose="02010609060101010101" pitchFamily="2" charset="-122"/>
                <a:ea typeface="黑体" panose="02010609060101010101" pitchFamily="2" charset="-122"/>
                <a:cs typeface="楷体_GB2312"/>
                <a:sym typeface="+mn-ea"/>
              </a:rPr>
              <a:t>乡镇卫生院和社区中心标准相同</a:t>
            </a:r>
            <a:endParaRPr lang="zh-CN" altLang="en-US" sz="2000" kern="0" dirty="0">
              <a:solidFill>
                <a:srgbClr val="0000CC"/>
              </a:solidFill>
              <a:latin typeface="黑体" panose="02010609060101010101" pitchFamily="2" charset="-122"/>
              <a:ea typeface="黑体" panose="02010609060101010101" pitchFamily="2" charset="-122"/>
              <a:cs typeface="楷体_GB2312"/>
            </a:endParaRPr>
          </a:p>
          <a:p>
            <a:pPr>
              <a:lnSpc>
                <a:spcPct val="150000"/>
              </a:lnSpc>
              <a:defRPr/>
            </a:pPr>
            <a:r>
              <a:rPr lang="zh-CN" altLang="en-US" sz="2000" kern="0" dirty="0">
                <a:solidFill>
                  <a:srgbClr val="0000CC"/>
                </a:solidFill>
                <a:latin typeface="黑体" panose="02010609060101010101" pitchFamily="2" charset="-122"/>
                <a:ea typeface="黑体" panose="02010609060101010101" pitchFamily="2" charset="-122"/>
                <a:cs typeface="楷体_GB2312"/>
              </a:rPr>
              <a:t>【B-1】厕所达到无害化卫生厕所标准。</a:t>
            </a:r>
          </a:p>
          <a:p>
            <a:pPr marL="800100" lvl="1" indent="-342900">
              <a:lnSpc>
                <a:spcPct val="150000"/>
              </a:lnSpc>
              <a:buFont typeface="Arial" panose="020B0604020202020204" pitchFamily="34" charset="0"/>
              <a:buChar char="•"/>
              <a:defRPr/>
            </a:pPr>
            <a:r>
              <a:rPr lang="zh-CN" altLang="en-US" sz="2000" kern="0" dirty="0">
                <a:solidFill>
                  <a:srgbClr val="0000CC"/>
                </a:solidFill>
                <a:latin typeface="黑体" panose="02010609060101010101" pitchFamily="2" charset="-122"/>
                <a:ea typeface="黑体" panose="02010609060101010101" pitchFamily="2" charset="-122"/>
                <a:cs typeface="楷体_GB2312"/>
              </a:rPr>
              <a:t>机构配备的厕所均达到无害化卫生厕所标准，即具备有效降低粪便中的生物性致病因子传染性设施的卫生厕所，包括三格化粪池式厕所、双瓮漏斗式厕所、三联通式沼气池式厕所，粪尿分集式厕所、双坑交替式厕所、具有</a:t>
            </a:r>
            <a:r>
              <a:rPr lang="zh-CN" altLang="zh-CN" sz="2000" b="1">
                <a:solidFill>
                  <a:srgbClr val="FF0000"/>
                </a:solidFill>
                <a:latin typeface="黑体" panose="02010609060101010101" pitchFamily="2" charset="-122"/>
                <a:ea typeface="黑体" panose="02010609060101010101" pitchFamily="2" charset="-122"/>
              </a:rPr>
              <a:t>完整下水道系统及污水处理设施的水冲式厕所。</a:t>
            </a:r>
          </a:p>
          <a:p>
            <a:pPr marL="800100" lvl="1" indent="-342900">
              <a:lnSpc>
                <a:spcPct val="150000"/>
              </a:lnSpc>
              <a:buFont typeface="Arial" panose="020B0604020202020204" pitchFamily="34" charset="0"/>
              <a:buChar char="•"/>
              <a:defRPr/>
            </a:pPr>
            <a:r>
              <a:rPr lang="zh-CN" altLang="en-US" sz="2000" kern="0" dirty="0">
                <a:solidFill>
                  <a:srgbClr val="0000CC"/>
                </a:solidFill>
                <a:latin typeface="黑体" panose="02010609060101010101" pitchFamily="2" charset="-122"/>
                <a:ea typeface="黑体" panose="02010609060101010101" pitchFamily="2" charset="-122"/>
                <a:cs typeface="楷体_GB2312"/>
              </a:rPr>
              <a:t>评价方式方法：现场查看。</a:t>
            </a: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标题 1"/>
          <p:cNvSpPr>
            <a:spLocks noGrp="1"/>
          </p:cNvSpPr>
          <p:nvPr>
            <p:ph type="title"/>
          </p:nvPr>
        </p:nvSpPr>
        <p:spPr>
          <a:xfrm>
            <a:off x="457200" y="163513"/>
            <a:ext cx="8229600" cy="962025"/>
          </a:xfrm>
        </p:spPr>
        <p:txBody>
          <a:bodyPr/>
          <a:lstStyle/>
          <a:p>
            <a:r>
              <a:rPr lang="en-US" altLang="zh-CN" smtClean="0">
                <a:latin typeface="黑体" panose="02010609060101010101" pitchFamily="2" charset="-122"/>
                <a:ea typeface="黑体" panose="02010609060101010101" pitchFamily="2" charset="-122"/>
              </a:rPr>
              <a:t>1.3.4</a:t>
            </a:r>
            <a:r>
              <a:rPr lang="zh-CN" altLang="en-US" smtClean="0">
                <a:latin typeface="黑体" panose="02010609060101010101" pitchFamily="2" charset="-122"/>
                <a:ea typeface="黑体" panose="02010609060101010101" pitchFamily="2" charset="-122"/>
              </a:rPr>
              <a:t> 公共设施</a:t>
            </a:r>
            <a:endParaRPr lang="zh-CN" altLang="en-US" sz="3200" smtClean="0">
              <a:latin typeface="黑体" panose="02010609060101010101" pitchFamily="2" charset="-122"/>
              <a:ea typeface="黑体" panose="02010609060101010101" pitchFamily="2" charset="-122"/>
            </a:endParaRPr>
          </a:p>
        </p:txBody>
      </p:sp>
      <p:sp>
        <p:nvSpPr>
          <p:cNvPr id="61442" name="矩形 2"/>
          <p:cNvSpPr>
            <a:spLocks noChangeArrowheads="1"/>
          </p:cNvSpPr>
          <p:nvPr/>
        </p:nvSpPr>
        <p:spPr bwMode="auto">
          <a:xfrm>
            <a:off x="468313" y="1484313"/>
            <a:ext cx="8207375" cy="3014662"/>
          </a:xfrm>
          <a:prstGeom prst="rect">
            <a:avLst/>
          </a:prstGeom>
          <a:noFill/>
          <a:ln w="9525">
            <a:noFill/>
            <a:miter lim="800000"/>
          </a:ln>
        </p:spPr>
        <p:txBody>
          <a:bodyPr>
            <a:spAutoFit/>
          </a:bodyPr>
          <a:lstStyle/>
          <a:p>
            <a:pPr>
              <a:lnSpc>
                <a:spcPct val="150000"/>
              </a:lnSpc>
              <a:defRPr/>
            </a:pPr>
            <a:r>
              <a:rPr lang="zh-CN" altLang="en-US" sz="2000" kern="0" dirty="0">
                <a:solidFill>
                  <a:srgbClr val="0000CC"/>
                </a:solidFill>
                <a:latin typeface="黑体" panose="02010609060101010101" pitchFamily="2" charset="-122"/>
                <a:ea typeface="黑体" panose="02010609060101010101" pitchFamily="2" charset="-122"/>
                <a:cs typeface="楷体_GB2312"/>
                <a:sym typeface="+mn-ea"/>
              </a:rPr>
              <a:t>乡镇卫生院和社区中心标准相同</a:t>
            </a:r>
            <a:endParaRPr lang="zh-CN" altLang="en-US" sz="2000" kern="0" dirty="0">
              <a:solidFill>
                <a:srgbClr val="0000CC"/>
              </a:solidFill>
              <a:latin typeface="黑体" panose="02010609060101010101" pitchFamily="2" charset="-122"/>
              <a:ea typeface="黑体" panose="02010609060101010101" pitchFamily="2" charset="-122"/>
              <a:cs typeface="楷体_GB2312"/>
            </a:endParaRPr>
          </a:p>
          <a:p>
            <a:pPr>
              <a:lnSpc>
                <a:spcPct val="150000"/>
              </a:lnSpc>
              <a:defRPr/>
            </a:pPr>
            <a:r>
              <a:rPr lang="zh-CN" altLang="en-US" sz="2000" kern="0" dirty="0">
                <a:solidFill>
                  <a:srgbClr val="0000CC"/>
                </a:solidFill>
                <a:latin typeface="黑体" panose="02010609060101010101" pitchFamily="2" charset="-122"/>
                <a:ea typeface="黑体" panose="02010609060101010101" pitchFamily="2" charset="-122"/>
                <a:cs typeface="楷体_GB2312"/>
              </a:rPr>
              <a:t>【B-2】候诊椅数量配备适宜，舒适度较好</a:t>
            </a:r>
          </a:p>
          <a:p>
            <a:pPr>
              <a:lnSpc>
                <a:spcPct val="150000"/>
              </a:lnSpc>
              <a:defRPr/>
            </a:pPr>
            <a:r>
              <a:rPr lang="zh-CN" altLang="en-US" sz="2000" kern="0" dirty="0">
                <a:solidFill>
                  <a:srgbClr val="0000CC"/>
                </a:solidFill>
                <a:latin typeface="黑体" panose="02010609060101010101" pitchFamily="2" charset="-122"/>
                <a:ea typeface="黑体" panose="02010609060101010101" pitchFamily="2" charset="-122"/>
                <a:cs typeface="楷体_GB2312"/>
              </a:rPr>
              <a:t>评价方式方法：现场查看。</a:t>
            </a:r>
          </a:p>
          <a:p>
            <a:pPr>
              <a:defRPr/>
            </a:pPr>
            <a:endParaRPr lang="zh-CN" altLang="en-US" sz="2400" b="1">
              <a:solidFill>
                <a:schemeClr val="accent2"/>
              </a:solidFill>
              <a:latin typeface="黑体" panose="02010609060101010101" pitchFamily="2" charset="-122"/>
              <a:ea typeface="黑体" panose="02010609060101010101" pitchFamily="2" charset="-122"/>
            </a:endParaRPr>
          </a:p>
          <a:p>
            <a:pPr>
              <a:defRPr/>
            </a:pPr>
            <a:r>
              <a:rPr lang="en-US" altLang="zh-CN" sz="2000" b="1" kern="0" dirty="0">
                <a:solidFill>
                  <a:srgbClr val="FF0000"/>
                </a:solidFill>
                <a:latin typeface="黑体" panose="02010609060101010101" pitchFamily="2" charset="-122"/>
                <a:ea typeface="黑体" panose="02010609060101010101" pitchFamily="2" charset="-122"/>
                <a:cs typeface="楷体_GB2312"/>
                <a:sym typeface="+mn-ea"/>
              </a:rPr>
              <a:t>【B-3】</a:t>
            </a:r>
            <a:r>
              <a:rPr lang="zh-CN" altLang="en-US" sz="2000" kern="0" dirty="0">
                <a:solidFill>
                  <a:srgbClr val="0000CC"/>
                </a:solidFill>
                <a:latin typeface="黑体" panose="02010609060101010101" pitchFamily="2" charset="-122"/>
                <a:ea typeface="黑体" panose="02010609060101010101" pitchFamily="2" charset="-122"/>
                <a:cs typeface="楷体_GB2312"/>
                <a:sym typeface="+mn-ea"/>
              </a:rPr>
              <a:t>为</a:t>
            </a:r>
            <a:r>
              <a:rPr lang="zh-CN" altLang="en-US" sz="2000" kern="0" dirty="0">
                <a:solidFill>
                  <a:srgbClr val="0000CC"/>
                </a:solidFill>
                <a:latin typeface="黑体" panose="02010609060101010101" pitchFamily="2" charset="-122"/>
                <a:ea typeface="黑体" panose="02010609060101010101" pitchFamily="2" charset="-122"/>
                <a:cs typeface="楷体_GB2312"/>
              </a:rPr>
              <a:t>社区卫生服务中心增加标准</a:t>
            </a:r>
          </a:p>
          <a:p>
            <a:pPr>
              <a:lnSpc>
                <a:spcPct val="130000"/>
              </a:lnSpc>
              <a:defRPr/>
            </a:pPr>
            <a:r>
              <a:rPr lang="zh-CN" altLang="en-US" sz="2000" kern="0" dirty="0">
                <a:solidFill>
                  <a:srgbClr val="0000CC"/>
                </a:solidFill>
                <a:latin typeface="黑体" panose="02010609060101010101" pitchFamily="2" charset="-122"/>
                <a:ea typeface="黑体" panose="02010609060101010101" pitchFamily="2" charset="-122"/>
                <a:cs typeface="楷体_GB2312"/>
              </a:rPr>
              <a:t>【B-3】有必要的</a:t>
            </a:r>
            <a:r>
              <a:rPr lang="zh-CN" altLang="zh-CN" sz="2000" b="1">
                <a:solidFill>
                  <a:srgbClr val="FF0000"/>
                </a:solidFill>
                <a:latin typeface="黑体" panose="02010609060101010101" pitchFamily="2" charset="-122"/>
                <a:ea typeface="黑体" panose="02010609060101010101" pitchFamily="2" charset="-122"/>
              </a:rPr>
              <a:t>采暖、制冷设备。</a:t>
            </a:r>
            <a:endParaRPr lang="en-US" altLang="zh-CN" sz="2400" b="1">
              <a:solidFill>
                <a:schemeClr val="accent2"/>
              </a:solidFill>
              <a:latin typeface="黑体" panose="02010609060101010101" pitchFamily="2" charset="-122"/>
              <a:ea typeface="黑体" panose="02010609060101010101" pitchFamily="2" charset="-122"/>
            </a:endParaRPr>
          </a:p>
          <a:p>
            <a:pPr>
              <a:lnSpc>
                <a:spcPct val="150000"/>
              </a:lnSpc>
              <a:defRPr/>
            </a:pPr>
            <a:r>
              <a:rPr lang="zh-CN" altLang="en-US" sz="2000" kern="0" dirty="0">
                <a:solidFill>
                  <a:srgbClr val="0000CC"/>
                </a:solidFill>
                <a:latin typeface="黑体" panose="02010609060101010101" pitchFamily="2" charset="-122"/>
                <a:ea typeface="黑体" panose="02010609060101010101" pitchFamily="2" charset="-122"/>
                <a:cs typeface="楷体_GB2312"/>
              </a:rPr>
              <a:t>评价方式方法：现场查看。</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标题 1"/>
          <p:cNvSpPr>
            <a:spLocks noGrp="1"/>
          </p:cNvSpPr>
          <p:nvPr>
            <p:ph type="title"/>
          </p:nvPr>
        </p:nvSpPr>
        <p:spPr>
          <a:xfrm>
            <a:off x="457200" y="163513"/>
            <a:ext cx="8229600" cy="962025"/>
          </a:xfrm>
        </p:spPr>
        <p:txBody>
          <a:bodyPr/>
          <a:lstStyle/>
          <a:p>
            <a:r>
              <a:rPr lang="en-US" altLang="zh-CN" smtClean="0">
                <a:latin typeface="黑体" panose="02010609060101010101" pitchFamily="2" charset="-122"/>
                <a:ea typeface="黑体" panose="02010609060101010101" pitchFamily="2" charset="-122"/>
              </a:rPr>
              <a:t>1.3.1</a:t>
            </a:r>
            <a:r>
              <a:rPr lang="zh-CN" altLang="en-US" smtClean="0">
                <a:latin typeface="黑体" panose="02010609060101010101" pitchFamily="2" charset="-122"/>
                <a:ea typeface="黑体" panose="02010609060101010101" pitchFamily="2" charset="-122"/>
              </a:rPr>
              <a:t> 建筑面积</a:t>
            </a:r>
            <a:endParaRPr lang="zh-CN" altLang="en-US" sz="3200" smtClean="0">
              <a:latin typeface="黑体" panose="02010609060101010101" pitchFamily="2" charset="-122"/>
              <a:ea typeface="黑体" panose="02010609060101010101" pitchFamily="2" charset="-122"/>
            </a:endParaRPr>
          </a:p>
        </p:txBody>
      </p:sp>
      <p:sp>
        <p:nvSpPr>
          <p:cNvPr id="17410" name="矩形 2"/>
          <p:cNvSpPr>
            <a:spLocks noChangeArrowheads="1"/>
          </p:cNvSpPr>
          <p:nvPr/>
        </p:nvSpPr>
        <p:spPr bwMode="auto">
          <a:xfrm>
            <a:off x="179388" y="1268413"/>
            <a:ext cx="8640762" cy="4098290"/>
          </a:xfrm>
          <a:prstGeom prst="rect">
            <a:avLst/>
          </a:prstGeom>
          <a:noFill/>
          <a:ln w="9525">
            <a:noFill/>
            <a:miter lim="800000"/>
          </a:ln>
        </p:spPr>
        <p:txBody>
          <a:bodyPr>
            <a:spAutoFit/>
          </a:bodyPr>
          <a:lstStyle/>
          <a:p>
            <a:pPr>
              <a:lnSpc>
                <a:spcPct val="150000"/>
              </a:lnSpc>
              <a:defRPr/>
            </a:pPr>
            <a:r>
              <a:rPr lang="en-US" altLang="zh-CN" sz="2200" b="1">
                <a:solidFill>
                  <a:schemeClr val="accent2"/>
                </a:solidFill>
                <a:latin typeface="黑体" panose="02010609060101010101" pitchFamily="2" charset="-122"/>
                <a:ea typeface="黑体" panose="02010609060101010101" pitchFamily="2" charset="-122"/>
              </a:rPr>
              <a:t> </a:t>
            </a:r>
            <a:r>
              <a:rPr lang="en-US" altLang="zh-CN" sz="2400" b="1" kern="0" dirty="0">
                <a:solidFill>
                  <a:srgbClr val="333399"/>
                </a:solidFill>
                <a:latin typeface="黑体" panose="02010609060101010101" pitchFamily="2" charset="-122"/>
                <a:ea typeface="黑体" panose="02010609060101010101" pitchFamily="2" charset="-122"/>
                <a:cs typeface="楷体_GB2312"/>
              </a:rPr>
              <a:t>乡镇卫生院</a:t>
            </a:r>
            <a:endParaRPr lang="zh-CN" altLang="zh-CN" sz="2400" b="1">
              <a:solidFill>
                <a:schemeClr val="accent2"/>
              </a:solidFill>
              <a:latin typeface="黑体" panose="02010609060101010101" pitchFamily="2" charset="-122"/>
              <a:ea typeface="黑体" panose="02010609060101010101" pitchFamily="2" charset="-122"/>
            </a:endParaRPr>
          </a:p>
          <a:p>
            <a:pPr>
              <a:lnSpc>
                <a:spcPct val="110000"/>
              </a:lnSpc>
              <a:defRPr/>
            </a:pPr>
            <a:r>
              <a:rPr lang="zh-CN" altLang="zh-CN" sz="2200" b="1">
                <a:solidFill>
                  <a:schemeClr val="accent2"/>
                </a:solidFill>
                <a:latin typeface="黑体" panose="02010609060101010101" pitchFamily="2" charset="-122"/>
                <a:ea typeface="黑体" panose="02010609060101010101" pitchFamily="2" charset="-122"/>
              </a:rPr>
              <a:t>【</a:t>
            </a:r>
            <a:r>
              <a:rPr lang="en-US" altLang="zh-CN" sz="2200" b="1">
                <a:solidFill>
                  <a:schemeClr val="accent2"/>
                </a:solidFill>
                <a:latin typeface="黑体" panose="02010609060101010101" pitchFamily="2" charset="-122"/>
                <a:ea typeface="黑体" panose="02010609060101010101" pitchFamily="2" charset="-122"/>
              </a:rPr>
              <a:t>C</a:t>
            </a:r>
            <a:r>
              <a:rPr lang="zh-CN" altLang="zh-CN" sz="2200" b="1">
                <a:solidFill>
                  <a:schemeClr val="accent2"/>
                </a:solidFill>
                <a:latin typeface="黑体" panose="02010609060101010101" pitchFamily="2" charset="-122"/>
                <a:ea typeface="黑体" panose="02010609060101010101" pitchFamily="2" charset="-122"/>
              </a:rPr>
              <a:t>】</a:t>
            </a:r>
            <a:r>
              <a:rPr lang="en-US" altLang="zh-CN" sz="2200" b="1">
                <a:solidFill>
                  <a:schemeClr val="accent2"/>
                </a:solidFill>
                <a:latin typeface="黑体" panose="02010609060101010101" pitchFamily="2" charset="-122"/>
                <a:ea typeface="黑体" panose="02010609060101010101" pitchFamily="2" charset="-122"/>
              </a:rPr>
              <a:t> </a:t>
            </a:r>
            <a:r>
              <a:rPr lang="zh-CN" altLang="en-US" sz="2400" kern="0" dirty="0">
                <a:solidFill>
                  <a:srgbClr val="0000CC"/>
                </a:solidFill>
                <a:latin typeface="黑体" panose="02010609060101010101" pitchFamily="2" charset="-122"/>
                <a:ea typeface="黑体" panose="02010609060101010101" pitchFamily="2" charset="-122"/>
                <a:cs typeface="楷体_GB2312"/>
              </a:rPr>
              <a:t>20张床位及以下，建筑面积达到300～1100平方米。</a:t>
            </a:r>
          </a:p>
          <a:p>
            <a:pPr>
              <a:lnSpc>
                <a:spcPct val="110000"/>
              </a:lnSpc>
              <a:defRPr/>
            </a:pPr>
            <a:r>
              <a:rPr lang="zh-CN" altLang="en-US" sz="2000" kern="0" dirty="0">
                <a:solidFill>
                  <a:srgbClr val="0000CC"/>
                </a:solidFill>
                <a:latin typeface="黑体" panose="02010609060101010101" pitchFamily="2" charset="-122"/>
                <a:ea typeface="黑体" panose="02010609060101010101" pitchFamily="2" charset="-122"/>
                <a:cs typeface="楷体_GB2312"/>
              </a:rPr>
              <a:t>      </a:t>
            </a:r>
            <a:r>
              <a:rPr lang="en-US" altLang="zh-CN" sz="2000" kern="0" dirty="0">
                <a:solidFill>
                  <a:srgbClr val="0000CC"/>
                </a:solidFill>
                <a:latin typeface="黑体" panose="02010609060101010101" pitchFamily="2" charset="-122"/>
                <a:ea typeface="黑体" panose="02010609060101010101" pitchFamily="2" charset="-122"/>
                <a:cs typeface="楷体_GB2312"/>
              </a:rPr>
              <a:t>1</a:t>
            </a:r>
            <a:r>
              <a:rPr lang="zh-CN" altLang="en-US" sz="2000" kern="0" dirty="0">
                <a:solidFill>
                  <a:srgbClr val="0000CC"/>
                </a:solidFill>
                <a:latin typeface="黑体" panose="02010609060101010101" pitchFamily="2" charset="-122"/>
                <a:ea typeface="黑体" panose="02010609060101010101" pitchFamily="2" charset="-122"/>
                <a:cs typeface="楷体_GB2312"/>
              </a:rPr>
              <a:t>、建筑面积=房屋建筑面积+租房面积+其他面积（不属于上述两类，     </a:t>
            </a:r>
            <a:r>
              <a:rPr lang="zh-CN" altLang="en-US" sz="2000" kern="0" dirty="0">
                <a:solidFill>
                  <a:srgbClr val="0000CC"/>
                </a:solidFill>
                <a:latin typeface="黑体" panose="02010609060101010101" pitchFamily="2" charset="-122"/>
                <a:ea typeface="黑体" panose="02010609060101010101" pitchFamily="2" charset="-122"/>
                <a:cs typeface="楷体_GB2312"/>
                <a:sym typeface="+mn-ea"/>
              </a:rPr>
              <a:t>但能够提供相关证明材料支撑的房屋建筑面积）</a:t>
            </a:r>
            <a:r>
              <a:rPr lang="zh-CN" altLang="en-US" sz="2000" kern="0" dirty="0">
                <a:solidFill>
                  <a:srgbClr val="0000CC"/>
                </a:solidFill>
                <a:latin typeface="黑体" panose="02010609060101010101" pitchFamily="2" charset="-122"/>
                <a:ea typeface="黑体" panose="02010609060101010101" pitchFamily="2" charset="-122"/>
                <a:cs typeface="楷体_GB2312"/>
              </a:rPr>
              <a:t>。</a:t>
            </a:r>
          </a:p>
          <a:p>
            <a:pPr>
              <a:lnSpc>
                <a:spcPct val="110000"/>
              </a:lnSpc>
              <a:defRPr/>
            </a:pPr>
            <a:r>
              <a:rPr lang="zh-CN" altLang="en-US" sz="2000" kern="0" dirty="0">
                <a:solidFill>
                  <a:srgbClr val="0000CC"/>
                </a:solidFill>
                <a:latin typeface="黑体" panose="02010609060101010101" pitchFamily="2" charset="-122"/>
                <a:ea typeface="黑体" panose="02010609060101010101" pitchFamily="2" charset="-122"/>
                <a:cs typeface="楷体_GB2312"/>
              </a:rPr>
              <a:t>      </a:t>
            </a:r>
            <a:r>
              <a:rPr lang="en-US" altLang="zh-CN" sz="2000" kern="0" dirty="0">
                <a:solidFill>
                  <a:srgbClr val="0000CC"/>
                </a:solidFill>
                <a:latin typeface="黑体" panose="02010609060101010101" pitchFamily="2" charset="-122"/>
                <a:ea typeface="黑体" panose="02010609060101010101" pitchFamily="2" charset="-122"/>
                <a:cs typeface="楷体_GB2312"/>
              </a:rPr>
              <a:t>2</a:t>
            </a:r>
            <a:r>
              <a:rPr lang="zh-CN" altLang="en-US" sz="2000" kern="0" dirty="0">
                <a:solidFill>
                  <a:srgbClr val="0000CC"/>
                </a:solidFill>
                <a:latin typeface="黑体" panose="02010609060101010101" pitchFamily="2" charset="-122"/>
                <a:ea typeface="黑体" panose="02010609060101010101" pitchFamily="2" charset="-122"/>
                <a:cs typeface="楷体_GB2312"/>
              </a:rPr>
              <a:t>、床位指编制床位数，即由卫生健康行政部门核定的床位数，应与“卫统1-2表”中“编制床位”数一致，下同。</a:t>
            </a:r>
          </a:p>
          <a:p>
            <a:pPr>
              <a:lnSpc>
                <a:spcPct val="110000"/>
              </a:lnSpc>
              <a:defRPr/>
            </a:pPr>
            <a:r>
              <a:rPr lang="zh-CN" altLang="en-US" sz="2000" kern="0" dirty="0">
                <a:solidFill>
                  <a:srgbClr val="0000CC"/>
                </a:solidFill>
                <a:latin typeface="黑体" panose="02010609060101010101" pitchFamily="2" charset="-122"/>
                <a:ea typeface="黑体" panose="02010609060101010101" pitchFamily="2" charset="-122"/>
                <a:cs typeface="楷体_GB2312"/>
              </a:rPr>
              <a:t>      </a:t>
            </a:r>
            <a:r>
              <a:rPr lang="en-US" altLang="zh-CN" sz="2000" kern="0" dirty="0">
                <a:solidFill>
                  <a:srgbClr val="0000CC"/>
                </a:solidFill>
                <a:latin typeface="黑体" panose="02010609060101010101" pitchFamily="2" charset="-122"/>
                <a:ea typeface="黑体" panose="02010609060101010101" pitchFamily="2" charset="-122"/>
                <a:cs typeface="楷体_GB2312"/>
              </a:rPr>
              <a:t>3</a:t>
            </a:r>
            <a:r>
              <a:rPr lang="zh-CN" altLang="en-US" sz="2000" kern="0" dirty="0">
                <a:solidFill>
                  <a:srgbClr val="0000CC"/>
                </a:solidFill>
                <a:latin typeface="黑体" panose="02010609060101010101" pitchFamily="2" charset="-122"/>
                <a:ea typeface="黑体" panose="02010609060101010101" pitchFamily="2" charset="-122"/>
                <a:cs typeface="楷体_GB2312"/>
              </a:rPr>
              <a:t>、卫生院的实有建筑面积应符合《</a:t>
            </a:r>
            <a:r>
              <a:rPr lang="zh-CN" altLang="zh-CN" sz="2000" b="1">
                <a:solidFill>
                  <a:srgbClr val="FF0000"/>
                </a:solidFill>
                <a:latin typeface="黑体" panose="02010609060101010101" pitchFamily="2" charset="-122"/>
                <a:ea typeface="黑体" panose="02010609060101010101" pitchFamily="2" charset="-122"/>
              </a:rPr>
              <a:t>乡镇卫生院建设标准》（建标</a:t>
            </a:r>
            <a:r>
              <a:rPr lang="en-US" altLang="zh-CN" sz="2000" b="1">
                <a:solidFill>
                  <a:srgbClr val="FF0000"/>
                </a:solidFill>
                <a:latin typeface="黑体" panose="02010609060101010101" pitchFamily="2" charset="-122"/>
                <a:ea typeface="黑体" panose="02010609060101010101" pitchFamily="2" charset="-122"/>
              </a:rPr>
              <a:t>107-2008</a:t>
            </a:r>
            <a:r>
              <a:rPr lang="zh-CN" altLang="zh-CN" sz="2000" b="1">
                <a:solidFill>
                  <a:srgbClr val="FF0000"/>
                </a:solidFill>
                <a:latin typeface="黑体" panose="02010609060101010101" pitchFamily="2" charset="-122"/>
                <a:ea typeface="黑体" panose="02010609060101010101" pitchFamily="2" charset="-122"/>
              </a:rPr>
              <a:t>）</a:t>
            </a:r>
            <a:r>
              <a:rPr lang="zh-CN" altLang="en-US" sz="2000" kern="0" dirty="0">
                <a:solidFill>
                  <a:srgbClr val="0000CC"/>
                </a:solidFill>
                <a:latin typeface="黑体" panose="02010609060101010101" pitchFamily="2" charset="-122"/>
                <a:ea typeface="黑体" panose="02010609060101010101" pitchFamily="2" charset="-122"/>
                <a:cs typeface="楷体_GB2312"/>
              </a:rPr>
              <a:t>，不低于标准建筑面积。</a:t>
            </a:r>
            <a:r>
              <a:rPr lang="zh-CN" altLang="en-US" sz="2000" kern="0" dirty="0">
                <a:solidFill>
                  <a:srgbClr val="FF0000"/>
                </a:solidFill>
                <a:latin typeface="黑体" panose="02010609060101010101" pitchFamily="2" charset="-122"/>
                <a:ea typeface="黑体" panose="02010609060101010101" pitchFamily="2" charset="-122"/>
                <a:cs typeface="楷体_GB2312"/>
              </a:rPr>
              <a:t>标准建筑面积为300m</a:t>
            </a:r>
            <a:r>
              <a:rPr lang="zh-CN" altLang="en-US" sz="2000" kern="0" baseline="30000" dirty="0">
                <a:solidFill>
                  <a:srgbClr val="FF0000"/>
                </a:solidFill>
                <a:effectLst>
                  <a:outerShdw blurRad="38100" dist="19050" dir="2700000" algn="tl" rotWithShape="0">
                    <a:schemeClr val="dk1">
                      <a:alpha val="40000"/>
                    </a:schemeClr>
                  </a:outerShdw>
                </a:effectLst>
                <a:latin typeface="黑体" panose="02010609060101010101" pitchFamily="2" charset="-122"/>
                <a:ea typeface="黑体" panose="02010609060101010101" pitchFamily="2" charset="-122"/>
                <a:cs typeface="楷体_GB2312"/>
              </a:rPr>
              <a:t>2</a:t>
            </a:r>
            <a:r>
              <a:rPr lang="zh-CN" altLang="en-US" sz="2000" kern="0" dirty="0">
                <a:solidFill>
                  <a:srgbClr val="FF0000"/>
                </a:solidFill>
                <a:latin typeface="黑体" panose="02010609060101010101" pitchFamily="2" charset="-122"/>
                <a:ea typeface="黑体" panose="02010609060101010101" pitchFamily="2" charset="-122"/>
                <a:cs typeface="楷体_GB2312"/>
              </a:rPr>
              <a:t>。</a:t>
            </a:r>
          </a:p>
          <a:p>
            <a:pPr>
              <a:lnSpc>
                <a:spcPct val="150000"/>
              </a:lnSpc>
              <a:defRPr/>
            </a:pPr>
            <a:r>
              <a:rPr lang="zh-CN" altLang="en-US" sz="2400" kern="0" dirty="0">
                <a:solidFill>
                  <a:srgbClr val="0000CC"/>
                </a:solidFill>
                <a:latin typeface="黑体" panose="02010609060101010101" pitchFamily="2" charset="-122"/>
                <a:ea typeface="黑体" panose="02010609060101010101" pitchFamily="2" charset="-122"/>
                <a:cs typeface="楷体_GB2312"/>
              </a:rPr>
              <a:t>评价方式方法：</a:t>
            </a:r>
            <a:r>
              <a:rPr lang="zh-CN" altLang="en-US" sz="2000" kern="0" dirty="0">
                <a:solidFill>
                  <a:srgbClr val="0000CC"/>
                </a:solidFill>
                <a:latin typeface="黑体" panose="02010609060101010101" pitchFamily="2" charset="-122"/>
                <a:ea typeface="黑体" panose="02010609060101010101" pitchFamily="2" charset="-122"/>
                <a:cs typeface="楷体_GB2312"/>
              </a:rPr>
              <a:t>查看与填报业务用房面积相等（可累加）的房产证、租赁协议或其他面积相关证明材料。</a:t>
            </a: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标题 1"/>
          <p:cNvSpPr>
            <a:spLocks noGrp="1"/>
          </p:cNvSpPr>
          <p:nvPr>
            <p:ph type="title"/>
          </p:nvPr>
        </p:nvSpPr>
        <p:spPr>
          <a:xfrm>
            <a:off x="457200" y="163513"/>
            <a:ext cx="8229600" cy="962025"/>
          </a:xfrm>
        </p:spPr>
        <p:txBody>
          <a:bodyPr/>
          <a:lstStyle/>
          <a:p>
            <a:r>
              <a:rPr lang="en-US" altLang="zh-CN" smtClean="0">
                <a:latin typeface="黑体" panose="02010609060101010101" pitchFamily="2" charset="-122"/>
                <a:ea typeface="黑体" panose="02010609060101010101" pitchFamily="2" charset="-122"/>
              </a:rPr>
              <a:t>1.3.4</a:t>
            </a:r>
            <a:r>
              <a:rPr lang="zh-CN" altLang="en-US" smtClean="0">
                <a:latin typeface="黑体" panose="02010609060101010101" pitchFamily="2" charset="-122"/>
                <a:ea typeface="黑体" panose="02010609060101010101" pitchFamily="2" charset="-122"/>
              </a:rPr>
              <a:t> 公共设施</a:t>
            </a:r>
            <a:endParaRPr lang="zh-CN" altLang="en-US" sz="3200" smtClean="0">
              <a:latin typeface="黑体" panose="02010609060101010101" pitchFamily="2" charset="-122"/>
              <a:ea typeface="黑体" panose="02010609060101010101" pitchFamily="2" charset="-122"/>
            </a:endParaRPr>
          </a:p>
        </p:txBody>
      </p:sp>
      <p:sp>
        <p:nvSpPr>
          <p:cNvPr id="62466" name="矩形 2"/>
          <p:cNvSpPr>
            <a:spLocks noChangeArrowheads="1"/>
          </p:cNvSpPr>
          <p:nvPr/>
        </p:nvSpPr>
        <p:spPr bwMode="auto">
          <a:xfrm>
            <a:off x="468313" y="1484313"/>
            <a:ext cx="8207375" cy="2860675"/>
          </a:xfrm>
          <a:prstGeom prst="rect">
            <a:avLst/>
          </a:prstGeom>
          <a:noFill/>
          <a:ln w="9525">
            <a:noFill/>
            <a:miter lim="800000"/>
          </a:ln>
        </p:spPr>
        <p:txBody>
          <a:bodyPr>
            <a:spAutoFit/>
          </a:bodyPr>
          <a:lstStyle/>
          <a:p>
            <a:pPr>
              <a:lnSpc>
                <a:spcPct val="150000"/>
              </a:lnSpc>
              <a:defRPr/>
            </a:pPr>
            <a:r>
              <a:rPr lang="zh-CN" altLang="en-US" sz="2000" kern="0" dirty="0">
                <a:solidFill>
                  <a:srgbClr val="0000CC"/>
                </a:solidFill>
                <a:latin typeface="黑体" panose="02010609060101010101" pitchFamily="2" charset="-122"/>
                <a:ea typeface="黑体" panose="02010609060101010101" pitchFamily="2" charset="-122"/>
                <a:cs typeface="楷体_GB2312"/>
              </a:rPr>
              <a:t>乡镇卫生院和社区中心标准相同</a:t>
            </a:r>
            <a:endParaRPr lang="zh-CN" altLang="en-US" sz="3200" b="1" kern="0" dirty="0">
              <a:solidFill>
                <a:srgbClr val="333399"/>
              </a:solidFill>
              <a:latin typeface="黑体" panose="02010609060101010101" pitchFamily="2" charset="-122"/>
              <a:ea typeface="黑体" panose="02010609060101010101" pitchFamily="2" charset="-122"/>
              <a:cs typeface="楷体_GB2312"/>
            </a:endParaRPr>
          </a:p>
          <a:p>
            <a:pPr>
              <a:lnSpc>
                <a:spcPct val="150000"/>
              </a:lnSpc>
              <a:defRPr/>
            </a:pPr>
            <a:r>
              <a:rPr lang="zh-CN" altLang="en-US" sz="2000" kern="0" dirty="0">
                <a:solidFill>
                  <a:srgbClr val="0000CC"/>
                </a:solidFill>
                <a:latin typeface="黑体" panose="02010609060101010101" pitchFamily="2" charset="-122"/>
                <a:ea typeface="黑体" panose="02010609060101010101" pitchFamily="2" charset="-122"/>
                <a:cs typeface="楷体_GB2312"/>
              </a:rPr>
              <a:t>【A】配备使用自助查询、自助挂号、自助打印化验结果报告等设备，使用门诊叫号系统。</a:t>
            </a:r>
            <a:endParaRPr lang="zh-CN" altLang="zh-CN" sz="2400" b="1">
              <a:solidFill>
                <a:schemeClr val="accent2"/>
              </a:solidFill>
              <a:latin typeface="黑体" panose="02010609060101010101" pitchFamily="2" charset="-122"/>
              <a:ea typeface="黑体" panose="02010609060101010101" pitchFamily="2" charset="-122"/>
            </a:endParaRPr>
          </a:p>
          <a:p>
            <a:pPr>
              <a:lnSpc>
                <a:spcPct val="150000"/>
              </a:lnSpc>
              <a:defRPr/>
            </a:pPr>
            <a:r>
              <a:rPr lang="zh-CN" altLang="zh-CN" sz="2000" b="1">
                <a:solidFill>
                  <a:srgbClr val="FF0000"/>
                </a:solidFill>
                <a:latin typeface="黑体" panose="02010609060101010101" pitchFamily="2" charset="-122"/>
                <a:ea typeface="黑体" panose="02010609060101010101" pitchFamily="2" charset="-122"/>
              </a:rPr>
              <a:t>全部配备</a:t>
            </a:r>
            <a:r>
              <a:rPr lang="zh-CN" altLang="en-US" sz="2000" kern="0" dirty="0">
                <a:solidFill>
                  <a:srgbClr val="0000CC"/>
                </a:solidFill>
                <a:latin typeface="黑体" panose="02010609060101010101" pitchFamily="2" charset="-122"/>
                <a:ea typeface="黑体" panose="02010609060101010101" pitchFamily="2" charset="-122"/>
                <a:cs typeface="楷体_GB2312"/>
              </a:rPr>
              <a:t>自助查询、自助挂号、自助打印化验结果报告等设备、使用门诊叫号系统。</a:t>
            </a:r>
          </a:p>
          <a:p>
            <a:pPr>
              <a:lnSpc>
                <a:spcPct val="150000"/>
              </a:lnSpc>
              <a:defRPr/>
            </a:pPr>
            <a:r>
              <a:rPr lang="zh-CN" altLang="en-US" sz="2000" kern="0" dirty="0">
                <a:solidFill>
                  <a:srgbClr val="0000CC"/>
                </a:solidFill>
                <a:latin typeface="黑体" panose="02010609060101010101" pitchFamily="2" charset="-122"/>
                <a:ea typeface="黑体" panose="02010609060101010101" pitchFamily="2" charset="-122"/>
                <a:cs typeface="楷体_GB2312"/>
              </a:rPr>
              <a:t>评价方式方法：现场查看。</a:t>
            </a: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标题 1"/>
          <p:cNvSpPr>
            <a:spLocks noGrp="1"/>
          </p:cNvSpPr>
          <p:nvPr>
            <p:ph type="title"/>
          </p:nvPr>
        </p:nvSpPr>
        <p:spPr>
          <a:xfrm>
            <a:off x="457200" y="163513"/>
            <a:ext cx="8229600" cy="962025"/>
          </a:xfrm>
        </p:spPr>
        <p:txBody>
          <a:bodyPr/>
          <a:lstStyle/>
          <a:p>
            <a:r>
              <a:rPr lang="en-US" altLang="zh-CN" smtClean="0">
                <a:latin typeface="黑体" panose="02010609060101010101" pitchFamily="2" charset="-122"/>
                <a:ea typeface="黑体" panose="02010609060101010101" pitchFamily="2" charset="-122"/>
              </a:rPr>
              <a:t>1.3.4</a:t>
            </a:r>
            <a:r>
              <a:rPr lang="zh-CN" altLang="en-US" smtClean="0">
                <a:latin typeface="黑体" panose="02010609060101010101" pitchFamily="2" charset="-122"/>
                <a:ea typeface="黑体" panose="02010609060101010101" pitchFamily="2" charset="-122"/>
              </a:rPr>
              <a:t> 公共设施</a:t>
            </a:r>
          </a:p>
        </p:txBody>
      </p:sp>
      <p:sp>
        <p:nvSpPr>
          <p:cNvPr id="73730" name="内容占位符 2"/>
          <p:cNvSpPr>
            <a:spLocks noGrp="1"/>
          </p:cNvSpPr>
          <p:nvPr>
            <p:ph idx="1"/>
          </p:nvPr>
        </p:nvSpPr>
        <p:spPr/>
        <p:txBody>
          <a:bodyPr/>
          <a:lstStyle/>
          <a:p>
            <a:pPr marL="0" indent="0">
              <a:lnSpc>
                <a:spcPct val="150000"/>
              </a:lnSpc>
              <a:buFontTx/>
              <a:buNone/>
            </a:pPr>
            <a:r>
              <a:rPr lang="en-US" altLang="zh-CN" smtClean="0">
                <a:latin typeface="黑体" panose="02010609060101010101" pitchFamily="2" charset="-122"/>
                <a:ea typeface="黑体" panose="02010609060101010101" pitchFamily="2" charset="-122"/>
              </a:rPr>
              <a:t>【</a:t>
            </a:r>
            <a:r>
              <a:rPr lang="zh-CN" altLang="en-US" smtClean="0">
                <a:latin typeface="黑体" panose="02010609060101010101" pitchFamily="2" charset="-122"/>
                <a:ea typeface="黑体" panose="02010609060101010101" pitchFamily="2" charset="-122"/>
              </a:rPr>
              <a:t>条款要点</a:t>
            </a:r>
            <a:r>
              <a:rPr lang="en-US" altLang="zh-CN" smtClean="0">
                <a:latin typeface="黑体" panose="02010609060101010101" pitchFamily="2" charset="-122"/>
                <a:ea typeface="黑体" panose="02010609060101010101" pitchFamily="2" charset="-122"/>
              </a:rPr>
              <a:t>】</a:t>
            </a:r>
            <a:endParaRPr lang="en-US" altLang="zh-CN" sz="2800" smtClean="0">
              <a:solidFill>
                <a:schemeClr val="tx1"/>
              </a:solidFill>
              <a:latin typeface="黑体" panose="02010609060101010101" pitchFamily="2" charset="-122"/>
              <a:ea typeface="黑体" panose="02010609060101010101" pitchFamily="2" charset="-122"/>
            </a:endParaRPr>
          </a:p>
          <a:p>
            <a:pPr marL="0" indent="0">
              <a:lnSpc>
                <a:spcPct val="140000"/>
              </a:lnSpc>
              <a:buFontTx/>
              <a:buNone/>
            </a:pPr>
            <a:r>
              <a:rPr lang="zh-CN" altLang="en-US" sz="2800" smtClean="0">
                <a:solidFill>
                  <a:srgbClr val="262673"/>
                </a:solidFill>
                <a:latin typeface="黑体" panose="02010609060101010101" pitchFamily="2" charset="-122"/>
                <a:ea typeface="黑体" panose="02010609060101010101" pitchFamily="2" charset="-122"/>
              </a:rPr>
              <a:t>    </a:t>
            </a:r>
            <a:r>
              <a:rPr lang="en-US" altLang="zh-CN" sz="2800" smtClean="0">
                <a:solidFill>
                  <a:srgbClr val="262673"/>
                </a:solidFill>
                <a:latin typeface="黑体" panose="02010609060101010101" pitchFamily="2" charset="-122"/>
                <a:ea typeface="黑体" panose="02010609060101010101" pitchFamily="2" charset="-122"/>
              </a:rPr>
              <a:t>1</a:t>
            </a:r>
            <a:r>
              <a:rPr lang="zh-CN" altLang="en-US" sz="2800" smtClean="0">
                <a:solidFill>
                  <a:srgbClr val="262673"/>
                </a:solidFill>
                <a:latin typeface="黑体" panose="02010609060101010101" pitchFamily="2" charset="-122"/>
                <a:ea typeface="黑体" panose="02010609060101010101" pitchFamily="2" charset="-122"/>
              </a:rPr>
              <a:t>、。</a:t>
            </a:r>
            <a:r>
              <a:rPr lang="zh-CN" altLang="en-US" sz="2000" smtClean="0">
                <a:solidFill>
                  <a:srgbClr val="4222C8"/>
                </a:solidFill>
                <a:latin typeface="黑体" panose="02010609060101010101" pitchFamily="2" charset="-122"/>
                <a:ea typeface="黑体" panose="02010609060101010101" pitchFamily="2" charset="-122"/>
              </a:rPr>
              <a:t>提供温馨、舒适、环保、便捷、无障碍的服务环境和服务设施，也是满足群众期待更高水平医疗健康服务的需要。</a:t>
            </a: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标题 1"/>
          <p:cNvSpPr>
            <a:spLocks noGrp="1"/>
          </p:cNvSpPr>
          <p:nvPr>
            <p:ph type="title"/>
          </p:nvPr>
        </p:nvSpPr>
        <p:spPr>
          <a:xfrm>
            <a:off x="457200" y="163513"/>
            <a:ext cx="8229600" cy="962025"/>
          </a:xfrm>
        </p:spPr>
        <p:txBody>
          <a:bodyPr/>
          <a:lstStyle/>
          <a:p>
            <a:r>
              <a:rPr lang="en-US" altLang="zh-CN" smtClean="0">
                <a:latin typeface="黑体" panose="02010609060101010101" pitchFamily="2" charset="-122"/>
                <a:ea typeface="黑体" panose="02010609060101010101" pitchFamily="2" charset="-122"/>
              </a:rPr>
              <a:t>1.4.1</a:t>
            </a:r>
            <a:r>
              <a:rPr lang="zh-CN" altLang="en-US" smtClean="0">
                <a:latin typeface="黑体" panose="02010609060101010101" pitchFamily="2" charset="-122"/>
                <a:ea typeface="黑体" panose="02010609060101010101" pitchFamily="2" charset="-122"/>
              </a:rPr>
              <a:t> 人员配备</a:t>
            </a:r>
          </a:p>
        </p:txBody>
      </p:sp>
      <p:sp>
        <p:nvSpPr>
          <p:cNvPr id="64514" name="内容占位符 2"/>
          <p:cNvSpPr>
            <a:spLocks noGrp="1"/>
          </p:cNvSpPr>
          <p:nvPr>
            <p:ph idx="1"/>
          </p:nvPr>
        </p:nvSpPr>
        <p:spPr/>
        <p:txBody>
          <a:bodyPr/>
          <a:lstStyle/>
          <a:p>
            <a:pPr marL="0" indent="0">
              <a:lnSpc>
                <a:spcPct val="150000"/>
              </a:lnSpc>
              <a:buFontTx/>
              <a:buNone/>
              <a:defRPr/>
            </a:pPr>
            <a:r>
              <a:rPr lang="en-US" altLang="zh-CN" dirty="0"/>
              <a:t>【意义】</a:t>
            </a:r>
            <a:endParaRPr lang="en-US" altLang="zh-CN" sz="2800" smtClean="0">
              <a:solidFill>
                <a:schemeClr val="tx1"/>
              </a:solidFill>
            </a:endParaRPr>
          </a:p>
          <a:p>
            <a:pPr marL="0">
              <a:lnSpc>
                <a:spcPct val="150000"/>
              </a:lnSpc>
              <a:buFontTx/>
              <a:buNone/>
              <a:defRPr/>
            </a:pPr>
            <a:r>
              <a:rPr lang="zh-CN" altLang="en-US" sz="2800" smtClean="0">
                <a:solidFill>
                  <a:schemeClr val="accent2"/>
                </a:solidFill>
              </a:rPr>
              <a:t>    </a:t>
            </a:r>
            <a:r>
              <a:rPr lang="zh-CN" altLang="en-US" sz="2000" dirty="0">
                <a:solidFill>
                  <a:srgbClr val="4222C8"/>
                </a:solidFill>
              </a:rPr>
              <a:t>建立一支以全科医生为主体、各类专业人员参与的结构合理、具有良好专业素质的卫生技术队伍，是卫生院和社区卫生服务机构能力建设的重要方面。</a:t>
            </a:r>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标题 1"/>
          <p:cNvSpPr>
            <a:spLocks noGrp="1"/>
          </p:cNvSpPr>
          <p:nvPr>
            <p:ph type="title"/>
          </p:nvPr>
        </p:nvSpPr>
        <p:spPr>
          <a:xfrm>
            <a:off x="457200" y="163513"/>
            <a:ext cx="8229600" cy="962025"/>
          </a:xfrm>
        </p:spPr>
        <p:txBody>
          <a:bodyPr/>
          <a:lstStyle/>
          <a:p>
            <a:r>
              <a:rPr lang="en-US" altLang="zh-CN" smtClean="0">
                <a:latin typeface="黑体" panose="02010609060101010101" pitchFamily="2" charset="-122"/>
                <a:ea typeface="黑体" panose="02010609060101010101" pitchFamily="2" charset="-122"/>
              </a:rPr>
              <a:t>1.4.1</a:t>
            </a:r>
            <a:r>
              <a:rPr lang="zh-CN" altLang="en-US" smtClean="0">
                <a:latin typeface="黑体" panose="02010609060101010101" pitchFamily="2" charset="-122"/>
                <a:ea typeface="黑体" panose="02010609060101010101" pitchFamily="2" charset="-122"/>
              </a:rPr>
              <a:t> 人员配备</a:t>
            </a:r>
            <a:endParaRPr lang="zh-CN" altLang="en-US" sz="3200" smtClean="0">
              <a:latin typeface="黑体" panose="02010609060101010101" pitchFamily="2" charset="-122"/>
              <a:ea typeface="黑体" panose="02010609060101010101" pitchFamily="2" charset="-122"/>
            </a:endParaRPr>
          </a:p>
        </p:txBody>
      </p:sp>
      <p:sp>
        <p:nvSpPr>
          <p:cNvPr id="84994" name="内容占位符 2"/>
          <p:cNvSpPr>
            <a:spLocks noGrp="1"/>
          </p:cNvSpPr>
          <p:nvPr>
            <p:ph idx="1"/>
          </p:nvPr>
        </p:nvSpPr>
        <p:spPr/>
        <p:txBody>
          <a:bodyPr/>
          <a:lstStyle/>
          <a:p>
            <a:pPr marL="0" indent="0">
              <a:buFontTx/>
              <a:buNone/>
            </a:pPr>
            <a:r>
              <a:rPr lang="zh-CN" altLang="en-US" sz="2400" smtClean="0">
                <a:solidFill>
                  <a:srgbClr val="FF0000"/>
                </a:solidFill>
                <a:latin typeface="黑体" panose="02010609060101010101" pitchFamily="2" charset="-122"/>
                <a:ea typeface="黑体" panose="02010609060101010101" pitchFamily="2" charset="-122"/>
              </a:rPr>
              <a:t>乡镇卫生院</a:t>
            </a:r>
            <a:endParaRPr lang="en-US" altLang="zh-CN" sz="2400" smtClean="0">
              <a:solidFill>
                <a:srgbClr val="FF0000"/>
              </a:solidFill>
              <a:latin typeface="黑体" panose="02010609060101010101" pitchFamily="2" charset="-122"/>
              <a:ea typeface="黑体" panose="02010609060101010101" pitchFamily="2" charset="-122"/>
            </a:endParaRPr>
          </a:p>
          <a:p>
            <a:pPr marL="0" indent="0">
              <a:buFontTx/>
              <a:buNone/>
            </a:pPr>
            <a:r>
              <a:rPr lang="en-US" altLang="zh-CN" sz="1800" b="0" smtClean="0">
                <a:solidFill>
                  <a:schemeClr val="accent2"/>
                </a:solidFill>
                <a:latin typeface="黑体" panose="02010609060101010101" pitchFamily="2" charset="-122"/>
                <a:ea typeface="黑体" panose="02010609060101010101" pitchFamily="2" charset="-122"/>
              </a:rPr>
              <a:t>【C-1】</a:t>
            </a:r>
            <a:r>
              <a:rPr lang="zh-CN" altLang="en-US" sz="1800" b="0" smtClean="0">
                <a:solidFill>
                  <a:srgbClr val="0000CC"/>
                </a:solidFill>
                <a:latin typeface="黑体" panose="02010609060101010101" pitchFamily="2" charset="-122"/>
                <a:ea typeface="黑体" panose="02010609060101010101" pitchFamily="2" charset="-122"/>
              </a:rPr>
              <a:t>达到《医疗机构基本标准（试行）》（卫医发〔1994〕第30号）要求的配备。</a:t>
            </a:r>
          </a:p>
          <a:p>
            <a:pPr marL="0" indent="0">
              <a:lnSpc>
                <a:spcPct val="120000"/>
              </a:lnSpc>
              <a:buFontTx/>
              <a:buNone/>
            </a:pPr>
            <a:r>
              <a:rPr lang="zh-CN" altLang="en-US" sz="1800" b="0" smtClean="0">
                <a:solidFill>
                  <a:srgbClr val="0000CC"/>
                </a:solidFill>
                <a:latin typeface="黑体" panose="02010609060101010101" pitchFamily="2" charset="-122"/>
                <a:ea typeface="黑体" panose="02010609060101010101" pitchFamily="2" charset="-122"/>
              </a:rPr>
              <a:t>至少有</a:t>
            </a:r>
            <a:r>
              <a:rPr lang="zh-CN" altLang="zh-CN" sz="1800" b="0" smtClean="0">
                <a:solidFill>
                  <a:srgbClr val="FF0000"/>
                </a:solidFill>
                <a:latin typeface="黑体" panose="02010609060101010101" pitchFamily="2" charset="-122"/>
                <a:ea typeface="黑体" panose="02010609060101010101" pitchFamily="2" charset="-122"/>
              </a:rPr>
              <a:t>3名医师、5名护士</a:t>
            </a:r>
            <a:r>
              <a:rPr lang="zh-CN" altLang="en-US" sz="1800" b="0" smtClean="0">
                <a:solidFill>
                  <a:srgbClr val="0000CC"/>
                </a:solidFill>
                <a:latin typeface="黑体" panose="02010609060101010101" pitchFamily="2" charset="-122"/>
                <a:ea typeface="黑体" panose="02010609060101010101" pitchFamily="2" charset="-122"/>
              </a:rPr>
              <a:t>和相应的药剂、检验、放射线技术人员。</a:t>
            </a:r>
          </a:p>
          <a:p>
            <a:pPr marL="0" indent="0">
              <a:lnSpc>
                <a:spcPct val="120000"/>
              </a:lnSpc>
              <a:buFontTx/>
              <a:buNone/>
            </a:pPr>
            <a:r>
              <a:rPr lang="zh-CN" altLang="en-US" sz="1800" b="0" smtClean="0">
                <a:solidFill>
                  <a:srgbClr val="0000CC"/>
                </a:solidFill>
                <a:latin typeface="黑体" panose="02010609060101010101" pitchFamily="2" charset="-122"/>
                <a:ea typeface="黑体" panose="02010609060101010101" pitchFamily="2" charset="-122"/>
              </a:rPr>
              <a:t>至少有</a:t>
            </a:r>
            <a:r>
              <a:rPr lang="zh-CN" altLang="zh-CN" sz="1800" b="0" smtClean="0">
                <a:solidFill>
                  <a:srgbClr val="FF0000"/>
                </a:solidFill>
                <a:latin typeface="黑体" panose="02010609060101010101" pitchFamily="2" charset="-122"/>
                <a:ea typeface="黑体" panose="02010609060101010101" pitchFamily="2" charset="-122"/>
              </a:rPr>
              <a:t>1名具有主治医师</a:t>
            </a:r>
            <a:r>
              <a:rPr lang="zh-CN" altLang="en-US" sz="1800" b="0" smtClean="0">
                <a:solidFill>
                  <a:srgbClr val="0000CC"/>
                </a:solidFill>
                <a:latin typeface="黑体" panose="02010609060101010101" pitchFamily="2" charset="-122"/>
                <a:ea typeface="黑体" panose="02010609060101010101" pitchFamily="2" charset="-122"/>
              </a:rPr>
              <a:t>以上职称的医师。</a:t>
            </a:r>
          </a:p>
          <a:p>
            <a:pPr marL="0" indent="0">
              <a:lnSpc>
                <a:spcPct val="120000"/>
              </a:lnSpc>
              <a:buFontTx/>
              <a:buNone/>
            </a:pPr>
            <a:r>
              <a:rPr lang="zh-CN" altLang="en-US" sz="1800" b="0" smtClean="0">
                <a:solidFill>
                  <a:srgbClr val="0000CC"/>
                </a:solidFill>
                <a:latin typeface="黑体" panose="02010609060101010101" pitchFamily="2" charset="-122"/>
                <a:ea typeface="黑体" panose="02010609060101010101" pitchFamily="2" charset="-122"/>
              </a:rPr>
              <a:t>评价方式方法：现场查看执业医师及护士人员花名册、资格证书、执业证书、职称证书。</a:t>
            </a:r>
          </a:p>
          <a:p>
            <a:pPr marL="0" indent="0">
              <a:buFontTx/>
              <a:buNone/>
            </a:pPr>
            <a:r>
              <a:rPr lang="zh-CN" altLang="zh-CN" sz="1800" b="0" smtClean="0">
                <a:solidFill>
                  <a:schemeClr val="accent2"/>
                </a:solidFill>
                <a:latin typeface="黑体" panose="02010609060101010101" pitchFamily="2" charset="-122"/>
                <a:ea typeface="黑体" panose="02010609060101010101" pitchFamily="2" charset="-122"/>
                <a:sym typeface="+mn-ea"/>
              </a:rPr>
              <a:t>【</a:t>
            </a:r>
            <a:r>
              <a:rPr lang="en-US" altLang="zh-CN" sz="1800" b="0" smtClean="0">
                <a:solidFill>
                  <a:schemeClr val="accent2"/>
                </a:solidFill>
                <a:latin typeface="黑体" panose="02010609060101010101" pitchFamily="2" charset="-122"/>
                <a:ea typeface="黑体" panose="02010609060101010101" pitchFamily="2" charset="-122"/>
                <a:sym typeface="+mn-ea"/>
              </a:rPr>
              <a:t>C-4</a:t>
            </a:r>
            <a:r>
              <a:rPr lang="zh-CN" altLang="zh-CN" sz="1800" b="0" smtClean="0">
                <a:solidFill>
                  <a:schemeClr val="accent2"/>
                </a:solidFill>
                <a:latin typeface="黑体" panose="02010609060101010101" pitchFamily="2" charset="-122"/>
                <a:ea typeface="黑体" panose="02010609060101010101" pitchFamily="2" charset="-122"/>
                <a:sym typeface="+mn-ea"/>
              </a:rPr>
              <a:t>】</a:t>
            </a:r>
            <a:r>
              <a:rPr lang="zh-CN" altLang="en-US" sz="1800" b="0" smtClean="0">
                <a:solidFill>
                  <a:srgbClr val="0000CC"/>
                </a:solidFill>
                <a:latin typeface="黑体" panose="02010609060101010101" pitchFamily="2" charset="-122"/>
                <a:ea typeface="黑体" panose="02010609060101010101" pitchFamily="2" charset="-122"/>
                <a:sym typeface="+mn-ea"/>
              </a:rPr>
              <a:t>注册全科医师不低于1名。</a:t>
            </a:r>
            <a:endParaRPr lang="zh-CN" altLang="en-US" sz="1800" b="0" smtClean="0">
              <a:solidFill>
                <a:srgbClr val="0000CC"/>
              </a:solidFill>
              <a:latin typeface="黑体" panose="02010609060101010101" pitchFamily="2" charset="-122"/>
              <a:ea typeface="黑体" panose="02010609060101010101" pitchFamily="2" charset="-122"/>
            </a:endParaRPr>
          </a:p>
          <a:p>
            <a:pPr marL="0" indent="0">
              <a:buFontTx/>
              <a:buNone/>
            </a:pPr>
            <a:r>
              <a:rPr lang="zh-CN" altLang="en-US" sz="1800" b="0" smtClean="0">
                <a:solidFill>
                  <a:srgbClr val="0000CC"/>
                </a:solidFill>
                <a:latin typeface="黑体" panose="02010609060101010101" pitchFamily="2" charset="-122"/>
                <a:ea typeface="黑体" panose="02010609060101010101" pitchFamily="2" charset="-122"/>
                <a:sym typeface="+mn-ea"/>
              </a:rPr>
              <a:t>注册全科医生指执业注册范围为全科医学的医师（</a:t>
            </a:r>
            <a:r>
              <a:rPr lang="zh-CN" altLang="zh-CN" sz="1800" b="0" smtClean="0">
                <a:solidFill>
                  <a:srgbClr val="FF0000"/>
                </a:solidFill>
                <a:latin typeface="黑体" panose="02010609060101010101" pitchFamily="2" charset="-122"/>
                <a:ea typeface="黑体" panose="02010609060101010101" pitchFamily="2" charset="-122"/>
                <a:sym typeface="+mn-ea"/>
              </a:rPr>
              <a:t>含加注全科医学</a:t>
            </a:r>
            <a:r>
              <a:rPr lang="zh-CN" altLang="en-US" sz="1800" b="0" smtClean="0">
                <a:solidFill>
                  <a:srgbClr val="0000CC"/>
                </a:solidFill>
                <a:latin typeface="黑体" panose="02010609060101010101" pitchFamily="2" charset="-122"/>
                <a:ea typeface="黑体" panose="02010609060101010101" pitchFamily="2" charset="-122"/>
                <a:sym typeface="+mn-ea"/>
              </a:rPr>
              <a:t>）</a:t>
            </a:r>
          </a:p>
          <a:p>
            <a:pPr marL="0" indent="0">
              <a:buFontTx/>
              <a:buNone/>
            </a:pPr>
            <a:r>
              <a:rPr lang="zh-CN" altLang="en-US" sz="1800" b="0" smtClean="0">
                <a:latin typeface="Arial" panose="020B0604020202020204" pitchFamily="34" charset="0"/>
                <a:ea typeface="黑体" panose="02010609060101010101" pitchFamily="2" charset="-122"/>
                <a:sym typeface="+mn-ea"/>
              </a:rPr>
              <a:t>评价方式方法：现场查看卫生技术人员花名册及执业证书、资格证书。</a:t>
            </a:r>
            <a:r>
              <a:rPr lang="zh-CN" altLang="en-US" sz="1800" b="0" smtClean="0">
                <a:latin typeface="Arial" panose="020B0604020202020204" pitchFamily="34" charset="0"/>
                <a:ea typeface="楷体_GB2312"/>
                <a:sym typeface="+mn-ea"/>
              </a:rPr>
              <a:t> </a:t>
            </a:r>
            <a:endParaRPr lang="zh-CN" altLang="en-US" sz="1800" b="0" smtClean="0">
              <a:solidFill>
                <a:srgbClr val="0000CC"/>
              </a:solidFill>
              <a:latin typeface="黑体" panose="02010609060101010101" pitchFamily="2" charset="-122"/>
              <a:ea typeface="黑体" panose="02010609060101010101" pitchFamily="2" charset="-122"/>
              <a:sym typeface="+mn-ea"/>
            </a:endParaRPr>
          </a:p>
          <a:p>
            <a:pPr marL="0" indent="0">
              <a:buFontTx/>
              <a:buNone/>
            </a:pPr>
            <a:r>
              <a:rPr lang="zh-CN" altLang="zh-CN" sz="1800" b="0" smtClean="0">
                <a:solidFill>
                  <a:schemeClr val="accent2"/>
                </a:solidFill>
                <a:latin typeface="黑体" panose="02010609060101010101" pitchFamily="2" charset="-122"/>
                <a:ea typeface="黑体" panose="02010609060101010101" pitchFamily="2" charset="-122"/>
                <a:sym typeface="+mn-ea"/>
              </a:rPr>
              <a:t>【</a:t>
            </a:r>
            <a:r>
              <a:rPr lang="en-US" altLang="zh-CN" sz="1800" b="0" smtClean="0">
                <a:solidFill>
                  <a:schemeClr val="accent2"/>
                </a:solidFill>
                <a:latin typeface="黑体" panose="02010609060101010101" pitchFamily="2" charset="-122"/>
                <a:ea typeface="黑体" panose="02010609060101010101" pitchFamily="2" charset="-122"/>
                <a:sym typeface="+mn-ea"/>
              </a:rPr>
              <a:t>C-5</a:t>
            </a:r>
            <a:r>
              <a:rPr lang="zh-CN" altLang="zh-CN" sz="1800" b="0" smtClean="0">
                <a:solidFill>
                  <a:schemeClr val="accent2"/>
                </a:solidFill>
                <a:latin typeface="黑体" panose="02010609060101010101" pitchFamily="2" charset="-122"/>
                <a:ea typeface="黑体" panose="02010609060101010101" pitchFamily="2" charset="-122"/>
                <a:sym typeface="+mn-ea"/>
              </a:rPr>
              <a:t>】</a:t>
            </a:r>
            <a:r>
              <a:rPr lang="zh-CN" altLang="en-US" sz="1800" b="0" smtClean="0">
                <a:solidFill>
                  <a:srgbClr val="0000CC"/>
                </a:solidFill>
                <a:latin typeface="黑体" panose="02010609060101010101" pitchFamily="2" charset="-122"/>
                <a:ea typeface="黑体" panose="02010609060101010101" pitchFamily="2" charset="-122"/>
                <a:sym typeface="+mn-ea"/>
              </a:rPr>
              <a:t>设立中医科的，中医类别医师</a:t>
            </a:r>
            <a:r>
              <a:rPr lang="zh-CN" altLang="zh-CN" sz="1800" b="0" smtClean="0">
                <a:solidFill>
                  <a:srgbClr val="FF0000"/>
                </a:solidFill>
                <a:latin typeface="黑体" panose="02010609060101010101" pitchFamily="2" charset="-122"/>
                <a:ea typeface="黑体" panose="02010609060101010101" pitchFamily="2" charset="-122"/>
                <a:sym typeface="+mn-ea"/>
              </a:rPr>
              <a:t>不少于</a:t>
            </a:r>
            <a:r>
              <a:rPr lang="en-US" altLang="zh-CN" sz="1800" b="0" smtClean="0">
                <a:solidFill>
                  <a:srgbClr val="FF0000"/>
                </a:solidFill>
                <a:latin typeface="黑体" panose="02010609060101010101" pitchFamily="2" charset="-122"/>
                <a:ea typeface="黑体" panose="02010609060101010101" pitchFamily="2" charset="-122"/>
                <a:sym typeface="+mn-ea"/>
              </a:rPr>
              <a:t>2</a:t>
            </a:r>
            <a:r>
              <a:rPr lang="zh-CN" altLang="zh-CN" sz="1800" b="0" smtClean="0">
                <a:solidFill>
                  <a:srgbClr val="FF0000"/>
                </a:solidFill>
                <a:latin typeface="黑体" panose="02010609060101010101" pitchFamily="2" charset="-122"/>
                <a:ea typeface="黑体" panose="02010609060101010101" pitchFamily="2" charset="-122"/>
                <a:sym typeface="+mn-ea"/>
              </a:rPr>
              <a:t>名</a:t>
            </a:r>
            <a:r>
              <a:rPr lang="zh-CN" altLang="zh-CN" sz="1800" b="0" smtClean="0">
                <a:solidFill>
                  <a:schemeClr val="accent2"/>
                </a:solidFill>
                <a:latin typeface="黑体" panose="02010609060101010101" pitchFamily="2" charset="-122"/>
                <a:ea typeface="黑体" panose="02010609060101010101" pitchFamily="2" charset="-122"/>
                <a:sym typeface="+mn-ea"/>
              </a:rPr>
              <a:t>。</a:t>
            </a:r>
            <a:endParaRPr lang="zh-CN" altLang="zh-CN" sz="1800" b="0" smtClean="0">
              <a:solidFill>
                <a:schemeClr val="accent2"/>
              </a:solidFill>
              <a:latin typeface="黑体" panose="02010609060101010101" pitchFamily="2" charset="-122"/>
              <a:ea typeface="黑体" panose="02010609060101010101" pitchFamily="2" charset="-122"/>
            </a:endParaRPr>
          </a:p>
          <a:p>
            <a:pPr marL="0" indent="0">
              <a:buFontTx/>
              <a:buNone/>
            </a:pPr>
            <a:r>
              <a:rPr lang="zh-CN" altLang="zh-CN" sz="1800" b="0" smtClean="0">
                <a:solidFill>
                  <a:srgbClr val="FF0000"/>
                </a:solidFill>
                <a:latin typeface="黑体" panose="02010609060101010101" pitchFamily="2" charset="-122"/>
                <a:ea typeface="黑体" panose="02010609060101010101" pitchFamily="2" charset="-122"/>
                <a:sym typeface="+mn-ea"/>
              </a:rPr>
              <a:t>包括中医类别执业（助理）医师，乡村全科执业助理医师。</a:t>
            </a:r>
            <a:endParaRPr lang="zh-CN" altLang="en-US" sz="1800" b="0" smtClean="0">
              <a:solidFill>
                <a:srgbClr val="FF0000"/>
              </a:solidFill>
              <a:latin typeface="黑体" panose="02010609060101010101" pitchFamily="2" charset="-122"/>
              <a:ea typeface="黑体" panose="02010609060101010101" pitchFamily="2" charset="-122"/>
              <a:sym typeface="+mn-ea"/>
            </a:endParaRPr>
          </a:p>
          <a:p>
            <a:pPr marL="0" indent="0">
              <a:buFontTx/>
              <a:buNone/>
            </a:pPr>
            <a:r>
              <a:rPr lang="zh-CN" altLang="en-US" sz="1800" b="0" smtClean="0">
                <a:latin typeface="Arial" panose="020B0604020202020204" pitchFamily="34" charset="0"/>
                <a:ea typeface="黑体" panose="02010609060101010101" pitchFamily="2" charset="-122"/>
                <a:sym typeface="+mn-ea"/>
              </a:rPr>
              <a:t>评价方式方法：现场查看卫生技术人员花名册及相关执业证书</a:t>
            </a:r>
            <a:endParaRPr lang="zh-CN" altLang="en-US" sz="1800" b="0" smtClean="0">
              <a:solidFill>
                <a:srgbClr val="FF0000"/>
              </a:solidFill>
              <a:latin typeface="黑体" panose="02010609060101010101" pitchFamily="2" charset="-122"/>
              <a:ea typeface="黑体" panose="02010609060101010101" pitchFamily="2" charset="-122"/>
              <a:sym typeface="+mn-ea"/>
            </a:endParaRP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标题 1"/>
          <p:cNvSpPr>
            <a:spLocks noGrp="1"/>
          </p:cNvSpPr>
          <p:nvPr>
            <p:ph type="title" idx="4294967295"/>
          </p:nvPr>
        </p:nvSpPr>
        <p:spPr>
          <a:xfrm>
            <a:off x="457200" y="163513"/>
            <a:ext cx="8229600" cy="962025"/>
          </a:xfrm>
        </p:spPr>
        <p:txBody>
          <a:bodyPr/>
          <a:lstStyle/>
          <a:p>
            <a:r>
              <a:rPr lang="en-US" altLang="zh-CN" smtClean="0">
                <a:latin typeface="黑体" panose="02010609060101010101" pitchFamily="2" charset="-122"/>
                <a:ea typeface="黑体" panose="02010609060101010101" pitchFamily="2" charset="-122"/>
              </a:rPr>
              <a:t>1.4.1</a:t>
            </a:r>
            <a:r>
              <a:rPr lang="zh-CN" altLang="en-US" smtClean="0">
                <a:latin typeface="黑体" panose="02010609060101010101" pitchFamily="2" charset="-122"/>
                <a:ea typeface="黑体" panose="02010609060101010101" pitchFamily="2" charset="-122"/>
              </a:rPr>
              <a:t> 人员配备</a:t>
            </a:r>
            <a:endParaRPr lang="zh-CN" altLang="en-US" sz="3200" smtClean="0">
              <a:latin typeface="黑体" panose="02010609060101010101" pitchFamily="2" charset="-122"/>
              <a:ea typeface="黑体" panose="02010609060101010101" pitchFamily="2" charset="-122"/>
            </a:endParaRPr>
          </a:p>
        </p:txBody>
      </p:sp>
      <p:sp>
        <p:nvSpPr>
          <p:cNvPr id="86018" name="内容占位符 2"/>
          <p:cNvSpPr>
            <a:spLocks noGrp="1"/>
          </p:cNvSpPr>
          <p:nvPr>
            <p:ph idx="4294967295"/>
          </p:nvPr>
        </p:nvSpPr>
        <p:spPr/>
        <p:txBody>
          <a:bodyPr/>
          <a:lstStyle/>
          <a:p>
            <a:pPr marL="0" indent="0">
              <a:buFontTx/>
              <a:buNone/>
            </a:pPr>
            <a:r>
              <a:rPr lang="zh-CN" altLang="en-US" sz="2600" smtClean="0">
                <a:solidFill>
                  <a:srgbClr val="FF0000"/>
                </a:solidFill>
                <a:latin typeface="黑体" panose="02010609060101010101" pitchFamily="2" charset="-122"/>
                <a:ea typeface="黑体" panose="02010609060101010101" pitchFamily="2" charset="-122"/>
              </a:rPr>
              <a:t>社区卫生服务中心</a:t>
            </a:r>
            <a:endParaRPr lang="zh-CN" altLang="en-US" sz="2000" smtClean="0">
              <a:solidFill>
                <a:srgbClr val="FF0000"/>
              </a:solidFill>
              <a:latin typeface="黑体" panose="02010609060101010101" pitchFamily="2" charset="-122"/>
              <a:ea typeface="黑体" panose="02010609060101010101" pitchFamily="2" charset="-122"/>
            </a:endParaRPr>
          </a:p>
          <a:p>
            <a:pPr marL="0" indent="0">
              <a:lnSpc>
                <a:spcPct val="90000"/>
              </a:lnSpc>
              <a:buFontTx/>
              <a:buNone/>
            </a:pPr>
            <a:r>
              <a:rPr lang="en-US" altLang="zh-CN" sz="2000" smtClean="0">
                <a:solidFill>
                  <a:schemeClr val="accent2"/>
                </a:solidFill>
                <a:latin typeface="黑体" panose="02010609060101010101" pitchFamily="2" charset="-122"/>
                <a:ea typeface="黑体" panose="02010609060101010101" pitchFamily="2" charset="-122"/>
              </a:rPr>
              <a:t>【C-1】</a:t>
            </a:r>
            <a:r>
              <a:rPr lang="zh-CN" altLang="en-US" sz="2000" b="0" smtClean="0">
                <a:solidFill>
                  <a:srgbClr val="0000CC"/>
                </a:solidFill>
                <a:latin typeface="黑体" panose="02010609060101010101" pitchFamily="2" charset="-122"/>
                <a:ea typeface="黑体" panose="02010609060101010101" pitchFamily="2" charset="-122"/>
              </a:rPr>
              <a:t>达到《关于印发城市社区卫生服务中心、站基本标准的通知》（卫医发〔2006〕240号）要求的配备。</a:t>
            </a:r>
          </a:p>
          <a:p>
            <a:pPr marL="0" indent="0">
              <a:lnSpc>
                <a:spcPct val="90000"/>
              </a:lnSpc>
              <a:buFontTx/>
              <a:buNone/>
            </a:pPr>
            <a:r>
              <a:rPr lang="zh-CN" altLang="en-US" sz="2000" b="0" smtClean="0">
                <a:solidFill>
                  <a:srgbClr val="0000CC"/>
                </a:solidFill>
                <a:latin typeface="黑体" panose="02010609060101010101" pitchFamily="2" charset="-122"/>
                <a:ea typeface="黑体" panose="02010609060101010101" pitchFamily="2" charset="-122"/>
              </a:rPr>
              <a:t>    至少有</a:t>
            </a:r>
            <a:r>
              <a:rPr lang="en-US" altLang="zh-CN" sz="2000" smtClean="0">
                <a:solidFill>
                  <a:srgbClr val="FF0000"/>
                </a:solidFill>
                <a:latin typeface="黑体" panose="02010609060101010101" pitchFamily="2" charset="-122"/>
                <a:ea typeface="黑体" panose="02010609060101010101" pitchFamily="2" charset="-122"/>
              </a:rPr>
              <a:t>6</a:t>
            </a:r>
            <a:r>
              <a:rPr lang="zh-CN" altLang="en-US" sz="2000" smtClean="0">
                <a:solidFill>
                  <a:srgbClr val="FF0000"/>
                </a:solidFill>
                <a:latin typeface="黑体" panose="02010609060101010101" pitchFamily="2" charset="-122"/>
                <a:ea typeface="黑体" panose="02010609060101010101" pitchFamily="2" charset="-122"/>
              </a:rPr>
              <a:t>名</a:t>
            </a:r>
            <a:r>
              <a:rPr lang="zh-CN" altLang="en-US" sz="2000" b="0" smtClean="0">
                <a:solidFill>
                  <a:srgbClr val="0000CC"/>
                </a:solidFill>
                <a:latin typeface="黑体" panose="02010609060101010101" pitchFamily="2" charset="-122"/>
                <a:ea typeface="黑体" panose="02010609060101010101" pitchFamily="2" charset="-122"/>
              </a:rPr>
              <a:t>执业范围为全科医学专业的临床类别、中医类别执业医师，</a:t>
            </a:r>
            <a:r>
              <a:rPr lang="zh-CN" altLang="en-US" sz="2000" b="0" smtClean="0">
                <a:solidFill>
                  <a:srgbClr val="FF0000"/>
                </a:solidFill>
                <a:latin typeface="黑体" panose="02010609060101010101" pitchFamily="2" charset="-122"/>
                <a:ea typeface="黑体" panose="02010609060101010101" pitchFamily="2" charset="-122"/>
              </a:rPr>
              <a:t>9</a:t>
            </a:r>
            <a:r>
              <a:rPr lang="zh-CN" altLang="en-US" sz="2000" b="0" smtClean="0">
                <a:solidFill>
                  <a:srgbClr val="0000CC"/>
                </a:solidFill>
                <a:latin typeface="黑体" panose="02010609060101010101" pitchFamily="2" charset="-122"/>
                <a:ea typeface="黑体" panose="02010609060101010101" pitchFamily="2" charset="-122"/>
              </a:rPr>
              <a:t>名注册护士。</a:t>
            </a:r>
            <a:endParaRPr lang="zh-CN" altLang="en-US" sz="2000" smtClean="0">
              <a:solidFill>
                <a:schemeClr val="accent2"/>
              </a:solidFill>
              <a:latin typeface="黑体" panose="02010609060101010101" pitchFamily="2" charset="-122"/>
              <a:ea typeface="黑体" panose="02010609060101010101" pitchFamily="2" charset="-122"/>
            </a:endParaRPr>
          </a:p>
          <a:p>
            <a:pPr marL="0" indent="0">
              <a:lnSpc>
                <a:spcPct val="90000"/>
              </a:lnSpc>
              <a:buFontTx/>
              <a:buNone/>
            </a:pPr>
            <a:r>
              <a:rPr lang="zh-CN" altLang="en-US" sz="2000" b="0" smtClean="0">
                <a:solidFill>
                  <a:srgbClr val="0000CC"/>
                </a:solidFill>
                <a:latin typeface="黑体" panose="02010609060101010101" pitchFamily="2" charset="-122"/>
                <a:ea typeface="黑体" panose="02010609060101010101" pitchFamily="2" charset="-122"/>
              </a:rPr>
              <a:t>    至少有</a:t>
            </a:r>
            <a:r>
              <a:rPr lang="en-US" altLang="zh-CN" sz="2000" smtClean="0">
                <a:solidFill>
                  <a:srgbClr val="FF0000"/>
                </a:solidFill>
                <a:latin typeface="黑体" panose="02010609060101010101" pitchFamily="2" charset="-122"/>
                <a:ea typeface="黑体" panose="02010609060101010101" pitchFamily="2" charset="-122"/>
              </a:rPr>
              <a:t>1</a:t>
            </a:r>
            <a:r>
              <a:rPr lang="zh-CN" altLang="en-US" sz="2000" smtClean="0">
                <a:solidFill>
                  <a:srgbClr val="FF0000"/>
                </a:solidFill>
                <a:latin typeface="黑体" panose="02010609060101010101" pitchFamily="2" charset="-122"/>
                <a:ea typeface="黑体" panose="02010609060101010101" pitchFamily="2" charset="-122"/>
              </a:rPr>
              <a:t>名</a:t>
            </a:r>
            <a:r>
              <a:rPr lang="zh-CN" altLang="en-US" sz="2000" b="0" smtClean="0">
                <a:solidFill>
                  <a:srgbClr val="0000CC"/>
                </a:solidFill>
                <a:latin typeface="黑体" panose="02010609060101010101" pitchFamily="2" charset="-122"/>
                <a:ea typeface="黑体" panose="02010609060101010101" pitchFamily="2" charset="-122"/>
              </a:rPr>
              <a:t>副高级以上任职资格的执业医师。</a:t>
            </a:r>
          </a:p>
          <a:p>
            <a:pPr marL="0" indent="0">
              <a:lnSpc>
                <a:spcPct val="90000"/>
              </a:lnSpc>
              <a:buFontTx/>
              <a:buNone/>
            </a:pPr>
            <a:r>
              <a:rPr lang="zh-CN" altLang="en-US" sz="2000" b="0" smtClean="0">
                <a:solidFill>
                  <a:srgbClr val="0000CC"/>
                </a:solidFill>
                <a:latin typeface="黑体" panose="02010609060101010101" pitchFamily="2" charset="-122"/>
                <a:ea typeface="黑体" panose="02010609060101010101" pitchFamily="2" charset="-122"/>
              </a:rPr>
              <a:t>    至少有</a:t>
            </a:r>
            <a:r>
              <a:rPr lang="en-US" altLang="zh-CN" sz="2000" smtClean="0">
                <a:solidFill>
                  <a:srgbClr val="FF0000"/>
                </a:solidFill>
                <a:latin typeface="黑体" panose="02010609060101010101" pitchFamily="2" charset="-122"/>
                <a:ea typeface="黑体" panose="02010609060101010101" pitchFamily="2" charset="-122"/>
              </a:rPr>
              <a:t>1</a:t>
            </a:r>
            <a:r>
              <a:rPr lang="zh-CN" altLang="en-US" sz="2000" smtClean="0">
                <a:solidFill>
                  <a:srgbClr val="FF0000"/>
                </a:solidFill>
                <a:latin typeface="黑体" panose="02010609060101010101" pitchFamily="2" charset="-122"/>
                <a:ea typeface="黑体" panose="02010609060101010101" pitchFamily="2" charset="-122"/>
              </a:rPr>
              <a:t>名</a:t>
            </a:r>
            <a:r>
              <a:rPr lang="zh-CN" altLang="en-US" sz="2000" b="0" smtClean="0">
                <a:solidFill>
                  <a:srgbClr val="0000CC"/>
                </a:solidFill>
                <a:latin typeface="黑体" panose="02010609060101010101" pitchFamily="2" charset="-122"/>
                <a:ea typeface="黑体" panose="02010609060101010101" pitchFamily="2" charset="-122"/>
              </a:rPr>
              <a:t>中级以上任职资格的中医类别执业医师。</a:t>
            </a:r>
          </a:p>
          <a:p>
            <a:pPr marL="0" indent="0">
              <a:lnSpc>
                <a:spcPct val="90000"/>
              </a:lnSpc>
              <a:buFontTx/>
              <a:buNone/>
            </a:pPr>
            <a:r>
              <a:rPr lang="zh-CN" altLang="en-US" sz="2000" b="0" smtClean="0">
                <a:solidFill>
                  <a:srgbClr val="0000CC"/>
                </a:solidFill>
                <a:latin typeface="黑体" panose="02010609060101010101" pitchFamily="2" charset="-122"/>
                <a:ea typeface="黑体" panose="02010609060101010101" pitchFamily="2" charset="-122"/>
              </a:rPr>
              <a:t>    至少有</a:t>
            </a:r>
            <a:r>
              <a:rPr lang="en-US" altLang="zh-CN" sz="2000" smtClean="0">
                <a:solidFill>
                  <a:srgbClr val="FF0000"/>
                </a:solidFill>
                <a:latin typeface="黑体" panose="02010609060101010101" pitchFamily="2" charset="-122"/>
                <a:ea typeface="黑体" panose="02010609060101010101" pitchFamily="2" charset="-122"/>
              </a:rPr>
              <a:t>1</a:t>
            </a:r>
            <a:r>
              <a:rPr lang="zh-CN" altLang="en-US" sz="2000" smtClean="0">
                <a:solidFill>
                  <a:srgbClr val="FF0000"/>
                </a:solidFill>
                <a:latin typeface="黑体" panose="02010609060101010101" pitchFamily="2" charset="-122"/>
                <a:ea typeface="黑体" panose="02010609060101010101" pitchFamily="2" charset="-122"/>
              </a:rPr>
              <a:t>名</a:t>
            </a:r>
            <a:r>
              <a:rPr lang="zh-CN" altLang="en-US" sz="2000" b="0" smtClean="0">
                <a:solidFill>
                  <a:srgbClr val="0000CC"/>
                </a:solidFill>
                <a:latin typeface="黑体" panose="02010609060101010101" pitchFamily="2" charset="-122"/>
                <a:ea typeface="黑体" panose="02010609060101010101" pitchFamily="2" charset="-122"/>
              </a:rPr>
              <a:t>公共卫生执业医师。</a:t>
            </a:r>
          </a:p>
          <a:p>
            <a:pPr marL="0" indent="0">
              <a:lnSpc>
                <a:spcPct val="90000"/>
              </a:lnSpc>
              <a:buFontTx/>
              <a:buNone/>
            </a:pPr>
            <a:r>
              <a:rPr lang="zh-CN" altLang="en-US" sz="2000" b="0" smtClean="0">
                <a:solidFill>
                  <a:srgbClr val="0000CC"/>
                </a:solidFill>
                <a:latin typeface="黑体" panose="02010609060101010101" pitchFamily="2" charset="-122"/>
                <a:ea typeface="黑体" panose="02010609060101010101" pitchFamily="2" charset="-122"/>
              </a:rPr>
              <a:t>    每名执业医师至少配备</a:t>
            </a:r>
            <a:r>
              <a:rPr lang="en-US" altLang="zh-CN" sz="2000" smtClean="0">
                <a:solidFill>
                  <a:srgbClr val="FF0000"/>
                </a:solidFill>
                <a:latin typeface="黑体" panose="02010609060101010101" pitchFamily="2" charset="-122"/>
                <a:ea typeface="黑体" panose="02010609060101010101" pitchFamily="2" charset="-122"/>
              </a:rPr>
              <a:t>1</a:t>
            </a:r>
            <a:r>
              <a:rPr lang="zh-CN" altLang="en-US" sz="2000" smtClean="0">
                <a:solidFill>
                  <a:srgbClr val="FF0000"/>
                </a:solidFill>
                <a:latin typeface="黑体" panose="02010609060101010101" pitchFamily="2" charset="-122"/>
                <a:ea typeface="黑体" panose="02010609060101010101" pitchFamily="2" charset="-122"/>
              </a:rPr>
              <a:t>名</a:t>
            </a:r>
            <a:r>
              <a:rPr lang="zh-CN" altLang="en-US" sz="2000" b="0" smtClean="0">
                <a:solidFill>
                  <a:srgbClr val="0000CC"/>
                </a:solidFill>
                <a:latin typeface="黑体" panose="02010609060101010101" pitchFamily="2" charset="-122"/>
                <a:ea typeface="黑体" panose="02010609060101010101" pitchFamily="2" charset="-122"/>
              </a:rPr>
              <a:t>注册护士，其中至少具有</a:t>
            </a:r>
            <a:r>
              <a:rPr lang="en-US" altLang="zh-CN" sz="2000" smtClean="0">
                <a:solidFill>
                  <a:srgbClr val="FF0000"/>
                </a:solidFill>
                <a:latin typeface="黑体" panose="02010609060101010101" pitchFamily="2" charset="-122"/>
                <a:ea typeface="黑体" panose="02010609060101010101" pitchFamily="2" charset="-122"/>
              </a:rPr>
              <a:t>1</a:t>
            </a:r>
            <a:r>
              <a:rPr lang="zh-CN" altLang="en-US" sz="2000" smtClean="0">
                <a:solidFill>
                  <a:srgbClr val="FF0000"/>
                </a:solidFill>
                <a:latin typeface="黑体" panose="02010609060101010101" pitchFamily="2" charset="-122"/>
                <a:ea typeface="黑体" panose="02010609060101010101" pitchFamily="2" charset="-122"/>
              </a:rPr>
              <a:t>名</a:t>
            </a:r>
            <a:r>
              <a:rPr lang="zh-CN" altLang="en-US" sz="2000" b="0" smtClean="0">
                <a:solidFill>
                  <a:srgbClr val="0000CC"/>
                </a:solidFill>
                <a:latin typeface="黑体" panose="02010609060101010101" pitchFamily="2" charset="-122"/>
                <a:ea typeface="黑体" panose="02010609060101010101" pitchFamily="2" charset="-122"/>
              </a:rPr>
              <a:t>中级以上任职资格的注册护士。</a:t>
            </a:r>
          </a:p>
          <a:p>
            <a:pPr marL="0" indent="0">
              <a:buFontTx/>
              <a:buNone/>
            </a:pPr>
            <a:r>
              <a:rPr lang="zh-CN" altLang="en-US" sz="2000" smtClean="0">
                <a:solidFill>
                  <a:srgbClr val="FF0000"/>
                </a:solidFill>
                <a:latin typeface="黑体" panose="02010609060101010101" pitchFamily="2" charset="-122"/>
                <a:ea typeface="黑体" panose="02010609060101010101" pitchFamily="2" charset="-122"/>
              </a:rPr>
              <a:t>设病床的，每</a:t>
            </a:r>
            <a:r>
              <a:rPr lang="en-US" altLang="zh-CN" sz="2000" smtClean="0">
                <a:solidFill>
                  <a:srgbClr val="FF0000"/>
                </a:solidFill>
                <a:latin typeface="黑体" panose="02010609060101010101" pitchFamily="2" charset="-122"/>
                <a:ea typeface="黑体" panose="02010609060101010101" pitchFamily="2" charset="-122"/>
              </a:rPr>
              <a:t>5</a:t>
            </a:r>
            <a:r>
              <a:rPr lang="zh-CN" altLang="en-US" sz="2000" smtClean="0">
                <a:solidFill>
                  <a:srgbClr val="FF0000"/>
                </a:solidFill>
                <a:latin typeface="黑体" panose="02010609060101010101" pitchFamily="2" charset="-122"/>
                <a:ea typeface="黑体" panose="02010609060101010101" pitchFamily="2" charset="-122"/>
              </a:rPr>
              <a:t>张病床至少增加配备</a:t>
            </a:r>
            <a:r>
              <a:rPr lang="en-US" altLang="zh-CN" sz="2000" smtClean="0">
                <a:solidFill>
                  <a:srgbClr val="FF0000"/>
                </a:solidFill>
                <a:latin typeface="黑体" panose="02010609060101010101" pitchFamily="2" charset="-122"/>
                <a:ea typeface="黑体" panose="02010609060101010101" pitchFamily="2" charset="-122"/>
              </a:rPr>
              <a:t>1</a:t>
            </a:r>
            <a:r>
              <a:rPr lang="zh-CN" altLang="en-US" sz="2000" smtClean="0">
                <a:solidFill>
                  <a:srgbClr val="FF0000"/>
                </a:solidFill>
                <a:latin typeface="黑体" panose="02010609060101010101" pitchFamily="2" charset="-122"/>
                <a:ea typeface="黑体" panose="02010609060101010101" pitchFamily="2" charset="-122"/>
              </a:rPr>
              <a:t>名执业医师、</a:t>
            </a:r>
            <a:r>
              <a:rPr lang="en-US" altLang="zh-CN" sz="2000" smtClean="0">
                <a:solidFill>
                  <a:srgbClr val="FF0000"/>
                </a:solidFill>
                <a:latin typeface="黑体" panose="02010609060101010101" pitchFamily="2" charset="-122"/>
                <a:ea typeface="黑体" panose="02010609060101010101" pitchFamily="2" charset="-122"/>
              </a:rPr>
              <a:t>1</a:t>
            </a:r>
            <a:r>
              <a:rPr lang="zh-CN" altLang="en-US" sz="2000" smtClean="0">
                <a:solidFill>
                  <a:srgbClr val="FF0000"/>
                </a:solidFill>
                <a:latin typeface="黑体" panose="02010609060101010101" pitchFamily="2" charset="-122"/>
                <a:ea typeface="黑体" panose="02010609060101010101" pitchFamily="2" charset="-122"/>
              </a:rPr>
              <a:t>名注册护士。</a:t>
            </a:r>
          </a:p>
          <a:p>
            <a:pPr marL="0" indent="0">
              <a:lnSpc>
                <a:spcPct val="90000"/>
              </a:lnSpc>
              <a:buFontTx/>
              <a:buNone/>
            </a:pPr>
            <a:r>
              <a:rPr lang="zh-CN" altLang="en-US" sz="2000" b="0" smtClean="0">
                <a:solidFill>
                  <a:srgbClr val="0000CC"/>
                </a:solidFill>
                <a:latin typeface="黑体" panose="02010609060101010101" pitchFamily="2" charset="-122"/>
                <a:ea typeface="黑体" panose="02010609060101010101" pitchFamily="2" charset="-122"/>
              </a:rPr>
              <a:t>评价方式方法：现场查看机构医疗执业许可证床位（如有）设置情况；现场查看执业医师及护士人员花名册、资格证书、执业证书和职称证书</a:t>
            </a:r>
            <a:r>
              <a:rPr lang="zh-CN" altLang="en-US" sz="2000" smtClean="0">
                <a:solidFill>
                  <a:schemeClr val="accent2"/>
                </a:solidFill>
                <a:latin typeface="黑体" panose="02010609060101010101" pitchFamily="2" charset="-122"/>
                <a:ea typeface="黑体" panose="02010609060101010101" pitchFamily="2" charset="-122"/>
              </a:rPr>
              <a:t>。</a:t>
            </a:r>
          </a:p>
          <a:p>
            <a:pPr marL="0" indent="0"/>
            <a:endParaRPr lang="zh-CN" altLang="en-US" smtClean="0">
              <a:latin typeface="黑体" panose="02010609060101010101" pitchFamily="2" charset="-122"/>
              <a:ea typeface="黑体" panose="02010609060101010101" pitchFamily="2" charset="-122"/>
            </a:endParaRP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标题 1"/>
          <p:cNvSpPr>
            <a:spLocks noGrp="1"/>
          </p:cNvSpPr>
          <p:nvPr>
            <p:ph type="title"/>
          </p:nvPr>
        </p:nvSpPr>
        <p:spPr>
          <a:xfrm>
            <a:off x="457200" y="163513"/>
            <a:ext cx="8229600" cy="962025"/>
          </a:xfrm>
        </p:spPr>
        <p:txBody>
          <a:bodyPr/>
          <a:lstStyle/>
          <a:p>
            <a:r>
              <a:rPr lang="en-US" altLang="zh-CN" smtClean="0">
                <a:latin typeface="黑体" panose="02010609060101010101" pitchFamily="2" charset="-122"/>
                <a:ea typeface="黑体" panose="02010609060101010101" pitchFamily="2" charset="-122"/>
              </a:rPr>
              <a:t>1.4.1</a:t>
            </a:r>
            <a:r>
              <a:rPr lang="zh-CN" altLang="en-US" smtClean="0">
                <a:latin typeface="黑体" panose="02010609060101010101" pitchFamily="2" charset="-122"/>
                <a:ea typeface="黑体" panose="02010609060101010101" pitchFamily="2" charset="-122"/>
              </a:rPr>
              <a:t> 人员配备</a:t>
            </a:r>
            <a:endParaRPr lang="zh-CN" altLang="en-US" sz="3200" smtClean="0">
              <a:latin typeface="黑体" panose="02010609060101010101" pitchFamily="2" charset="-122"/>
              <a:ea typeface="黑体" panose="02010609060101010101" pitchFamily="2" charset="-122"/>
            </a:endParaRPr>
          </a:p>
        </p:txBody>
      </p:sp>
      <p:sp>
        <p:nvSpPr>
          <p:cNvPr id="87042" name="矩形 2"/>
          <p:cNvSpPr>
            <a:spLocks noChangeArrowheads="1"/>
          </p:cNvSpPr>
          <p:nvPr/>
        </p:nvSpPr>
        <p:spPr bwMode="auto">
          <a:xfrm>
            <a:off x="395288" y="1557338"/>
            <a:ext cx="8424862" cy="3016250"/>
          </a:xfrm>
          <a:prstGeom prst="rect">
            <a:avLst/>
          </a:prstGeom>
          <a:noFill/>
          <a:ln w="9525">
            <a:noFill/>
            <a:miter lim="800000"/>
          </a:ln>
        </p:spPr>
        <p:txBody>
          <a:bodyPr>
            <a:spAutoFit/>
          </a:bodyPr>
          <a:lstStyle/>
          <a:p>
            <a:pPr>
              <a:lnSpc>
                <a:spcPct val="150000"/>
              </a:lnSpc>
            </a:pPr>
            <a:r>
              <a:rPr lang="zh-CN" altLang="en-US" sz="2400" b="1">
                <a:solidFill>
                  <a:srgbClr val="FF0000"/>
                </a:solidFill>
                <a:latin typeface="黑体" panose="02010609060101010101" pitchFamily="2" charset="-122"/>
                <a:ea typeface="黑体" panose="02010609060101010101" pitchFamily="2" charset="-122"/>
                <a:cs typeface="楷体_GB2312"/>
              </a:rPr>
              <a:t>乡镇卫生院和社区卫生服务中心标准相同</a:t>
            </a:r>
            <a:endParaRPr lang="zh-CN" altLang="zh-CN" sz="2400" b="1">
              <a:solidFill>
                <a:srgbClr val="FF0000"/>
              </a:solidFill>
              <a:latin typeface="黑体" panose="02010609060101010101" pitchFamily="2" charset="-122"/>
              <a:ea typeface="黑体" panose="02010609060101010101" pitchFamily="2" charset="-122"/>
              <a:cs typeface="楷体_GB2312"/>
            </a:endParaRPr>
          </a:p>
          <a:p>
            <a:pPr>
              <a:lnSpc>
                <a:spcPct val="150000"/>
              </a:lnSpc>
            </a:pPr>
            <a:r>
              <a:rPr lang="zh-CN" altLang="zh-CN" sz="2400" b="1">
                <a:solidFill>
                  <a:schemeClr val="accent2"/>
                </a:solidFill>
                <a:latin typeface="黑体" panose="02010609060101010101" pitchFamily="2" charset="-122"/>
                <a:ea typeface="黑体" panose="02010609060101010101" pitchFamily="2" charset="-122"/>
                <a:cs typeface="楷体_GB2312"/>
              </a:rPr>
              <a:t>【</a:t>
            </a:r>
            <a:r>
              <a:rPr lang="en-US" altLang="zh-CN" sz="2400" b="1">
                <a:solidFill>
                  <a:schemeClr val="accent2"/>
                </a:solidFill>
                <a:latin typeface="黑体" panose="02010609060101010101" pitchFamily="2" charset="-122"/>
                <a:ea typeface="黑体" panose="02010609060101010101" pitchFamily="2" charset="-122"/>
                <a:cs typeface="楷体_GB2312"/>
              </a:rPr>
              <a:t>C-2</a:t>
            </a:r>
            <a:r>
              <a:rPr lang="zh-CN" altLang="zh-CN" sz="2400" b="1">
                <a:solidFill>
                  <a:schemeClr val="accent2"/>
                </a:solidFill>
                <a:latin typeface="黑体" panose="02010609060101010101" pitchFamily="2" charset="-122"/>
                <a:ea typeface="黑体" panose="02010609060101010101" pitchFamily="2" charset="-122"/>
                <a:cs typeface="楷体_GB2312"/>
              </a:rPr>
              <a:t>】</a:t>
            </a:r>
            <a:r>
              <a:rPr lang="zh-CN" altLang="en-US" sz="2000">
                <a:solidFill>
                  <a:srgbClr val="0000CC"/>
                </a:solidFill>
                <a:latin typeface="黑体" panose="02010609060101010101" pitchFamily="2" charset="-122"/>
                <a:ea typeface="黑体" panose="02010609060101010101" pitchFamily="2" charset="-122"/>
                <a:cs typeface="楷体_GB2312"/>
              </a:rPr>
              <a:t>人员编制数不低于本省（区、市）出台的编制标准。</a:t>
            </a:r>
          </a:p>
          <a:p>
            <a:pPr>
              <a:lnSpc>
                <a:spcPct val="150000"/>
              </a:lnSpc>
            </a:pPr>
            <a:r>
              <a:rPr lang="zh-CN" altLang="en-US" sz="2000">
                <a:solidFill>
                  <a:srgbClr val="0000CC"/>
                </a:solidFill>
                <a:latin typeface="黑体" panose="02010609060101010101" pitchFamily="2" charset="-122"/>
                <a:ea typeface="黑体" panose="02010609060101010101" pitchFamily="2" charset="-122"/>
                <a:cs typeface="楷体_GB2312"/>
              </a:rPr>
              <a:t>人员编制指人社部门对机构的设置及其人员数量的定额和职务指数的分配，具体数量由</a:t>
            </a:r>
            <a:r>
              <a:rPr lang="zh-CN" altLang="zh-CN" sz="2000" b="1">
                <a:solidFill>
                  <a:srgbClr val="FF0000"/>
                </a:solidFill>
                <a:latin typeface="黑体" panose="02010609060101010101" pitchFamily="2" charset="-122"/>
                <a:ea typeface="黑体" panose="02010609060101010101" pitchFamily="2" charset="-122"/>
                <a:cs typeface="楷体_GB2312"/>
              </a:rPr>
              <a:t>各级人事部门核定，财政部门</a:t>
            </a:r>
            <a:r>
              <a:rPr lang="zh-CN" altLang="en-US" sz="2000">
                <a:solidFill>
                  <a:srgbClr val="0000CC"/>
                </a:solidFill>
                <a:latin typeface="黑体" panose="02010609060101010101" pitchFamily="2" charset="-122"/>
                <a:ea typeface="黑体" panose="02010609060101010101" pitchFamily="2" charset="-122"/>
                <a:cs typeface="楷体_GB2312"/>
              </a:rPr>
              <a:t>据此数量给予拨款。</a:t>
            </a:r>
          </a:p>
          <a:p>
            <a:pPr>
              <a:lnSpc>
                <a:spcPct val="150000"/>
              </a:lnSpc>
            </a:pPr>
            <a:r>
              <a:rPr lang="zh-CN" altLang="en-US" sz="2000">
                <a:solidFill>
                  <a:srgbClr val="0000CC"/>
                </a:solidFill>
                <a:latin typeface="黑体" panose="02010609060101010101" pitchFamily="2" charset="-122"/>
                <a:ea typeface="黑体" panose="02010609060101010101" pitchFamily="2" charset="-122"/>
                <a:cs typeface="楷体_GB2312"/>
              </a:rPr>
              <a:t>评价方式方法：现场查看各省（区、市）出台的</a:t>
            </a:r>
            <a:r>
              <a:rPr lang="zh-CN" altLang="zh-CN" sz="2000" b="1">
                <a:solidFill>
                  <a:srgbClr val="FF0000"/>
                </a:solidFill>
                <a:latin typeface="黑体" panose="02010609060101010101" pitchFamily="2" charset="-122"/>
                <a:ea typeface="黑体" panose="02010609060101010101" pitchFamily="2" charset="-122"/>
                <a:cs typeface="楷体_GB2312"/>
              </a:rPr>
              <a:t>人员编制文件，</a:t>
            </a:r>
            <a:r>
              <a:rPr lang="zh-CN" altLang="en-US" sz="2000">
                <a:solidFill>
                  <a:srgbClr val="0000CC"/>
                </a:solidFill>
                <a:latin typeface="黑体" panose="02010609060101010101" pitchFamily="2" charset="-122"/>
                <a:ea typeface="黑体" panose="02010609060101010101" pitchFamily="2" charset="-122"/>
                <a:cs typeface="楷体_GB2312"/>
              </a:rPr>
              <a:t>证明机构实际编制数的文件。</a:t>
            </a:r>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标题 1"/>
          <p:cNvSpPr>
            <a:spLocks noGrp="1"/>
          </p:cNvSpPr>
          <p:nvPr>
            <p:ph type="title"/>
          </p:nvPr>
        </p:nvSpPr>
        <p:spPr>
          <a:xfrm>
            <a:off x="457200" y="163513"/>
            <a:ext cx="8229600" cy="962025"/>
          </a:xfrm>
        </p:spPr>
        <p:txBody>
          <a:bodyPr/>
          <a:lstStyle/>
          <a:p>
            <a:r>
              <a:rPr lang="en-US" altLang="zh-CN" smtClean="0">
                <a:latin typeface="黑体" panose="02010609060101010101" pitchFamily="2" charset="-122"/>
                <a:ea typeface="黑体" panose="02010609060101010101" pitchFamily="2" charset="-122"/>
              </a:rPr>
              <a:t>1.4.1</a:t>
            </a:r>
            <a:r>
              <a:rPr lang="zh-CN" altLang="en-US" smtClean="0">
                <a:latin typeface="黑体" panose="02010609060101010101" pitchFamily="2" charset="-122"/>
                <a:ea typeface="黑体" panose="02010609060101010101" pitchFamily="2" charset="-122"/>
              </a:rPr>
              <a:t> 人员配备</a:t>
            </a:r>
            <a:endParaRPr lang="zh-CN" altLang="en-US" sz="3200" smtClean="0">
              <a:latin typeface="黑体" panose="02010609060101010101" pitchFamily="2" charset="-122"/>
              <a:ea typeface="黑体" panose="02010609060101010101" pitchFamily="2" charset="-122"/>
            </a:endParaRPr>
          </a:p>
        </p:txBody>
      </p:sp>
      <p:sp>
        <p:nvSpPr>
          <p:cNvPr id="88066" name="矩形 2"/>
          <p:cNvSpPr>
            <a:spLocks noChangeArrowheads="1"/>
          </p:cNvSpPr>
          <p:nvPr/>
        </p:nvSpPr>
        <p:spPr bwMode="auto">
          <a:xfrm>
            <a:off x="395288" y="1557338"/>
            <a:ext cx="8424862" cy="2559050"/>
          </a:xfrm>
          <a:prstGeom prst="rect">
            <a:avLst/>
          </a:prstGeom>
          <a:noFill/>
          <a:ln w="9525">
            <a:noFill/>
            <a:miter lim="800000"/>
          </a:ln>
        </p:spPr>
        <p:txBody>
          <a:bodyPr>
            <a:spAutoFit/>
          </a:bodyPr>
          <a:lstStyle/>
          <a:p>
            <a:pPr>
              <a:lnSpc>
                <a:spcPct val="150000"/>
              </a:lnSpc>
            </a:pPr>
            <a:r>
              <a:rPr lang="zh-CN" altLang="en-US" sz="2400" b="1">
                <a:solidFill>
                  <a:srgbClr val="FF0000"/>
                </a:solidFill>
                <a:latin typeface="黑体" panose="02010609060101010101" pitchFamily="2" charset="-122"/>
                <a:ea typeface="黑体" panose="02010609060101010101" pitchFamily="2" charset="-122"/>
                <a:cs typeface="楷体_GB2312"/>
                <a:sym typeface="+mn-ea"/>
              </a:rPr>
              <a:t>乡镇卫生院和社区卫生服务中心标准相同</a:t>
            </a:r>
            <a:endParaRPr lang="zh-CN" altLang="zh-CN" sz="2400" b="1">
              <a:solidFill>
                <a:srgbClr val="FF0000"/>
              </a:solidFill>
              <a:latin typeface="黑体" panose="02010609060101010101" pitchFamily="2" charset="-122"/>
              <a:ea typeface="黑体" panose="02010609060101010101" pitchFamily="2" charset="-122"/>
              <a:cs typeface="楷体_GB2312"/>
            </a:endParaRPr>
          </a:p>
          <a:p>
            <a:pPr>
              <a:lnSpc>
                <a:spcPct val="150000"/>
              </a:lnSpc>
            </a:pPr>
            <a:r>
              <a:rPr lang="zh-CN" altLang="zh-CN" sz="2400" b="1">
                <a:solidFill>
                  <a:schemeClr val="accent2"/>
                </a:solidFill>
                <a:latin typeface="黑体" panose="02010609060101010101" pitchFamily="2" charset="-122"/>
                <a:ea typeface="黑体" panose="02010609060101010101" pitchFamily="2" charset="-122"/>
                <a:cs typeface="楷体_GB2312"/>
              </a:rPr>
              <a:t>【</a:t>
            </a:r>
            <a:r>
              <a:rPr lang="en-US" altLang="zh-CN" sz="2400" b="1">
                <a:solidFill>
                  <a:schemeClr val="accent2"/>
                </a:solidFill>
                <a:latin typeface="黑体" panose="02010609060101010101" pitchFamily="2" charset="-122"/>
                <a:ea typeface="黑体" panose="02010609060101010101" pitchFamily="2" charset="-122"/>
                <a:cs typeface="楷体_GB2312"/>
              </a:rPr>
              <a:t>C-3</a:t>
            </a:r>
            <a:r>
              <a:rPr lang="zh-CN" altLang="zh-CN" sz="2400" b="1">
                <a:solidFill>
                  <a:schemeClr val="accent2"/>
                </a:solidFill>
                <a:latin typeface="黑体" panose="02010609060101010101" pitchFamily="2" charset="-122"/>
                <a:ea typeface="黑体" panose="02010609060101010101" pitchFamily="2" charset="-122"/>
                <a:cs typeface="楷体_GB2312"/>
              </a:rPr>
              <a:t>】</a:t>
            </a:r>
            <a:r>
              <a:rPr lang="zh-CN" altLang="en-US" sz="2000">
                <a:solidFill>
                  <a:srgbClr val="0000CC"/>
                </a:solidFill>
                <a:latin typeface="黑体" panose="02010609060101010101" pitchFamily="2" charset="-122"/>
                <a:ea typeface="黑体" panose="02010609060101010101" pitchFamily="2" charset="-122"/>
                <a:cs typeface="楷体_GB2312"/>
              </a:rPr>
              <a:t>卫生技术人员数</a:t>
            </a:r>
            <a:r>
              <a:rPr lang="zh-CN" altLang="zh-CN" sz="2000" b="1">
                <a:solidFill>
                  <a:srgbClr val="FF0000"/>
                </a:solidFill>
                <a:latin typeface="黑体" panose="02010609060101010101" pitchFamily="2" charset="-122"/>
                <a:ea typeface="黑体" panose="02010609060101010101" pitchFamily="2" charset="-122"/>
                <a:cs typeface="楷体_GB2312"/>
              </a:rPr>
              <a:t>不低于单位职工总数的80%。</a:t>
            </a:r>
            <a:endParaRPr lang="zh-CN" altLang="zh-CN" sz="2400" b="1">
              <a:solidFill>
                <a:schemeClr val="accent2"/>
              </a:solidFill>
              <a:latin typeface="黑体" panose="02010609060101010101" pitchFamily="2" charset="-122"/>
              <a:ea typeface="黑体" panose="02010609060101010101" pitchFamily="2" charset="-122"/>
              <a:cs typeface="楷体_GB2312"/>
            </a:endParaRPr>
          </a:p>
          <a:p>
            <a:pPr>
              <a:lnSpc>
                <a:spcPct val="150000"/>
              </a:lnSpc>
            </a:pPr>
            <a:r>
              <a:rPr lang="zh-CN" altLang="en-US" sz="2000">
                <a:solidFill>
                  <a:srgbClr val="0000CC"/>
                </a:solidFill>
                <a:latin typeface="黑体" panose="02010609060101010101" pitchFamily="2" charset="-122"/>
                <a:ea typeface="黑体" panose="02010609060101010101" pitchFamily="2" charset="-122"/>
                <a:cs typeface="楷体_GB2312"/>
              </a:rPr>
              <a:t>    卫生技术人员包括在本卫生院注册的医、药、护、技人员。填报的数据应与“卫统1-2表”中“卫生技术人员数”一致。</a:t>
            </a:r>
          </a:p>
          <a:p>
            <a:pPr>
              <a:lnSpc>
                <a:spcPct val="150000"/>
              </a:lnSpc>
            </a:pPr>
            <a:r>
              <a:rPr lang="zh-CN" altLang="en-US" sz="2000">
                <a:solidFill>
                  <a:srgbClr val="0000CC"/>
                </a:solidFill>
                <a:latin typeface="黑体" panose="02010609060101010101" pitchFamily="2" charset="-122"/>
                <a:ea typeface="黑体" panose="02010609060101010101" pitchFamily="2" charset="-122"/>
                <a:cs typeface="楷体_GB2312"/>
              </a:rPr>
              <a:t>评价方式方法：现场查看卫生技术人员花名册及工资发放记录表。</a:t>
            </a:r>
          </a:p>
        </p:txBody>
      </p:sp>
    </p:spTree>
    <p:custDataLst>
      <p:tags r:id="rId1"/>
    </p:custData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3" name="标题 1"/>
          <p:cNvSpPr>
            <a:spLocks noGrp="1"/>
          </p:cNvSpPr>
          <p:nvPr>
            <p:ph type="title"/>
          </p:nvPr>
        </p:nvSpPr>
        <p:spPr>
          <a:xfrm>
            <a:off x="457200" y="163513"/>
            <a:ext cx="8229600" cy="962025"/>
          </a:xfrm>
        </p:spPr>
        <p:txBody>
          <a:bodyPr/>
          <a:lstStyle/>
          <a:p>
            <a:r>
              <a:rPr lang="en-US" altLang="zh-CN" smtClean="0">
                <a:latin typeface="黑体" panose="02010609060101010101" pitchFamily="2" charset="-122"/>
                <a:ea typeface="黑体" panose="02010609060101010101" pitchFamily="2" charset="-122"/>
              </a:rPr>
              <a:t>1.4.1</a:t>
            </a:r>
            <a:r>
              <a:rPr lang="zh-CN" altLang="en-US" smtClean="0">
                <a:latin typeface="黑体" panose="02010609060101010101" pitchFamily="2" charset="-122"/>
                <a:ea typeface="黑体" panose="02010609060101010101" pitchFamily="2" charset="-122"/>
              </a:rPr>
              <a:t> 人员配备</a:t>
            </a:r>
            <a:endParaRPr lang="zh-CN" altLang="en-US" sz="3200" smtClean="0">
              <a:latin typeface="黑体" panose="02010609060101010101" pitchFamily="2" charset="-122"/>
              <a:ea typeface="黑体" panose="02010609060101010101" pitchFamily="2" charset="-122"/>
            </a:endParaRPr>
          </a:p>
        </p:txBody>
      </p:sp>
      <p:sp>
        <p:nvSpPr>
          <p:cNvPr id="90114" name="矩形 2"/>
          <p:cNvSpPr>
            <a:spLocks noChangeArrowheads="1"/>
          </p:cNvSpPr>
          <p:nvPr/>
        </p:nvSpPr>
        <p:spPr bwMode="auto">
          <a:xfrm>
            <a:off x="395288" y="1557338"/>
            <a:ext cx="8424862" cy="4541837"/>
          </a:xfrm>
          <a:prstGeom prst="rect">
            <a:avLst/>
          </a:prstGeom>
          <a:noFill/>
          <a:ln w="9525">
            <a:noFill/>
            <a:miter lim="800000"/>
          </a:ln>
        </p:spPr>
        <p:txBody>
          <a:bodyPr>
            <a:spAutoFit/>
          </a:bodyPr>
          <a:lstStyle/>
          <a:p>
            <a:pPr>
              <a:lnSpc>
                <a:spcPct val="150000"/>
              </a:lnSpc>
            </a:pPr>
            <a:r>
              <a:rPr lang="zh-CN" altLang="en-US" sz="2400" b="1">
                <a:solidFill>
                  <a:srgbClr val="FF0000"/>
                </a:solidFill>
                <a:latin typeface="黑体" panose="02010609060101010101" pitchFamily="2" charset="-122"/>
                <a:ea typeface="黑体" panose="02010609060101010101" pitchFamily="2" charset="-122"/>
                <a:cs typeface="楷体_GB2312"/>
              </a:rPr>
              <a:t>乡镇卫生院和社区卫生服务中心要求相同</a:t>
            </a:r>
          </a:p>
          <a:p>
            <a:r>
              <a:rPr lang="zh-CN" altLang="zh-CN" sz="2400" b="1">
                <a:solidFill>
                  <a:schemeClr val="accent2"/>
                </a:solidFill>
                <a:latin typeface="黑体" panose="02010609060101010101" pitchFamily="2" charset="-122"/>
                <a:ea typeface="黑体" panose="02010609060101010101" pitchFamily="2" charset="-122"/>
                <a:cs typeface="楷体_GB2312"/>
              </a:rPr>
              <a:t>【</a:t>
            </a:r>
            <a:r>
              <a:rPr lang="en-US" altLang="zh-CN" sz="2400" b="1">
                <a:solidFill>
                  <a:schemeClr val="accent2"/>
                </a:solidFill>
                <a:latin typeface="黑体" panose="02010609060101010101" pitchFamily="2" charset="-122"/>
                <a:ea typeface="黑体" panose="02010609060101010101" pitchFamily="2" charset="-122"/>
                <a:cs typeface="楷体_GB2312"/>
              </a:rPr>
              <a:t>B-1</a:t>
            </a:r>
            <a:r>
              <a:rPr lang="zh-CN" altLang="zh-CN" sz="2400" b="1">
                <a:solidFill>
                  <a:schemeClr val="accent2"/>
                </a:solidFill>
                <a:latin typeface="黑体" panose="02010609060101010101" pitchFamily="2" charset="-122"/>
                <a:ea typeface="黑体" panose="02010609060101010101" pitchFamily="2" charset="-122"/>
                <a:cs typeface="楷体_GB2312"/>
              </a:rPr>
              <a:t>】</a:t>
            </a:r>
            <a:r>
              <a:rPr lang="zh-CN" altLang="zh-CN" sz="2000" b="1">
                <a:solidFill>
                  <a:srgbClr val="FF0000"/>
                </a:solidFill>
                <a:latin typeface="黑体" panose="02010609060101010101" pitchFamily="2" charset="-122"/>
                <a:ea typeface="黑体" panose="02010609060101010101" pitchFamily="2" charset="-122"/>
                <a:cs typeface="楷体_GB2312"/>
              </a:rPr>
              <a:t>大专及以上学历卫生技术人员比例达到50%以上。</a:t>
            </a:r>
            <a:endParaRPr lang="zh-CN" altLang="zh-CN" sz="2400" b="1">
              <a:solidFill>
                <a:schemeClr val="accent2"/>
              </a:solidFill>
              <a:latin typeface="黑体" panose="02010609060101010101" pitchFamily="2" charset="-122"/>
              <a:ea typeface="黑体" panose="02010609060101010101" pitchFamily="2" charset="-122"/>
              <a:cs typeface="楷体_GB2312"/>
            </a:endParaRPr>
          </a:p>
          <a:p>
            <a:pPr>
              <a:lnSpc>
                <a:spcPct val="140000"/>
              </a:lnSpc>
            </a:pPr>
            <a:r>
              <a:rPr lang="zh-CN" altLang="en-US" sz="2000">
                <a:solidFill>
                  <a:srgbClr val="0000CC"/>
                </a:solidFill>
                <a:latin typeface="黑体" panose="02010609060101010101" pitchFamily="2" charset="-122"/>
                <a:ea typeface="黑体" panose="02010609060101010101" pitchFamily="2" charset="-122"/>
                <a:cs typeface="楷体_GB2312"/>
              </a:rPr>
              <a:t>    大专及以上学历卫生技术人员比例=大专及以上学历卫生技术人员数/卫生院卫生技术人员总数×100%。</a:t>
            </a:r>
          </a:p>
          <a:p>
            <a:pPr>
              <a:lnSpc>
                <a:spcPct val="140000"/>
              </a:lnSpc>
            </a:pPr>
            <a:r>
              <a:rPr lang="zh-CN" altLang="en-US" sz="2000">
                <a:solidFill>
                  <a:srgbClr val="0000CC"/>
                </a:solidFill>
                <a:latin typeface="黑体" panose="02010609060101010101" pitchFamily="2" charset="-122"/>
                <a:ea typeface="黑体" panose="02010609060101010101" pitchFamily="2" charset="-122"/>
                <a:cs typeface="楷体_GB2312"/>
              </a:rPr>
              <a:t>    大专及以上学历卫生技术人员比例≥50%。</a:t>
            </a:r>
          </a:p>
          <a:p>
            <a:pPr>
              <a:lnSpc>
                <a:spcPct val="150000"/>
              </a:lnSpc>
            </a:pPr>
            <a:r>
              <a:rPr lang="en-US" altLang="zh-CN" sz="2000" b="1">
                <a:solidFill>
                  <a:srgbClr val="333399"/>
                </a:solidFill>
                <a:latin typeface="黑体" panose="02010609060101010101" pitchFamily="2" charset="-122"/>
                <a:ea typeface="黑体" panose="02010609060101010101" pitchFamily="2" charset="-122"/>
                <a:cs typeface="楷体_GB2312"/>
                <a:sym typeface="+mn-ea"/>
              </a:rPr>
              <a:t>【B-2】</a:t>
            </a:r>
            <a:r>
              <a:rPr lang="zh-CN" altLang="en-US" sz="2000">
                <a:solidFill>
                  <a:srgbClr val="0000CC"/>
                </a:solidFill>
                <a:latin typeface="黑体" panose="02010609060101010101" pitchFamily="2" charset="-122"/>
                <a:ea typeface="黑体" panose="02010609060101010101" pitchFamily="2" charset="-122"/>
                <a:cs typeface="楷体_GB2312"/>
                <a:sym typeface="+mn-ea"/>
              </a:rPr>
              <a:t>辖区内</a:t>
            </a:r>
            <a:r>
              <a:rPr lang="zh-CN" altLang="zh-CN" sz="2000" b="1">
                <a:solidFill>
                  <a:srgbClr val="FF0000"/>
                </a:solidFill>
                <a:latin typeface="黑体" panose="02010609060101010101" pitchFamily="2" charset="-122"/>
                <a:ea typeface="黑体" panose="02010609060101010101" pitchFamily="2" charset="-122"/>
                <a:cs typeface="楷体_GB2312"/>
                <a:sym typeface="+mn-ea"/>
              </a:rPr>
              <a:t>每万服务人口</a:t>
            </a:r>
            <a:r>
              <a:rPr lang="zh-CN" altLang="en-US" sz="2000">
                <a:solidFill>
                  <a:srgbClr val="0000CC"/>
                </a:solidFill>
                <a:latin typeface="黑体" panose="02010609060101010101" pitchFamily="2" charset="-122"/>
                <a:ea typeface="黑体" panose="02010609060101010101" pitchFamily="2" charset="-122"/>
                <a:cs typeface="楷体_GB2312"/>
                <a:sym typeface="+mn-ea"/>
              </a:rPr>
              <a:t>注册全科医师数</a:t>
            </a:r>
            <a:r>
              <a:rPr lang="zh-CN" altLang="zh-CN" sz="2000" b="1">
                <a:solidFill>
                  <a:srgbClr val="FF0000"/>
                </a:solidFill>
                <a:latin typeface="黑体" panose="02010609060101010101" pitchFamily="2" charset="-122"/>
                <a:ea typeface="黑体" panose="02010609060101010101" pitchFamily="2" charset="-122"/>
                <a:cs typeface="楷体_GB2312"/>
                <a:sym typeface="+mn-ea"/>
              </a:rPr>
              <a:t>不少于2人。</a:t>
            </a:r>
            <a:endParaRPr lang="zh-CN" altLang="zh-CN" sz="2000" b="1">
              <a:solidFill>
                <a:schemeClr val="accent2"/>
              </a:solidFill>
              <a:latin typeface="黑体" panose="02010609060101010101" pitchFamily="2" charset="-122"/>
              <a:ea typeface="黑体" panose="02010609060101010101" pitchFamily="2" charset="-122"/>
              <a:cs typeface="楷体_GB2312"/>
            </a:endParaRPr>
          </a:p>
          <a:p>
            <a:pPr>
              <a:lnSpc>
                <a:spcPct val="170000"/>
              </a:lnSpc>
            </a:pPr>
            <a:r>
              <a:rPr lang="zh-CN" altLang="en-US" sz="2000">
                <a:solidFill>
                  <a:srgbClr val="0000CC"/>
                </a:solidFill>
                <a:latin typeface="黑体" panose="02010609060101010101" pitchFamily="2" charset="-122"/>
                <a:ea typeface="黑体" panose="02010609060101010101" pitchFamily="2" charset="-122"/>
                <a:cs typeface="楷体_GB2312"/>
                <a:sym typeface="+mn-ea"/>
              </a:rPr>
              <a:t>    注册全科医师指执业注册范围为全科医学的医师（含加注全科医学）。</a:t>
            </a:r>
          </a:p>
          <a:p>
            <a:pPr>
              <a:lnSpc>
                <a:spcPct val="140000"/>
              </a:lnSpc>
            </a:pPr>
            <a:r>
              <a:rPr lang="zh-CN" altLang="en-US" sz="2000">
                <a:solidFill>
                  <a:srgbClr val="0000CC"/>
                </a:solidFill>
                <a:latin typeface="黑体" panose="02010609060101010101" pitchFamily="2" charset="-122"/>
                <a:ea typeface="黑体" panose="02010609060101010101" pitchFamily="2" charset="-122"/>
                <a:cs typeface="楷体_GB2312"/>
                <a:sym typeface="+mn-ea"/>
              </a:rPr>
              <a:t>    服务人口为辖区常住人口数应与“卫统1-2表”中数据一致。</a:t>
            </a:r>
          </a:p>
          <a:p>
            <a:pPr>
              <a:lnSpc>
                <a:spcPct val="140000"/>
              </a:lnSpc>
            </a:pPr>
            <a:r>
              <a:rPr lang="zh-CN" altLang="en-US" sz="2000">
                <a:solidFill>
                  <a:srgbClr val="0000CC"/>
                </a:solidFill>
                <a:latin typeface="黑体" panose="02010609060101010101" pitchFamily="2" charset="-122"/>
                <a:ea typeface="黑体" panose="02010609060101010101" pitchFamily="2" charset="-122"/>
                <a:cs typeface="楷体_GB2312"/>
              </a:rPr>
              <a:t>    </a:t>
            </a:r>
          </a:p>
          <a:p>
            <a:pPr>
              <a:lnSpc>
                <a:spcPct val="140000"/>
              </a:lnSpc>
            </a:pPr>
            <a:r>
              <a:rPr lang="zh-CN" altLang="en-US" sz="2000">
                <a:solidFill>
                  <a:srgbClr val="0000CC"/>
                </a:solidFill>
                <a:latin typeface="黑体" panose="02010609060101010101" pitchFamily="2" charset="-122"/>
                <a:ea typeface="黑体" panose="02010609060101010101" pitchFamily="2" charset="-122"/>
                <a:cs typeface="楷体_GB2312"/>
              </a:rPr>
              <a:t>评价方式方法：现场查看</a:t>
            </a:r>
            <a:r>
              <a:rPr lang="zh-CN" altLang="en-US" sz="2000">
                <a:solidFill>
                  <a:srgbClr val="FF0000"/>
                </a:solidFill>
                <a:latin typeface="黑体" panose="02010609060101010101" pitchFamily="2" charset="-122"/>
                <a:ea typeface="黑体" panose="02010609060101010101" pitchFamily="2" charset="-122"/>
                <a:cs typeface="楷体_GB2312"/>
              </a:rPr>
              <a:t>卫生技术人员花名册、相应执业证书及卫统表</a:t>
            </a:r>
            <a:r>
              <a:rPr lang="zh-CN" altLang="en-US" sz="2000">
                <a:solidFill>
                  <a:srgbClr val="0000CC"/>
                </a:solidFill>
                <a:latin typeface="黑体" panose="02010609060101010101" pitchFamily="2" charset="-122"/>
                <a:ea typeface="黑体" panose="02010609060101010101" pitchFamily="2" charset="-122"/>
                <a:cs typeface="楷体_GB2312"/>
              </a:rPr>
              <a:t>。</a:t>
            </a:r>
            <a:endParaRPr lang="zh-CN" altLang="zh-CN" sz="2400">
              <a:solidFill>
                <a:srgbClr val="FF0000"/>
              </a:solidFill>
              <a:latin typeface="黑体" panose="02010609060101010101" pitchFamily="2" charset="-122"/>
              <a:ea typeface="黑体" panose="02010609060101010101" pitchFamily="2" charset="-122"/>
              <a:cs typeface="楷体_GB2312"/>
            </a:endParaRPr>
          </a:p>
        </p:txBody>
      </p:sp>
    </p:spTree>
    <p:custDataLst>
      <p:tags r:id="rId1"/>
    </p:custData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1" name="标题 1"/>
          <p:cNvSpPr>
            <a:spLocks noGrp="1"/>
          </p:cNvSpPr>
          <p:nvPr>
            <p:ph type="title"/>
          </p:nvPr>
        </p:nvSpPr>
        <p:spPr>
          <a:xfrm>
            <a:off x="457200" y="163513"/>
            <a:ext cx="8229600" cy="962025"/>
          </a:xfrm>
        </p:spPr>
        <p:txBody>
          <a:bodyPr/>
          <a:lstStyle/>
          <a:p>
            <a:r>
              <a:rPr lang="en-US" altLang="zh-CN" smtClean="0">
                <a:latin typeface="黑体" panose="02010609060101010101" pitchFamily="2" charset="-122"/>
                <a:ea typeface="黑体" panose="02010609060101010101" pitchFamily="2" charset="-122"/>
              </a:rPr>
              <a:t>1.4.1</a:t>
            </a:r>
            <a:r>
              <a:rPr lang="zh-CN" altLang="en-US" smtClean="0">
                <a:latin typeface="黑体" panose="02010609060101010101" pitchFamily="2" charset="-122"/>
                <a:ea typeface="黑体" panose="02010609060101010101" pitchFamily="2" charset="-122"/>
              </a:rPr>
              <a:t> 人员配备</a:t>
            </a:r>
            <a:endParaRPr lang="zh-CN" altLang="en-US" sz="3200" smtClean="0">
              <a:latin typeface="黑体" panose="02010609060101010101" pitchFamily="2" charset="-122"/>
              <a:ea typeface="黑体" panose="02010609060101010101" pitchFamily="2" charset="-122"/>
            </a:endParaRPr>
          </a:p>
        </p:txBody>
      </p:sp>
      <p:sp>
        <p:nvSpPr>
          <p:cNvPr id="92162" name="内容占位符 2"/>
          <p:cNvSpPr>
            <a:spLocks noGrp="1"/>
          </p:cNvSpPr>
          <p:nvPr>
            <p:ph idx="1"/>
          </p:nvPr>
        </p:nvSpPr>
        <p:spPr>
          <a:xfrm>
            <a:off x="457200" y="1600200"/>
            <a:ext cx="8305800" cy="4329113"/>
          </a:xfrm>
        </p:spPr>
        <p:txBody>
          <a:bodyPr/>
          <a:lstStyle/>
          <a:p>
            <a:pPr marL="0" indent="0">
              <a:buFontTx/>
              <a:buNone/>
            </a:pPr>
            <a:r>
              <a:rPr lang="zh-CN" altLang="en-US" sz="2400" smtClean="0">
                <a:solidFill>
                  <a:srgbClr val="FF0000"/>
                </a:solidFill>
                <a:latin typeface="黑体" panose="02010609060101010101" pitchFamily="2" charset="-122"/>
                <a:ea typeface="黑体" panose="02010609060101010101" pitchFamily="2" charset="-122"/>
              </a:rPr>
              <a:t>乡镇卫生院</a:t>
            </a:r>
            <a:endParaRPr lang="en-US" altLang="zh-CN" sz="2400" smtClean="0">
              <a:solidFill>
                <a:srgbClr val="FF0000"/>
              </a:solidFill>
              <a:latin typeface="黑体" panose="02010609060101010101" pitchFamily="2" charset="-122"/>
              <a:ea typeface="黑体" panose="02010609060101010101" pitchFamily="2" charset="-122"/>
            </a:endParaRPr>
          </a:p>
          <a:p>
            <a:pPr marL="0" indent="0">
              <a:buFontTx/>
              <a:buNone/>
            </a:pPr>
            <a:r>
              <a:rPr lang="en-US" altLang="zh-CN" sz="2000" smtClean="0">
                <a:solidFill>
                  <a:schemeClr val="accent2"/>
                </a:solidFill>
                <a:latin typeface="黑体" panose="02010609060101010101" pitchFamily="2" charset="-122"/>
                <a:ea typeface="黑体" panose="02010609060101010101" pitchFamily="2" charset="-122"/>
              </a:rPr>
              <a:t>【A-1】</a:t>
            </a:r>
            <a:r>
              <a:rPr lang="zh-CN" altLang="en-US" sz="2000" b="0" smtClean="0">
                <a:solidFill>
                  <a:srgbClr val="0000CC"/>
                </a:solidFill>
                <a:latin typeface="黑体" panose="02010609060101010101" pitchFamily="2" charset="-122"/>
                <a:ea typeface="黑体" panose="02010609060101010101" pitchFamily="2" charset="-122"/>
              </a:rPr>
              <a:t>执业（助理）医师中</a:t>
            </a:r>
            <a:r>
              <a:rPr lang="zh-CN" altLang="en-US" sz="2000" smtClean="0">
                <a:solidFill>
                  <a:srgbClr val="FF0000"/>
                </a:solidFill>
                <a:latin typeface="黑体" panose="02010609060101010101" pitchFamily="2" charset="-122"/>
                <a:ea typeface="黑体" panose="02010609060101010101" pitchFamily="2" charset="-122"/>
              </a:rPr>
              <a:t>本科及以上学历人员比例达到</a:t>
            </a:r>
            <a:r>
              <a:rPr lang="en-US" altLang="zh-CN" sz="2000" smtClean="0">
                <a:solidFill>
                  <a:srgbClr val="FF0000"/>
                </a:solidFill>
                <a:latin typeface="黑体" panose="02010609060101010101" pitchFamily="2" charset="-122"/>
                <a:ea typeface="黑体" panose="02010609060101010101" pitchFamily="2" charset="-122"/>
              </a:rPr>
              <a:t>50%</a:t>
            </a:r>
            <a:r>
              <a:rPr lang="zh-CN" altLang="en-US" sz="2000" smtClean="0">
                <a:solidFill>
                  <a:srgbClr val="FF0000"/>
                </a:solidFill>
                <a:latin typeface="黑体" panose="02010609060101010101" pitchFamily="2" charset="-122"/>
                <a:ea typeface="黑体" panose="02010609060101010101" pitchFamily="2" charset="-122"/>
              </a:rPr>
              <a:t>以上</a:t>
            </a:r>
            <a:r>
              <a:rPr lang="zh-CN" altLang="en-US" sz="2000" smtClean="0">
                <a:solidFill>
                  <a:schemeClr val="accent2"/>
                </a:solidFill>
                <a:latin typeface="黑体" panose="02010609060101010101" pitchFamily="2" charset="-122"/>
                <a:ea typeface="黑体" panose="02010609060101010101" pitchFamily="2" charset="-122"/>
              </a:rPr>
              <a:t>。</a:t>
            </a:r>
          </a:p>
          <a:p>
            <a:pPr marL="0" indent="0">
              <a:lnSpc>
                <a:spcPct val="90000"/>
              </a:lnSpc>
            </a:pPr>
            <a:r>
              <a:rPr lang="zh-CN" altLang="en-US" sz="2000" b="0" smtClean="0">
                <a:solidFill>
                  <a:srgbClr val="0000CC"/>
                </a:solidFill>
                <a:latin typeface="黑体" panose="02010609060101010101" pitchFamily="2" charset="-122"/>
                <a:ea typeface="黑体" panose="02010609060101010101" pitchFamily="2" charset="-122"/>
              </a:rPr>
              <a:t>执业（助理）医师中本科及以上学历人员比例=执业（助理）医师中本科及以上学历人员数/执业（助理）医师总数×100%。</a:t>
            </a:r>
          </a:p>
          <a:p>
            <a:pPr marL="0" indent="0">
              <a:lnSpc>
                <a:spcPct val="90000"/>
              </a:lnSpc>
            </a:pPr>
            <a:r>
              <a:rPr lang="zh-CN" altLang="en-US" sz="2000" b="0" smtClean="0">
                <a:solidFill>
                  <a:srgbClr val="0000CC"/>
                </a:solidFill>
                <a:latin typeface="黑体" panose="02010609060101010101" pitchFamily="2" charset="-122"/>
                <a:ea typeface="黑体" panose="02010609060101010101" pitchFamily="2" charset="-122"/>
              </a:rPr>
              <a:t>评价方式方法：现场查看执业（助理）医师花名册、相应学历证书及卫统表。</a:t>
            </a:r>
            <a:endParaRPr lang="zh-CN" altLang="en-US" sz="2000" smtClean="0">
              <a:solidFill>
                <a:schemeClr val="accent2"/>
              </a:solidFill>
              <a:latin typeface="黑体" panose="02010609060101010101" pitchFamily="2" charset="-122"/>
              <a:ea typeface="黑体" panose="02010609060101010101" pitchFamily="2" charset="-122"/>
            </a:endParaRPr>
          </a:p>
          <a:p>
            <a:pPr marL="0" indent="0">
              <a:buFontTx/>
              <a:buNone/>
            </a:pPr>
            <a:r>
              <a:rPr lang="zh-CN" altLang="en-US" sz="2400" smtClean="0">
                <a:solidFill>
                  <a:srgbClr val="FF0000"/>
                </a:solidFill>
                <a:latin typeface="黑体" panose="02010609060101010101" pitchFamily="2" charset="-122"/>
                <a:ea typeface="黑体" panose="02010609060101010101" pitchFamily="2" charset="-122"/>
              </a:rPr>
              <a:t>社区卫生服务中心</a:t>
            </a:r>
          </a:p>
          <a:p>
            <a:pPr marL="0" indent="0">
              <a:buFontTx/>
              <a:buNone/>
            </a:pPr>
            <a:r>
              <a:rPr lang="zh-CN" altLang="zh-CN" sz="2000" smtClean="0">
                <a:solidFill>
                  <a:schemeClr val="accent2"/>
                </a:solidFill>
                <a:latin typeface="黑体" panose="02010609060101010101" pitchFamily="2" charset="-122"/>
                <a:ea typeface="黑体" panose="02010609060101010101" pitchFamily="2" charset="-122"/>
              </a:rPr>
              <a:t>【</a:t>
            </a:r>
            <a:r>
              <a:rPr lang="en-US" altLang="zh-CN" sz="2000" smtClean="0">
                <a:solidFill>
                  <a:schemeClr val="accent2"/>
                </a:solidFill>
                <a:latin typeface="黑体" panose="02010609060101010101" pitchFamily="2" charset="-122"/>
                <a:ea typeface="黑体" panose="02010609060101010101" pitchFamily="2" charset="-122"/>
              </a:rPr>
              <a:t>A-1</a:t>
            </a:r>
            <a:r>
              <a:rPr lang="zh-CN" altLang="zh-CN" sz="2000" smtClean="0">
                <a:solidFill>
                  <a:schemeClr val="accent2"/>
                </a:solidFill>
                <a:latin typeface="黑体" panose="02010609060101010101" pitchFamily="2" charset="-122"/>
                <a:ea typeface="黑体" panose="02010609060101010101" pitchFamily="2" charset="-122"/>
              </a:rPr>
              <a:t>】</a:t>
            </a:r>
            <a:r>
              <a:rPr lang="zh-CN" altLang="zh-CN" sz="2000" smtClean="0">
                <a:solidFill>
                  <a:srgbClr val="FF0000"/>
                </a:solidFill>
                <a:latin typeface="黑体" panose="02010609060101010101" pitchFamily="2" charset="-122"/>
                <a:ea typeface="黑体" panose="02010609060101010101" pitchFamily="2" charset="-122"/>
              </a:rPr>
              <a:t>大专及以上学历卫生技术人员比例达到</a:t>
            </a:r>
            <a:r>
              <a:rPr lang="en-US" altLang="zh-CN" sz="2000" smtClean="0">
                <a:solidFill>
                  <a:srgbClr val="FF0000"/>
                </a:solidFill>
                <a:latin typeface="黑体" panose="02010609060101010101" pitchFamily="2" charset="-122"/>
                <a:ea typeface="黑体" panose="02010609060101010101" pitchFamily="2" charset="-122"/>
              </a:rPr>
              <a:t>80%</a:t>
            </a:r>
            <a:r>
              <a:rPr lang="zh-CN" altLang="zh-CN" sz="2000" smtClean="0">
                <a:solidFill>
                  <a:srgbClr val="FF0000"/>
                </a:solidFill>
                <a:latin typeface="黑体" panose="02010609060101010101" pitchFamily="2" charset="-122"/>
                <a:ea typeface="黑体" panose="02010609060101010101" pitchFamily="2" charset="-122"/>
              </a:rPr>
              <a:t>以上</a:t>
            </a:r>
            <a:r>
              <a:rPr lang="zh-CN" altLang="zh-CN" sz="2000" smtClean="0">
                <a:solidFill>
                  <a:schemeClr val="accent2"/>
                </a:solidFill>
                <a:latin typeface="黑体" panose="02010609060101010101" pitchFamily="2" charset="-122"/>
                <a:ea typeface="黑体" panose="02010609060101010101" pitchFamily="2" charset="-122"/>
              </a:rPr>
              <a:t>。</a:t>
            </a:r>
          </a:p>
          <a:p>
            <a:pPr marL="0" indent="0"/>
            <a:r>
              <a:rPr lang="zh-CN" altLang="en-US" sz="2000" b="0" smtClean="0">
                <a:solidFill>
                  <a:srgbClr val="0000CC"/>
                </a:solidFill>
                <a:latin typeface="黑体" panose="02010609060101010101" pitchFamily="2" charset="-122"/>
                <a:ea typeface="黑体" panose="02010609060101010101" pitchFamily="2" charset="-122"/>
              </a:rPr>
              <a:t>大专及以上学历卫生技术人员比例=大专及以上学历卫生技术人员数/机构卫生技术人员总数×100%。</a:t>
            </a:r>
          </a:p>
          <a:p>
            <a:pPr marL="0" indent="0"/>
            <a:r>
              <a:rPr lang="zh-CN" altLang="en-US" sz="2000" b="0" smtClean="0">
                <a:solidFill>
                  <a:srgbClr val="0000CC"/>
                </a:solidFill>
                <a:latin typeface="黑体" panose="02010609060101010101" pitchFamily="2" charset="-122"/>
                <a:ea typeface="黑体" panose="02010609060101010101" pitchFamily="2" charset="-122"/>
              </a:rPr>
              <a:t>评价方式方法：现场查看卫生技术人员花名册、相应学历证书及卫统表</a:t>
            </a:r>
            <a:r>
              <a:rPr lang="zh-CN" altLang="zh-CN" sz="2000" smtClean="0">
                <a:solidFill>
                  <a:schemeClr val="accent2"/>
                </a:solidFill>
                <a:latin typeface="黑体" panose="02010609060101010101" pitchFamily="2" charset="-122"/>
                <a:ea typeface="黑体" panose="02010609060101010101" pitchFamily="2" charset="-122"/>
              </a:rPr>
              <a:t>。</a:t>
            </a:r>
            <a:endParaRPr lang="zh-CN" altLang="en-US" sz="2000" smtClean="0">
              <a:solidFill>
                <a:schemeClr val="accent2"/>
              </a:solidFill>
              <a:latin typeface="黑体" panose="02010609060101010101" pitchFamily="2" charset="-122"/>
              <a:ea typeface="黑体" panose="02010609060101010101" pitchFamily="2" charset="-122"/>
            </a:endParaRPr>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5" name="标题 1"/>
          <p:cNvSpPr>
            <a:spLocks noGrp="1"/>
          </p:cNvSpPr>
          <p:nvPr>
            <p:ph type="title"/>
          </p:nvPr>
        </p:nvSpPr>
        <p:spPr>
          <a:xfrm>
            <a:off x="457200" y="163513"/>
            <a:ext cx="8229600" cy="962025"/>
          </a:xfrm>
        </p:spPr>
        <p:txBody>
          <a:bodyPr/>
          <a:lstStyle/>
          <a:p>
            <a:r>
              <a:rPr lang="en-US" altLang="zh-CN" smtClean="0">
                <a:latin typeface="黑体" panose="02010609060101010101" pitchFamily="2" charset="-122"/>
                <a:ea typeface="黑体" panose="02010609060101010101" pitchFamily="2" charset="-122"/>
              </a:rPr>
              <a:t>1.4.1</a:t>
            </a:r>
            <a:r>
              <a:rPr lang="zh-CN" altLang="en-US" smtClean="0">
                <a:latin typeface="黑体" panose="02010609060101010101" pitchFamily="2" charset="-122"/>
                <a:ea typeface="黑体" panose="02010609060101010101" pitchFamily="2" charset="-122"/>
              </a:rPr>
              <a:t> 人员配备</a:t>
            </a:r>
            <a:endParaRPr lang="zh-CN" altLang="en-US" sz="3200" smtClean="0">
              <a:latin typeface="黑体" panose="02010609060101010101" pitchFamily="2" charset="-122"/>
              <a:ea typeface="黑体" panose="02010609060101010101" pitchFamily="2" charset="-122"/>
            </a:endParaRPr>
          </a:p>
        </p:txBody>
      </p:sp>
      <p:sp>
        <p:nvSpPr>
          <p:cNvPr id="93186" name="内容占位符 2"/>
          <p:cNvSpPr>
            <a:spLocks noGrp="1"/>
          </p:cNvSpPr>
          <p:nvPr>
            <p:ph idx="1"/>
          </p:nvPr>
        </p:nvSpPr>
        <p:spPr>
          <a:xfrm>
            <a:off x="468313" y="1484313"/>
            <a:ext cx="8291512" cy="4781550"/>
          </a:xfrm>
        </p:spPr>
        <p:txBody>
          <a:bodyPr/>
          <a:lstStyle/>
          <a:p>
            <a:pPr marL="0" indent="0">
              <a:buFontTx/>
              <a:buNone/>
            </a:pPr>
            <a:r>
              <a:rPr lang="zh-CN" altLang="en-US" sz="2400" smtClean="0">
                <a:solidFill>
                  <a:srgbClr val="FF0000"/>
                </a:solidFill>
                <a:latin typeface="黑体" panose="02010609060101010101" pitchFamily="2" charset="-122"/>
                <a:ea typeface="黑体" panose="02010609060101010101" pitchFamily="2" charset="-122"/>
              </a:rPr>
              <a:t>乡镇卫生院</a:t>
            </a:r>
          </a:p>
          <a:p>
            <a:pPr marL="0" indent="0">
              <a:buFontTx/>
              <a:buNone/>
            </a:pPr>
            <a:r>
              <a:rPr lang="zh-CN" altLang="en-US" sz="2000" b="0" smtClean="0">
                <a:solidFill>
                  <a:srgbClr val="0000CC"/>
                </a:solidFill>
                <a:latin typeface="黑体" panose="02010609060101010101" pitchFamily="2" charset="-122"/>
                <a:ea typeface="黑体" panose="02010609060101010101" pitchFamily="2" charset="-122"/>
              </a:rPr>
              <a:t>【A-2】</a:t>
            </a:r>
            <a:r>
              <a:rPr lang="zh-CN" altLang="en-US" sz="2000" smtClean="0">
                <a:solidFill>
                  <a:srgbClr val="FF0000"/>
                </a:solidFill>
                <a:latin typeface="黑体" panose="02010609060101010101" pitchFamily="2" charset="-122"/>
                <a:ea typeface="黑体" panose="02010609060101010101" pitchFamily="2" charset="-122"/>
              </a:rPr>
              <a:t>中级职称及以上卫生技术人员比例达到</a:t>
            </a:r>
            <a:r>
              <a:rPr lang="en-US" altLang="zh-CN" sz="2000" smtClean="0">
                <a:solidFill>
                  <a:srgbClr val="FF0000"/>
                </a:solidFill>
                <a:latin typeface="黑体" panose="02010609060101010101" pitchFamily="2" charset="-122"/>
                <a:ea typeface="黑体" panose="02010609060101010101" pitchFamily="2" charset="-122"/>
              </a:rPr>
              <a:t>20%</a:t>
            </a:r>
            <a:r>
              <a:rPr lang="zh-CN" altLang="en-US" sz="2000" smtClean="0">
                <a:solidFill>
                  <a:srgbClr val="FF0000"/>
                </a:solidFill>
                <a:latin typeface="黑体" panose="02010609060101010101" pitchFamily="2" charset="-122"/>
                <a:ea typeface="黑体" panose="02010609060101010101" pitchFamily="2" charset="-122"/>
              </a:rPr>
              <a:t>，并有</a:t>
            </a:r>
            <a:r>
              <a:rPr lang="en-US" altLang="zh-CN" sz="2000" smtClean="0">
                <a:solidFill>
                  <a:srgbClr val="FF0000"/>
                </a:solidFill>
                <a:latin typeface="黑体" panose="02010609060101010101" pitchFamily="2" charset="-122"/>
                <a:ea typeface="黑体" panose="02010609060101010101" pitchFamily="2" charset="-122"/>
              </a:rPr>
              <a:t>1</a:t>
            </a:r>
            <a:r>
              <a:rPr lang="zh-CN" altLang="en-US" sz="2000" smtClean="0">
                <a:solidFill>
                  <a:srgbClr val="FF0000"/>
                </a:solidFill>
                <a:latin typeface="黑体" panose="02010609060101010101" pitchFamily="2" charset="-122"/>
                <a:ea typeface="黑体" panose="02010609060101010101" pitchFamily="2" charset="-122"/>
              </a:rPr>
              <a:t>名中级及以上执业护士</a:t>
            </a:r>
            <a:r>
              <a:rPr lang="zh-CN" altLang="en-US" sz="2000" smtClean="0">
                <a:solidFill>
                  <a:schemeClr val="accent2"/>
                </a:solidFill>
                <a:latin typeface="黑体" panose="02010609060101010101" pitchFamily="2" charset="-122"/>
                <a:ea typeface="黑体" panose="02010609060101010101" pitchFamily="2" charset="-122"/>
              </a:rPr>
              <a:t>。</a:t>
            </a:r>
            <a:endParaRPr lang="zh-CN" altLang="en-US" sz="2000" b="0" smtClean="0">
              <a:solidFill>
                <a:srgbClr val="0000CC"/>
              </a:solidFill>
              <a:latin typeface="黑体" panose="02010609060101010101" pitchFamily="2" charset="-122"/>
              <a:ea typeface="黑体" panose="02010609060101010101" pitchFamily="2" charset="-122"/>
            </a:endParaRPr>
          </a:p>
          <a:p>
            <a:pPr marL="0" indent="0">
              <a:lnSpc>
                <a:spcPct val="90000"/>
              </a:lnSpc>
              <a:buFontTx/>
              <a:buNone/>
            </a:pPr>
            <a:r>
              <a:rPr lang="zh-CN" altLang="en-US" sz="2000" b="0" smtClean="0">
                <a:solidFill>
                  <a:srgbClr val="0000CC"/>
                </a:solidFill>
                <a:latin typeface="黑体" panose="02010609060101010101" pitchFamily="2" charset="-122"/>
                <a:ea typeface="黑体" panose="02010609060101010101" pitchFamily="2" charset="-122"/>
              </a:rPr>
              <a:t>    中级职称及以上卫生技术人员比例=中级职称及以上卫生技术人员数/卫生技术人员总数×100%。</a:t>
            </a:r>
          </a:p>
          <a:p>
            <a:pPr marL="0" indent="0">
              <a:lnSpc>
                <a:spcPct val="90000"/>
              </a:lnSpc>
              <a:buFontTx/>
              <a:buNone/>
            </a:pPr>
            <a:r>
              <a:rPr lang="zh-CN" altLang="en-US" sz="2000" b="0" smtClean="0">
                <a:solidFill>
                  <a:srgbClr val="0000CC"/>
                </a:solidFill>
                <a:latin typeface="黑体" panose="02010609060101010101" pitchFamily="2" charset="-122"/>
                <a:ea typeface="黑体" panose="02010609060101010101" pitchFamily="2" charset="-122"/>
              </a:rPr>
              <a:t>    中级职称及以上卫生技术人员比例≥20%。</a:t>
            </a:r>
          </a:p>
          <a:p>
            <a:pPr marL="0" indent="0">
              <a:lnSpc>
                <a:spcPct val="90000"/>
              </a:lnSpc>
              <a:buFontTx/>
              <a:buNone/>
            </a:pPr>
            <a:r>
              <a:rPr lang="zh-CN" altLang="en-US" sz="2000" b="0" smtClean="0">
                <a:solidFill>
                  <a:srgbClr val="0000CC"/>
                </a:solidFill>
                <a:latin typeface="黑体" panose="02010609060101010101" pitchFamily="2" charset="-122"/>
                <a:ea typeface="黑体" panose="02010609060101010101" pitchFamily="2" charset="-122"/>
              </a:rPr>
              <a:t>    评价方式方法：现场查看卫生技术人员花名册及相应护士资格证书及卫统表。</a:t>
            </a:r>
          </a:p>
          <a:p>
            <a:pPr marL="0" indent="0">
              <a:buFontTx/>
              <a:buNone/>
            </a:pPr>
            <a:r>
              <a:rPr lang="zh-CN" altLang="en-US" sz="2400" smtClean="0">
                <a:solidFill>
                  <a:srgbClr val="FF0000"/>
                </a:solidFill>
                <a:latin typeface="黑体" panose="02010609060101010101" pitchFamily="2" charset="-122"/>
                <a:ea typeface="黑体" panose="02010609060101010101" pitchFamily="2" charset="-122"/>
              </a:rPr>
              <a:t>社区卫生服务中心</a:t>
            </a:r>
          </a:p>
          <a:p>
            <a:pPr marL="0" indent="0">
              <a:buFontTx/>
              <a:buNone/>
            </a:pPr>
            <a:r>
              <a:rPr lang="en-US" altLang="zh-CN" sz="2000" smtClean="0">
                <a:solidFill>
                  <a:schemeClr val="accent2"/>
                </a:solidFill>
                <a:latin typeface="黑体" panose="02010609060101010101" pitchFamily="2" charset="-122"/>
                <a:ea typeface="黑体" panose="02010609060101010101" pitchFamily="2" charset="-122"/>
              </a:rPr>
              <a:t>【A-2】</a:t>
            </a:r>
            <a:r>
              <a:rPr lang="zh-CN" altLang="en-US" sz="2000" smtClean="0">
                <a:solidFill>
                  <a:srgbClr val="FF0000"/>
                </a:solidFill>
                <a:latin typeface="黑体" panose="02010609060101010101" pitchFamily="2" charset="-122"/>
                <a:ea typeface="黑体" panose="02010609060101010101" pitchFamily="2" charset="-122"/>
              </a:rPr>
              <a:t>执业（助理）医师中本科及以上学历人员比例达到</a:t>
            </a:r>
            <a:r>
              <a:rPr lang="en-US" altLang="zh-CN" sz="2000" smtClean="0">
                <a:solidFill>
                  <a:srgbClr val="FF0000"/>
                </a:solidFill>
                <a:latin typeface="黑体" panose="02010609060101010101" pitchFamily="2" charset="-122"/>
                <a:ea typeface="黑体" panose="02010609060101010101" pitchFamily="2" charset="-122"/>
              </a:rPr>
              <a:t>70%</a:t>
            </a:r>
            <a:r>
              <a:rPr lang="zh-CN" altLang="en-US" sz="2000" smtClean="0">
                <a:solidFill>
                  <a:srgbClr val="FF0000"/>
                </a:solidFill>
                <a:latin typeface="黑体" panose="02010609060101010101" pitchFamily="2" charset="-122"/>
                <a:ea typeface="黑体" panose="02010609060101010101" pitchFamily="2" charset="-122"/>
              </a:rPr>
              <a:t>以上</a:t>
            </a:r>
            <a:r>
              <a:rPr lang="zh-CN" altLang="en-US" sz="2000" smtClean="0">
                <a:solidFill>
                  <a:schemeClr val="accent2"/>
                </a:solidFill>
                <a:latin typeface="黑体" panose="02010609060101010101" pitchFamily="2" charset="-122"/>
                <a:ea typeface="黑体" panose="02010609060101010101" pitchFamily="2" charset="-122"/>
              </a:rPr>
              <a:t>。</a:t>
            </a:r>
          </a:p>
          <a:p>
            <a:pPr marL="0" indent="0">
              <a:lnSpc>
                <a:spcPct val="90000"/>
              </a:lnSpc>
              <a:buFontTx/>
              <a:buNone/>
            </a:pPr>
            <a:r>
              <a:rPr lang="zh-CN" altLang="en-US" sz="2000" b="0" smtClean="0">
                <a:solidFill>
                  <a:srgbClr val="0000CC"/>
                </a:solidFill>
                <a:latin typeface="黑体" panose="02010609060101010101" pitchFamily="2" charset="-122"/>
                <a:ea typeface="黑体" panose="02010609060101010101" pitchFamily="2" charset="-122"/>
              </a:rPr>
              <a:t>    执业（助理）医师中本科及以上学历人员比例=执业（助理）医师中本科及以上学历人员/执业（助理）医师总数×100%。</a:t>
            </a:r>
          </a:p>
          <a:p>
            <a:pPr marL="0" indent="0">
              <a:lnSpc>
                <a:spcPct val="90000"/>
              </a:lnSpc>
              <a:buFontTx/>
              <a:buNone/>
            </a:pPr>
            <a:r>
              <a:rPr lang="zh-CN" altLang="en-US" sz="2000" b="0" smtClean="0">
                <a:solidFill>
                  <a:srgbClr val="0000CC"/>
                </a:solidFill>
                <a:latin typeface="黑体" panose="02010609060101010101" pitchFamily="2" charset="-122"/>
                <a:ea typeface="黑体" panose="02010609060101010101" pitchFamily="2" charset="-122"/>
              </a:rPr>
              <a:t>    评价方式方法：现场查看执业（助理）医师花名册、相应学历证书及卫统表。</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标题 1"/>
          <p:cNvSpPr>
            <a:spLocks noGrp="1"/>
          </p:cNvSpPr>
          <p:nvPr>
            <p:ph type="title"/>
          </p:nvPr>
        </p:nvSpPr>
        <p:spPr>
          <a:xfrm>
            <a:off x="457200" y="163513"/>
            <a:ext cx="8229600" cy="962025"/>
          </a:xfrm>
        </p:spPr>
        <p:txBody>
          <a:bodyPr/>
          <a:lstStyle/>
          <a:p>
            <a:r>
              <a:rPr lang="en-US" altLang="zh-CN" smtClean="0">
                <a:latin typeface="黑体" panose="02010609060101010101" pitchFamily="2" charset="-122"/>
                <a:ea typeface="黑体" panose="02010609060101010101" pitchFamily="2" charset="-122"/>
              </a:rPr>
              <a:t>1.3.1</a:t>
            </a:r>
            <a:r>
              <a:rPr lang="zh-CN" altLang="en-US" smtClean="0">
                <a:latin typeface="黑体" panose="02010609060101010101" pitchFamily="2" charset="-122"/>
                <a:ea typeface="黑体" panose="02010609060101010101" pitchFamily="2" charset="-122"/>
              </a:rPr>
              <a:t> 建筑面积</a:t>
            </a:r>
            <a:endParaRPr lang="zh-CN" altLang="en-US" sz="3200" smtClean="0">
              <a:latin typeface="黑体" panose="02010609060101010101" pitchFamily="2" charset="-122"/>
              <a:ea typeface="黑体" panose="02010609060101010101" pitchFamily="2" charset="-122"/>
            </a:endParaRPr>
          </a:p>
        </p:txBody>
      </p:sp>
      <p:sp>
        <p:nvSpPr>
          <p:cNvPr id="20482" name="矩形 2"/>
          <p:cNvSpPr>
            <a:spLocks noChangeArrowheads="1"/>
          </p:cNvSpPr>
          <p:nvPr/>
        </p:nvSpPr>
        <p:spPr bwMode="auto">
          <a:xfrm>
            <a:off x="152083" y="1443038"/>
            <a:ext cx="8640762" cy="5139055"/>
          </a:xfrm>
          <a:prstGeom prst="rect">
            <a:avLst/>
          </a:prstGeom>
          <a:noFill/>
          <a:ln w="9525">
            <a:noFill/>
            <a:miter lim="800000"/>
          </a:ln>
        </p:spPr>
        <p:txBody>
          <a:bodyPr>
            <a:spAutoFit/>
          </a:bodyPr>
          <a:lstStyle/>
          <a:p>
            <a:pPr>
              <a:lnSpc>
                <a:spcPct val="150000"/>
              </a:lnSpc>
              <a:defRPr/>
            </a:pPr>
            <a:r>
              <a:rPr lang="zh-CN" altLang="en-US" sz="2400" kern="0" dirty="0">
                <a:solidFill>
                  <a:srgbClr val="0000CC"/>
                </a:solidFill>
                <a:latin typeface="黑体" panose="02010609060101010101" pitchFamily="2" charset="-122"/>
                <a:ea typeface="黑体" panose="02010609060101010101" pitchFamily="2" charset="-122"/>
                <a:cs typeface="楷体_GB2312"/>
              </a:rPr>
              <a:t>乡镇卫生院</a:t>
            </a:r>
          </a:p>
          <a:p>
            <a:pPr>
              <a:lnSpc>
                <a:spcPct val="100000"/>
              </a:lnSpc>
              <a:defRPr/>
            </a:pPr>
            <a:r>
              <a:rPr lang="zh-CN" altLang="en-US" sz="2400" kern="0" dirty="0">
                <a:solidFill>
                  <a:srgbClr val="0000CC"/>
                </a:solidFill>
                <a:latin typeface="黑体" panose="02010609060101010101" pitchFamily="2" charset="-122"/>
                <a:ea typeface="黑体" panose="02010609060101010101" pitchFamily="2" charset="-122"/>
                <a:cs typeface="楷体_GB2312"/>
              </a:rPr>
              <a:t>【B】21～99张床位，每增设1张床位，建筑面积至少增加50平方米。</a:t>
            </a:r>
            <a:endParaRPr lang="zh-CN" altLang="en-US" sz="2400" b="1">
              <a:solidFill>
                <a:schemeClr val="accent2"/>
              </a:solidFill>
              <a:latin typeface="黑体" panose="02010609060101010101" pitchFamily="2" charset="-122"/>
              <a:ea typeface="黑体" panose="02010609060101010101" pitchFamily="2" charset="-122"/>
            </a:endParaRPr>
          </a:p>
          <a:p>
            <a:pPr lvl="1" indent="0">
              <a:lnSpc>
                <a:spcPct val="100000"/>
              </a:lnSpc>
              <a:buFont typeface="Arial" panose="020B0604020202020204" pitchFamily="34" charset="0"/>
              <a:buNone/>
              <a:defRPr/>
            </a:pPr>
            <a:r>
              <a:rPr lang="zh-CN" altLang="en-US" sz="2000" kern="0" dirty="0">
                <a:solidFill>
                  <a:srgbClr val="0000CC"/>
                </a:solidFill>
                <a:latin typeface="黑体" panose="02010609060101010101" pitchFamily="2" charset="-122"/>
                <a:ea typeface="黑体" panose="02010609060101010101" pitchFamily="2" charset="-122"/>
                <a:cs typeface="楷体_GB2312"/>
              </a:rPr>
              <a:t>卫生院的实有建筑面积应</a:t>
            </a:r>
            <a:r>
              <a:rPr lang="zh-CN" altLang="zh-CN" sz="2000" b="1">
                <a:solidFill>
                  <a:srgbClr val="FF0000"/>
                </a:solidFill>
                <a:latin typeface="黑体" panose="02010609060101010101" pitchFamily="2" charset="-122"/>
                <a:ea typeface="黑体" panose="02010609060101010101" pitchFamily="2" charset="-122"/>
              </a:rPr>
              <a:t>不低于</a:t>
            </a:r>
            <a:r>
              <a:rPr lang="zh-CN" altLang="en-US" sz="2000" kern="0" dirty="0">
                <a:solidFill>
                  <a:srgbClr val="0000CC"/>
                </a:solidFill>
                <a:latin typeface="黑体" panose="02010609060101010101" pitchFamily="2" charset="-122"/>
                <a:ea typeface="黑体" panose="02010609060101010101" pitchFamily="2" charset="-122"/>
                <a:cs typeface="楷体_GB2312"/>
              </a:rPr>
              <a:t>标准建筑面积。</a:t>
            </a:r>
          </a:p>
          <a:p>
            <a:pPr lvl="1" indent="0">
              <a:lnSpc>
                <a:spcPct val="150000"/>
              </a:lnSpc>
              <a:buFont typeface="Arial" panose="020B0604020202020204" pitchFamily="34" charset="0"/>
              <a:buNone/>
              <a:defRPr/>
            </a:pPr>
            <a:r>
              <a:rPr lang="zh-CN" altLang="en-US" sz="2000" kern="0" dirty="0">
                <a:solidFill>
                  <a:srgbClr val="0000CC"/>
                </a:solidFill>
                <a:latin typeface="黑体" panose="02010609060101010101" pitchFamily="2" charset="-122"/>
                <a:ea typeface="黑体" panose="02010609060101010101" pitchFamily="2" charset="-122"/>
                <a:cs typeface="楷体_GB2312"/>
              </a:rPr>
              <a:t>标准建筑面积（㎡）=</a:t>
            </a:r>
            <a:r>
              <a:rPr lang="en-US" altLang="zh-CN" sz="2000" kern="0" dirty="0">
                <a:solidFill>
                  <a:schemeClr val="tx1"/>
                </a:solidFill>
                <a:effectLst>
                  <a:outerShdw blurRad="38100" dist="19050" dir="2700000" algn="tl" rotWithShape="0">
                    <a:schemeClr val="dk1">
                      <a:alpha val="40000"/>
                    </a:schemeClr>
                  </a:outerShdw>
                </a:effectLst>
                <a:latin typeface="黑体" panose="02010609060101010101" pitchFamily="2" charset="-122"/>
                <a:ea typeface="黑体" panose="02010609060101010101" pitchFamily="2" charset="-122"/>
                <a:cs typeface="楷体_GB2312"/>
              </a:rPr>
              <a:t>300</a:t>
            </a:r>
            <a:r>
              <a:rPr lang="zh-CN" altLang="en-US" sz="2000" kern="0" dirty="0">
                <a:solidFill>
                  <a:schemeClr val="tx1"/>
                </a:solidFill>
                <a:effectLst>
                  <a:outerShdw blurRad="38100" dist="19050" dir="2700000" algn="tl" rotWithShape="0">
                    <a:schemeClr val="dk1">
                      <a:alpha val="40000"/>
                    </a:schemeClr>
                  </a:outerShdw>
                </a:effectLst>
                <a:latin typeface="黑体" panose="02010609060101010101" pitchFamily="2" charset="-122"/>
                <a:ea typeface="黑体" panose="02010609060101010101" pitchFamily="2" charset="-122"/>
                <a:cs typeface="楷体_GB2312"/>
              </a:rPr>
              <a:t>㎡</a:t>
            </a:r>
            <a:r>
              <a:rPr lang="zh-CN" altLang="en-US" sz="2000" kern="0" dirty="0">
                <a:solidFill>
                  <a:srgbClr val="FF0000"/>
                </a:solidFill>
                <a:latin typeface="黑体" panose="02010609060101010101" pitchFamily="2" charset="-122"/>
                <a:ea typeface="黑体" panose="02010609060101010101" pitchFamily="2" charset="-122"/>
                <a:cs typeface="楷体_GB2312"/>
              </a:rPr>
              <a:t>+</a:t>
            </a:r>
            <a:r>
              <a:rPr lang="zh-CN" altLang="en-US" sz="2000" kern="0" dirty="0">
                <a:solidFill>
                  <a:srgbClr val="0000CC"/>
                </a:solidFill>
                <a:latin typeface="黑体" panose="02010609060101010101" pitchFamily="2" charset="-122"/>
                <a:ea typeface="黑体" panose="02010609060101010101" pitchFamily="2" charset="-122"/>
                <a:cs typeface="楷体_GB2312"/>
              </a:rPr>
              <a:t>(编制床位-20)×50㎡</a:t>
            </a:r>
          </a:p>
          <a:p>
            <a:pPr>
              <a:lnSpc>
                <a:spcPct val="100000"/>
              </a:lnSpc>
              <a:defRPr/>
            </a:pPr>
            <a:r>
              <a:rPr lang="zh-CN" altLang="en-US" sz="2400" kern="0" dirty="0">
                <a:solidFill>
                  <a:srgbClr val="0000CC"/>
                </a:solidFill>
                <a:latin typeface="黑体" panose="02010609060101010101" pitchFamily="2" charset="-122"/>
                <a:ea typeface="黑体" panose="02010609060101010101" pitchFamily="2" charset="-122"/>
                <a:cs typeface="楷体_GB2312"/>
                <a:sym typeface="+mn-ea"/>
              </a:rPr>
              <a:t>【A】100张床位及以上，每增设1张床位，建筑面积至少增加55平方米。</a:t>
            </a:r>
            <a:endParaRPr lang="zh-CN" altLang="en-US" sz="2400" b="1">
              <a:solidFill>
                <a:schemeClr val="accent2"/>
              </a:solidFill>
              <a:latin typeface="黑体" panose="02010609060101010101" pitchFamily="2" charset="-122"/>
              <a:ea typeface="黑体" panose="02010609060101010101" pitchFamily="2" charset="-122"/>
            </a:endParaRPr>
          </a:p>
          <a:p>
            <a:pPr lvl="1" indent="0">
              <a:lnSpc>
                <a:spcPct val="100000"/>
              </a:lnSpc>
              <a:buFont typeface="Arial" panose="020B0604020202020204" pitchFamily="34" charset="0"/>
              <a:buNone/>
              <a:defRPr/>
            </a:pPr>
            <a:r>
              <a:rPr lang="zh-CN" altLang="en-US" sz="2000" kern="0" dirty="0">
                <a:solidFill>
                  <a:srgbClr val="0000CC"/>
                </a:solidFill>
                <a:latin typeface="黑体" panose="02010609060101010101" pitchFamily="2" charset="-122"/>
                <a:ea typeface="黑体" panose="02010609060101010101" pitchFamily="2" charset="-122"/>
                <a:cs typeface="楷体_GB2312"/>
                <a:sym typeface="+mn-ea"/>
              </a:rPr>
              <a:t>卫生院的实有建筑面积应不低于标准建筑面积。</a:t>
            </a:r>
            <a:endParaRPr lang="zh-CN" altLang="en-US" sz="2000" kern="0" dirty="0">
              <a:solidFill>
                <a:srgbClr val="0000CC"/>
              </a:solidFill>
              <a:latin typeface="黑体" panose="02010609060101010101" pitchFamily="2" charset="-122"/>
              <a:ea typeface="黑体" panose="02010609060101010101" pitchFamily="2" charset="-122"/>
              <a:cs typeface="楷体_GB2312"/>
            </a:endParaRPr>
          </a:p>
          <a:p>
            <a:pPr lvl="1" indent="0">
              <a:lnSpc>
                <a:spcPct val="150000"/>
              </a:lnSpc>
              <a:buFont typeface="Arial" panose="020B0604020202020204" pitchFamily="34" charset="0"/>
              <a:buNone/>
              <a:defRPr/>
            </a:pPr>
            <a:r>
              <a:rPr lang="zh-CN" altLang="en-US" sz="2000" kern="0" dirty="0">
                <a:solidFill>
                  <a:srgbClr val="0000CC"/>
                </a:solidFill>
                <a:latin typeface="黑体" panose="02010609060101010101" pitchFamily="2" charset="-122"/>
                <a:ea typeface="黑体" panose="02010609060101010101" pitchFamily="2" charset="-122"/>
                <a:cs typeface="楷体_GB2312"/>
                <a:sym typeface="+mn-ea"/>
              </a:rPr>
              <a:t>标准建筑面积（㎡）=300㎡+（99-20)×50㎡+(编制床位-99)×55㎡</a:t>
            </a:r>
            <a:endParaRPr lang="zh-CN" altLang="en-US" sz="2000" kern="0" dirty="0">
              <a:solidFill>
                <a:srgbClr val="0000CC"/>
              </a:solidFill>
              <a:latin typeface="黑体" panose="02010609060101010101" pitchFamily="2" charset="-122"/>
              <a:ea typeface="黑体" panose="02010609060101010101" pitchFamily="2" charset="-122"/>
              <a:cs typeface="楷体_GB2312"/>
            </a:endParaRPr>
          </a:p>
          <a:p>
            <a:pPr lvl="1" indent="0">
              <a:lnSpc>
                <a:spcPct val="150000"/>
              </a:lnSpc>
              <a:buFont typeface="Arial" panose="020B0604020202020204" pitchFamily="34" charset="0"/>
              <a:buNone/>
              <a:defRPr/>
            </a:pPr>
            <a:r>
              <a:rPr lang="zh-CN" altLang="en-US" sz="2400" kern="0" dirty="0">
                <a:solidFill>
                  <a:srgbClr val="0000CC"/>
                </a:solidFill>
                <a:latin typeface="黑体" panose="02010609060101010101" pitchFamily="2" charset="-122"/>
                <a:ea typeface="黑体" panose="02010609060101010101" pitchFamily="2" charset="-122"/>
                <a:cs typeface="楷体_GB2312"/>
                <a:sym typeface="+mn-ea"/>
              </a:rPr>
              <a:t>评价方式方法：</a:t>
            </a:r>
            <a:r>
              <a:rPr lang="zh-CN" altLang="en-US" sz="2000" kern="0" dirty="0">
                <a:solidFill>
                  <a:srgbClr val="0000CC"/>
                </a:solidFill>
                <a:latin typeface="黑体" panose="02010609060101010101" pitchFamily="2" charset="-122"/>
                <a:ea typeface="黑体" panose="02010609060101010101" pitchFamily="2" charset="-122"/>
                <a:cs typeface="楷体_GB2312"/>
                <a:sym typeface="+mn-ea"/>
              </a:rPr>
              <a:t>查看</a:t>
            </a:r>
            <a:r>
              <a:rPr lang="zh-CN" altLang="zh-CN" sz="2000" b="1">
                <a:solidFill>
                  <a:srgbClr val="FF0000"/>
                </a:solidFill>
                <a:latin typeface="黑体" panose="02010609060101010101" pitchFamily="2" charset="-122"/>
                <a:ea typeface="黑体" panose="02010609060101010101" pitchFamily="2" charset="-122"/>
                <a:sym typeface="+mn-ea"/>
              </a:rPr>
              <a:t>执业许可证</a:t>
            </a:r>
            <a:r>
              <a:rPr lang="zh-CN" altLang="en-US" sz="2000" kern="0" dirty="0">
                <a:solidFill>
                  <a:srgbClr val="0000CC"/>
                </a:solidFill>
                <a:latin typeface="黑体" panose="02010609060101010101" pitchFamily="2" charset="-122"/>
                <a:ea typeface="黑体" panose="02010609060101010101" pitchFamily="2" charset="-122"/>
                <a:cs typeface="楷体_GB2312"/>
                <a:sym typeface="+mn-ea"/>
              </a:rPr>
              <a:t>，计算标准面积并对照。</a:t>
            </a:r>
            <a:endParaRPr lang="zh-CN" altLang="en-US" sz="2000" b="1">
              <a:solidFill>
                <a:schemeClr val="accent2"/>
              </a:solidFill>
              <a:latin typeface="黑体" panose="02010609060101010101" pitchFamily="2" charset="-122"/>
              <a:ea typeface="黑体" panose="02010609060101010101" pitchFamily="2" charset="-122"/>
            </a:endParaRPr>
          </a:p>
          <a:p>
            <a:pPr lvl="1" indent="0">
              <a:lnSpc>
                <a:spcPct val="150000"/>
              </a:lnSpc>
              <a:buFont typeface="Arial" panose="020B0604020202020204" pitchFamily="34" charset="0"/>
              <a:buNone/>
              <a:defRPr/>
            </a:pPr>
            <a:endParaRPr lang="zh-CN" altLang="en-US" sz="2000" kern="0" dirty="0">
              <a:solidFill>
                <a:srgbClr val="0000CC"/>
              </a:solidFill>
              <a:latin typeface="黑体" panose="02010609060101010101" pitchFamily="2" charset="-122"/>
              <a:ea typeface="黑体" panose="02010609060101010101" pitchFamily="2" charset="-122"/>
              <a:cs typeface="楷体_GB2312"/>
            </a:endParaRPr>
          </a:p>
          <a:p>
            <a:pPr lvl="1" indent="0">
              <a:lnSpc>
                <a:spcPct val="150000"/>
              </a:lnSpc>
              <a:buFont typeface="Arial" panose="020B0604020202020204" pitchFamily="34" charset="0"/>
              <a:buNone/>
              <a:defRPr/>
            </a:pPr>
            <a:endParaRPr lang="zh-CN" altLang="en-US" sz="2000" kern="0" dirty="0">
              <a:solidFill>
                <a:srgbClr val="0000CC"/>
              </a:solidFill>
              <a:latin typeface="黑体" panose="02010609060101010101" pitchFamily="2" charset="-122"/>
              <a:ea typeface="黑体" panose="02010609060101010101" pitchFamily="2" charset="-122"/>
              <a:cs typeface="楷体_GB2312"/>
            </a:endParaRPr>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09" name="标题 1"/>
          <p:cNvSpPr>
            <a:spLocks noGrp="1"/>
          </p:cNvSpPr>
          <p:nvPr>
            <p:ph type="title"/>
          </p:nvPr>
        </p:nvSpPr>
        <p:spPr>
          <a:xfrm>
            <a:off x="457200" y="163513"/>
            <a:ext cx="8229600" cy="962025"/>
          </a:xfrm>
        </p:spPr>
        <p:txBody>
          <a:bodyPr/>
          <a:lstStyle/>
          <a:p>
            <a:r>
              <a:rPr lang="en-US" altLang="zh-CN" smtClean="0">
                <a:latin typeface="黑体" panose="02010609060101010101" pitchFamily="2" charset="-122"/>
                <a:ea typeface="黑体" panose="02010609060101010101" pitchFamily="2" charset="-122"/>
              </a:rPr>
              <a:t>1.4.1</a:t>
            </a:r>
            <a:r>
              <a:rPr lang="zh-CN" altLang="en-US" smtClean="0">
                <a:latin typeface="黑体" panose="02010609060101010101" pitchFamily="2" charset="-122"/>
                <a:ea typeface="黑体" panose="02010609060101010101" pitchFamily="2" charset="-122"/>
              </a:rPr>
              <a:t> 人员配备</a:t>
            </a:r>
            <a:endParaRPr lang="zh-CN" altLang="en-US" sz="3200" smtClean="0">
              <a:latin typeface="黑体" panose="02010609060101010101" pitchFamily="2" charset="-122"/>
              <a:ea typeface="黑体" panose="02010609060101010101" pitchFamily="2" charset="-122"/>
            </a:endParaRPr>
          </a:p>
        </p:txBody>
      </p:sp>
      <p:sp>
        <p:nvSpPr>
          <p:cNvPr id="94210" name="矩形 2"/>
          <p:cNvSpPr>
            <a:spLocks noChangeArrowheads="1"/>
          </p:cNvSpPr>
          <p:nvPr/>
        </p:nvSpPr>
        <p:spPr bwMode="auto">
          <a:xfrm>
            <a:off x="395288" y="1557338"/>
            <a:ext cx="8534400" cy="3992562"/>
          </a:xfrm>
          <a:prstGeom prst="rect">
            <a:avLst/>
          </a:prstGeom>
          <a:noFill/>
          <a:ln w="9525">
            <a:noFill/>
            <a:miter lim="800000"/>
          </a:ln>
        </p:spPr>
        <p:txBody>
          <a:bodyPr>
            <a:spAutoFit/>
          </a:bodyPr>
          <a:lstStyle/>
          <a:p>
            <a:pPr>
              <a:lnSpc>
                <a:spcPct val="150000"/>
              </a:lnSpc>
            </a:pPr>
            <a:r>
              <a:rPr lang="zh-CN" altLang="en-US" sz="2400" b="1">
                <a:solidFill>
                  <a:srgbClr val="FF0000"/>
                </a:solidFill>
                <a:latin typeface="黑体" panose="02010609060101010101" pitchFamily="2" charset="-122"/>
                <a:ea typeface="黑体" panose="02010609060101010101" pitchFamily="2" charset="-122"/>
                <a:cs typeface="楷体_GB2312"/>
              </a:rPr>
              <a:t>乡镇卫生院</a:t>
            </a:r>
          </a:p>
          <a:p>
            <a:pPr>
              <a:lnSpc>
                <a:spcPct val="150000"/>
              </a:lnSpc>
            </a:pPr>
            <a:r>
              <a:rPr lang="zh-CN" altLang="en-US" sz="2000">
                <a:solidFill>
                  <a:srgbClr val="0000CC"/>
                </a:solidFill>
                <a:latin typeface="黑体" panose="02010609060101010101" pitchFamily="2" charset="-122"/>
                <a:ea typeface="黑体" panose="02010609060101010101" pitchFamily="2" charset="-122"/>
                <a:cs typeface="楷体_GB2312"/>
              </a:rPr>
              <a:t>【A-3】至少有</a:t>
            </a:r>
            <a:r>
              <a:rPr lang="zh-CN" altLang="zh-CN" sz="2000" b="1">
                <a:solidFill>
                  <a:srgbClr val="FF0000"/>
                </a:solidFill>
                <a:latin typeface="黑体" panose="02010609060101010101" pitchFamily="2" charset="-122"/>
                <a:ea typeface="黑体" panose="02010609060101010101" pitchFamily="2" charset="-122"/>
                <a:cs typeface="楷体_GB2312"/>
              </a:rPr>
              <a:t>1名副高级及以上</a:t>
            </a:r>
            <a:r>
              <a:rPr lang="zh-CN" altLang="en-US" sz="2000">
                <a:solidFill>
                  <a:srgbClr val="0000CC"/>
                </a:solidFill>
                <a:latin typeface="黑体" panose="02010609060101010101" pitchFamily="2" charset="-122"/>
                <a:ea typeface="黑体" panose="02010609060101010101" pitchFamily="2" charset="-122"/>
                <a:cs typeface="楷体_GB2312"/>
              </a:rPr>
              <a:t>职称医师。</a:t>
            </a:r>
            <a:endParaRPr lang="zh-CN" altLang="zh-CN" sz="2400" b="1">
              <a:solidFill>
                <a:schemeClr val="accent2"/>
              </a:solidFill>
              <a:latin typeface="黑体" panose="02010609060101010101" pitchFamily="2" charset="-122"/>
              <a:ea typeface="黑体" panose="02010609060101010101" pitchFamily="2" charset="-122"/>
              <a:cs typeface="楷体_GB2312"/>
            </a:endParaRPr>
          </a:p>
          <a:p>
            <a:pPr>
              <a:lnSpc>
                <a:spcPct val="130000"/>
              </a:lnSpc>
            </a:pPr>
            <a:r>
              <a:rPr lang="zh-CN" altLang="en-US" sz="2000">
                <a:solidFill>
                  <a:srgbClr val="0000CC"/>
                </a:solidFill>
                <a:latin typeface="黑体" panose="02010609060101010101" pitchFamily="2" charset="-122"/>
                <a:ea typeface="黑体" panose="02010609060101010101" pitchFamily="2" charset="-122"/>
                <a:cs typeface="楷体_GB2312"/>
              </a:rPr>
              <a:t>评价方式方法：现场查看卫生技术人员花名册、相应资格证书及卫统表。</a:t>
            </a:r>
            <a:endParaRPr lang="zh-CN" altLang="en-US" sz="2400" b="1">
              <a:solidFill>
                <a:schemeClr val="accent2"/>
              </a:solidFill>
              <a:latin typeface="黑体" panose="02010609060101010101" pitchFamily="2" charset="-122"/>
              <a:ea typeface="黑体" panose="02010609060101010101" pitchFamily="2" charset="-122"/>
              <a:cs typeface="楷体_GB2312"/>
            </a:endParaRPr>
          </a:p>
          <a:p>
            <a:pPr>
              <a:lnSpc>
                <a:spcPct val="150000"/>
              </a:lnSpc>
            </a:pPr>
            <a:r>
              <a:rPr lang="zh-CN" altLang="en-US" sz="2400" b="1">
                <a:solidFill>
                  <a:srgbClr val="FF0000"/>
                </a:solidFill>
                <a:latin typeface="黑体" panose="02010609060101010101" pitchFamily="2" charset="-122"/>
                <a:ea typeface="黑体" panose="02010609060101010101" pitchFamily="2" charset="-122"/>
                <a:cs typeface="楷体_GB2312"/>
              </a:rPr>
              <a:t>社区卫生服务中心</a:t>
            </a:r>
          </a:p>
          <a:p>
            <a:r>
              <a:rPr lang="en-US" altLang="zh-CN" sz="2400" b="1">
                <a:solidFill>
                  <a:schemeClr val="accent2"/>
                </a:solidFill>
                <a:latin typeface="黑体" panose="02010609060101010101" pitchFamily="2" charset="-122"/>
                <a:ea typeface="黑体" panose="02010609060101010101" pitchFamily="2" charset="-122"/>
                <a:cs typeface="楷体_GB2312"/>
              </a:rPr>
              <a:t>【A-3】</a:t>
            </a:r>
            <a:r>
              <a:rPr lang="zh-CN" altLang="zh-CN" sz="2000" b="1">
                <a:solidFill>
                  <a:srgbClr val="FF0000"/>
                </a:solidFill>
                <a:latin typeface="黑体" panose="02010609060101010101" pitchFamily="2" charset="-122"/>
                <a:ea typeface="黑体" panose="02010609060101010101" pitchFamily="2" charset="-122"/>
                <a:cs typeface="楷体_GB2312"/>
              </a:rPr>
              <a:t>中级职称及以上卫生技术人员比例达到35%，至少有1名正高级职称医师。</a:t>
            </a:r>
            <a:endParaRPr lang="zh-CN" altLang="en-US" sz="2000">
              <a:solidFill>
                <a:srgbClr val="0000CC"/>
              </a:solidFill>
              <a:latin typeface="黑体" panose="02010609060101010101" pitchFamily="2" charset="-122"/>
              <a:ea typeface="黑体" panose="02010609060101010101" pitchFamily="2" charset="-122"/>
              <a:cs typeface="楷体_GB2312"/>
            </a:endParaRPr>
          </a:p>
          <a:p>
            <a:pPr>
              <a:lnSpc>
                <a:spcPct val="140000"/>
              </a:lnSpc>
            </a:pPr>
            <a:r>
              <a:rPr lang="zh-CN" altLang="en-US" sz="2000">
                <a:solidFill>
                  <a:srgbClr val="0000CC"/>
                </a:solidFill>
                <a:latin typeface="黑体" panose="02010609060101010101" pitchFamily="2" charset="-122"/>
                <a:ea typeface="黑体" panose="02010609060101010101" pitchFamily="2" charset="-122"/>
                <a:cs typeface="楷体_GB2312"/>
              </a:rPr>
              <a:t>中级职称及以上卫生技术人员比例=中级职称及以上卫生技术人员数/机构卫生技术人员总数×100%。中级职称及以上卫生技术人员比例≥35%。</a:t>
            </a:r>
          </a:p>
          <a:p>
            <a:pPr>
              <a:lnSpc>
                <a:spcPct val="140000"/>
              </a:lnSpc>
            </a:pPr>
            <a:r>
              <a:rPr lang="zh-CN" altLang="en-US" sz="2000">
                <a:solidFill>
                  <a:srgbClr val="0000CC"/>
                </a:solidFill>
                <a:latin typeface="黑体" panose="02010609060101010101" pitchFamily="2" charset="-122"/>
                <a:ea typeface="黑体" panose="02010609060101010101" pitchFamily="2" charset="-122"/>
                <a:cs typeface="楷体_GB2312"/>
              </a:rPr>
              <a:t>评价方式方法：现场查看卫生技术人员花名册及相应职称证书。</a:t>
            </a:r>
            <a:endParaRPr lang="zh-CN" altLang="zh-CN" sz="2400" b="1">
              <a:solidFill>
                <a:schemeClr val="accent2"/>
              </a:solidFill>
              <a:latin typeface="黑体" panose="02010609060101010101" pitchFamily="2" charset="-122"/>
              <a:ea typeface="黑体" panose="02010609060101010101" pitchFamily="2" charset="-122"/>
              <a:cs typeface="楷体_GB2312"/>
            </a:endParaRPr>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3" name="标题 1"/>
          <p:cNvSpPr>
            <a:spLocks noGrp="1"/>
          </p:cNvSpPr>
          <p:nvPr>
            <p:ph type="title"/>
          </p:nvPr>
        </p:nvSpPr>
        <p:spPr>
          <a:xfrm>
            <a:off x="457200" y="163513"/>
            <a:ext cx="8229600" cy="962025"/>
          </a:xfrm>
        </p:spPr>
        <p:txBody>
          <a:bodyPr/>
          <a:lstStyle/>
          <a:p>
            <a:r>
              <a:rPr lang="en-US" altLang="zh-CN" smtClean="0">
                <a:latin typeface="黑体" panose="02010609060101010101" pitchFamily="2" charset="-122"/>
                <a:ea typeface="黑体" panose="02010609060101010101" pitchFamily="2" charset="-122"/>
              </a:rPr>
              <a:t>1.4.1</a:t>
            </a:r>
            <a:r>
              <a:rPr lang="zh-CN" altLang="en-US" smtClean="0">
                <a:latin typeface="黑体" panose="02010609060101010101" pitchFamily="2" charset="-122"/>
                <a:ea typeface="黑体" panose="02010609060101010101" pitchFamily="2" charset="-122"/>
              </a:rPr>
              <a:t> 人员配备</a:t>
            </a:r>
            <a:endParaRPr lang="zh-CN" altLang="en-US" sz="3200" smtClean="0">
              <a:latin typeface="黑体" panose="02010609060101010101" pitchFamily="2" charset="-122"/>
              <a:ea typeface="黑体" panose="02010609060101010101" pitchFamily="2" charset="-122"/>
            </a:endParaRPr>
          </a:p>
        </p:txBody>
      </p:sp>
      <p:sp>
        <p:nvSpPr>
          <p:cNvPr id="95234" name="矩形 2"/>
          <p:cNvSpPr>
            <a:spLocks noChangeArrowheads="1"/>
          </p:cNvSpPr>
          <p:nvPr/>
        </p:nvSpPr>
        <p:spPr bwMode="auto">
          <a:xfrm>
            <a:off x="395288" y="1557338"/>
            <a:ext cx="8424862" cy="4752975"/>
          </a:xfrm>
          <a:prstGeom prst="rect">
            <a:avLst/>
          </a:prstGeom>
          <a:noFill/>
          <a:ln w="9525">
            <a:noFill/>
            <a:miter lim="800000"/>
          </a:ln>
        </p:spPr>
        <p:txBody>
          <a:bodyPr>
            <a:spAutoFit/>
          </a:bodyPr>
          <a:lstStyle/>
          <a:p>
            <a:pPr>
              <a:lnSpc>
                <a:spcPct val="150000"/>
              </a:lnSpc>
            </a:pPr>
            <a:r>
              <a:rPr lang="zh-CN" altLang="zh-CN" sz="2400" b="1">
                <a:solidFill>
                  <a:srgbClr val="FF0000"/>
                </a:solidFill>
                <a:latin typeface="黑体" panose="02010609060101010101" pitchFamily="2" charset="-122"/>
                <a:ea typeface="黑体" panose="02010609060101010101" pitchFamily="2" charset="-122"/>
              </a:rPr>
              <a:t>乡镇卫生院</a:t>
            </a:r>
          </a:p>
          <a:p>
            <a:pPr>
              <a:lnSpc>
                <a:spcPct val="150000"/>
              </a:lnSpc>
            </a:pPr>
            <a:r>
              <a:rPr lang="zh-CN" altLang="zh-CN" sz="2000" b="1">
                <a:solidFill>
                  <a:schemeClr val="accent2"/>
                </a:solidFill>
                <a:latin typeface="黑体" panose="02010609060101010101" pitchFamily="2" charset="-122"/>
                <a:ea typeface="黑体" panose="02010609060101010101" pitchFamily="2" charset="-122"/>
              </a:rPr>
              <a:t>【</a:t>
            </a:r>
            <a:r>
              <a:rPr lang="en-US" altLang="zh-CN" sz="2000" b="1">
                <a:solidFill>
                  <a:schemeClr val="accent2"/>
                </a:solidFill>
                <a:latin typeface="黑体" panose="02010609060101010101" pitchFamily="2" charset="-122"/>
                <a:ea typeface="黑体" panose="02010609060101010101" pitchFamily="2" charset="-122"/>
              </a:rPr>
              <a:t>A-4</a:t>
            </a:r>
            <a:r>
              <a:rPr lang="zh-CN" altLang="zh-CN" sz="2000" b="1">
                <a:solidFill>
                  <a:schemeClr val="accent2"/>
                </a:solidFill>
                <a:latin typeface="黑体" panose="02010609060101010101" pitchFamily="2" charset="-122"/>
                <a:ea typeface="黑体" panose="02010609060101010101" pitchFamily="2" charset="-122"/>
              </a:rPr>
              <a:t>】至少有</a:t>
            </a:r>
            <a:r>
              <a:rPr lang="en-US" altLang="zh-CN" sz="2000" b="1">
                <a:solidFill>
                  <a:srgbClr val="FF0000"/>
                </a:solidFill>
                <a:latin typeface="黑体" panose="02010609060101010101" pitchFamily="2" charset="-122"/>
                <a:ea typeface="黑体" panose="02010609060101010101" pitchFamily="2" charset="-122"/>
              </a:rPr>
              <a:t>1</a:t>
            </a:r>
            <a:r>
              <a:rPr lang="zh-CN" altLang="zh-CN" sz="2000" b="1">
                <a:solidFill>
                  <a:srgbClr val="FF0000"/>
                </a:solidFill>
                <a:latin typeface="黑体" panose="02010609060101010101" pitchFamily="2" charset="-122"/>
                <a:ea typeface="黑体" panose="02010609060101010101" pitchFamily="2" charset="-122"/>
              </a:rPr>
              <a:t>名经过住院医师规范化培训合格并注册的医师</a:t>
            </a:r>
            <a:r>
              <a:rPr lang="zh-CN" altLang="zh-CN" sz="2000" b="1">
                <a:solidFill>
                  <a:schemeClr val="accent2"/>
                </a:solidFill>
                <a:latin typeface="黑体" panose="02010609060101010101" pitchFamily="2" charset="-122"/>
                <a:ea typeface="黑体" panose="02010609060101010101" pitchFamily="2" charset="-122"/>
              </a:rPr>
              <a:t>。 </a:t>
            </a:r>
            <a:endParaRPr lang="zh-CN" altLang="en-US" sz="2000" b="1">
              <a:solidFill>
                <a:schemeClr val="accent2"/>
              </a:solidFill>
              <a:latin typeface="黑体" panose="02010609060101010101" pitchFamily="2" charset="-122"/>
              <a:ea typeface="黑体" panose="02010609060101010101" pitchFamily="2" charset="-122"/>
            </a:endParaRPr>
          </a:p>
          <a:p>
            <a:pPr>
              <a:lnSpc>
                <a:spcPct val="130000"/>
              </a:lnSpc>
              <a:buFontTx/>
              <a:buChar char="•"/>
            </a:pPr>
            <a:r>
              <a:rPr lang="zh-CN" altLang="en-US" sz="2000">
                <a:solidFill>
                  <a:srgbClr val="0000CC"/>
                </a:solidFill>
                <a:latin typeface="黑体" panose="02010609060101010101" pitchFamily="2" charset="-122"/>
                <a:ea typeface="黑体" panose="02010609060101010101" pitchFamily="2" charset="-122"/>
                <a:cs typeface="楷体_GB2312"/>
              </a:rPr>
              <a:t>有经过住院医师规范化培训并且取得合格证、同时注册全科医学的执业（助理）医师。</a:t>
            </a:r>
            <a:endParaRPr lang="zh-CN" altLang="zh-CN" sz="2000" b="1">
              <a:solidFill>
                <a:schemeClr val="accent2"/>
              </a:solidFill>
              <a:latin typeface="黑体" panose="02010609060101010101" pitchFamily="2" charset="-122"/>
              <a:ea typeface="黑体" panose="02010609060101010101" pitchFamily="2" charset="-122"/>
            </a:endParaRPr>
          </a:p>
          <a:p>
            <a:pPr>
              <a:lnSpc>
                <a:spcPct val="130000"/>
              </a:lnSpc>
              <a:buFontTx/>
              <a:buChar char="•"/>
            </a:pPr>
            <a:r>
              <a:rPr lang="zh-CN" altLang="en-US" sz="2000">
                <a:solidFill>
                  <a:srgbClr val="0000CC"/>
                </a:solidFill>
                <a:latin typeface="黑体" panose="02010609060101010101" pitchFamily="2" charset="-122"/>
                <a:ea typeface="黑体" panose="02010609060101010101" pitchFamily="2" charset="-122"/>
              </a:rPr>
              <a:t>评价方式方法：现场查看卫生技术人员花名册及相应证书。</a:t>
            </a:r>
            <a:endParaRPr lang="zh-CN" altLang="en-US" sz="2000" b="1">
              <a:solidFill>
                <a:schemeClr val="accent2"/>
              </a:solidFill>
              <a:latin typeface="黑体" panose="02010609060101010101" pitchFamily="2" charset="-122"/>
              <a:ea typeface="黑体" panose="02010609060101010101" pitchFamily="2" charset="-122"/>
            </a:endParaRPr>
          </a:p>
          <a:p>
            <a:pPr>
              <a:lnSpc>
                <a:spcPct val="150000"/>
              </a:lnSpc>
            </a:pPr>
            <a:r>
              <a:rPr lang="zh-CN" altLang="en-US" sz="2400">
                <a:solidFill>
                  <a:srgbClr val="FF0000"/>
                </a:solidFill>
                <a:latin typeface="黑体" panose="02010609060101010101" pitchFamily="2" charset="-122"/>
                <a:ea typeface="黑体" panose="02010609060101010101" pitchFamily="2" charset="-122"/>
              </a:rPr>
              <a:t>社区卫生服务中心</a:t>
            </a:r>
            <a:endParaRPr lang="zh-CN" altLang="en-US" sz="2400" b="1">
              <a:solidFill>
                <a:srgbClr val="FF0000"/>
              </a:solidFill>
              <a:latin typeface="黑体" panose="02010609060101010101" pitchFamily="2" charset="-122"/>
              <a:ea typeface="黑体" panose="02010609060101010101" pitchFamily="2" charset="-122"/>
            </a:endParaRPr>
          </a:p>
          <a:p>
            <a:pPr>
              <a:lnSpc>
                <a:spcPct val="120000"/>
              </a:lnSpc>
            </a:pPr>
            <a:r>
              <a:rPr lang="en-US" altLang="zh-CN" sz="2000" b="1">
                <a:solidFill>
                  <a:schemeClr val="accent2"/>
                </a:solidFill>
                <a:latin typeface="黑体" panose="02010609060101010101" pitchFamily="2" charset="-122"/>
                <a:ea typeface="黑体" panose="02010609060101010101" pitchFamily="2" charset="-122"/>
              </a:rPr>
              <a:t>【A-4】</a:t>
            </a:r>
            <a:r>
              <a:rPr lang="zh-CN" altLang="en-US" sz="2000">
                <a:solidFill>
                  <a:srgbClr val="0000CC"/>
                </a:solidFill>
                <a:latin typeface="黑体" panose="02010609060101010101" pitchFamily="2" charset="-122"/>
                <a:ea typeface="黑体" panose="02010609060101010101" pitchFamily="2" charset="-122"/>
              </a:rPr>
              <a:t>辖区内</a:t>
            </a:r>
            <a:r>
              <a:rPr lang="zh-CN" altLang="en-US" sz="2000" b="1">
                <a:solidFill>
                  <a:srgbClr val="FF0000"/>
                </a:solidFill>
                <a:latin typeface="黑体" panose="02010609060101010101" pitchFamily="2" charset="-122"/>
                <a:ea typeface="黑体" panose="02010609060101010101" pitchFamily="2" charset="-122"/>
              </a:rPr>
              <a:t>每万服务人口</a:t>
            </a:r>
            <a:r>
              <a:rPr lang="zh-CN" altLang="en-US" sz="2000">
                <a:solidFill>
                  <a:srgbClr val="0000CC"/>
                </a:solidFill>
                <a:latin typeface="黑体" panose="02010609060101010101" pitchFamily="2" charset="-122"/>
                <a:ea typeface="黑体" panose="02010609060101010101" pitchFamily="2" charset="-122"/>
              </a:rPr>
              <a:t>注册全科医师数</a:t>
            </a:r>
            <a:r>
              <a:rPr lang="zh-CN" altLang="en-US" sz="2000" b="1">
                <a:solidFill>
                  <a:srgbClr val="FF0000"/>
                </a:solidFill>
                <a:latin typeface="黑体" panose="02010609060101010101" pitchFamily="2" charset="-122"/>
                <a:ea typeface="黑体" panose="02010609060101010101" pitchFamily="2" charset="-122"/>
              </a:rPr>
              <a:t>不少于</a:t>
            </a:r>
            <a:r>
              <a:rPr lang="en-US" altLang="zh-CN" sz="2000" b="1">
                <a:solidFill>
                  <a:srgbClr val="FF0000"/>
                </a:solidFill>
                <a:latin typeface="黑体" panose="02010609060101010101" pitchFamily="2" charset="-122"/>
                <a:ea typeface="黑体" panose="02010609060101010101" pitchFamily="2" charset="-122"/>
              </a:rPr>
              <a:t>3</a:t>
            </a:r>
            <a:r>
              <a:rPr lang="zh-CN" altLang="en-US" sz="2000" b="1">
                <a:solidFill>
                  <a:srgbClr val="FF0000"/>
                </a:solidFill>
                <a:latin typeface="黑体" panose="02010609060101010101" pitchFamily="2" charset="-122"/>
                <a:ea typeface="黑体" panose="02010609060101010101" pitchFamily="2" charset="-122"/>
              </a:rPr>
              <a:t>人</a:t>
            </a:r>
            <a:r>
              <a:rPr lang="zh-CN" altLang="en-US" sz="2000" b="1">
                <a:solidFill>
                  <a:schemeClr val="accent2"/>
                </a:solidFill>
                <a:latin typeface="黑体" panose="02010609060101010101" pitchFamily="2" charset="-122"/>
                <a:ea typeface="黑体" panose="02010609060101010101" pitchFamily="2" charset="-122"/>
              </a:rPr>
              <a:t>。</a:t>
            </a:r>
          </a:p>
          <a:p>
            <a:pPr>
              <a:lnSpc>
                <a:spcPct val="120000"/>
              </a:lnSpc>
              <a:buFontTx/>
              <a:buChar char="•"/>
            </a:pPr>
            <a:r>
              <a:rPr lang="zh-CN" altLang="en-US" sz="2000">
                <a:solidFill>
                  <a:srgbClr val="0000CC"/>
                </a:solidFill>
                <a:latin typeface="黑体" panose="02010609060101010101" pitchFamily="2" charset="-122"/>
                <a:ea typeface="黑体" panose="02010609060101010101" pitchFamily="2" charset="-122"/>
              </a:rPr>
              <a:t>注册全科医师指执业注册范围为全科医学的医师（含加注全科医学）。</a:t>
            </a:r>
          </a:p>
          <a:p>
            <a:pPr>
              <a:lnSpc>
                <a:spcPct val="120000"/>
              </a:lnSpc>
              <a:buFontTx/>
              <a:buChar char="•"/>
            </a:pPr>
            <a:r>
              <a:rPr lang="zh-CN" altLang="en-US" sz="2000">
                <a:solidFill>
                  <a:srgbClr val="0000CC"/>
                </a:solidFill>
                <a:latin typeface="黑体" panose="02010609060101010101" pitchFamily="2" charset="-122"/>
                <a:ea typeface="黑体" panose="02010609060101010101" pitchFamily="2" charset="-122"/>
              </a:rPr>
              <a:t>服务人口为辖区常住人口数应与“卫统1-2表”中数据一致。</a:t>
            </a:r>
          </a:p>
          <a:p>
            <a:pPr>
              <a:lnSpc>
                <a:spcPct val="120000"/>
              </a:lnSpc>
              <a:buFontTx/>
              <a:buChar char="•"/>
            </a:pPr>
            <a:r>
              <a:rPr lang="zh-CN" altLang="en-US" sz="2000">
                <a:solidFill>
                  <a:srgbClr val="0000CC"/>
                </a:solidFill>
                <a:latin typeface="黑体" panose="02010609060101010101" pitchFamily="2" charset="-122"/>
                <a:ea typeface="黑体" panose="02010609060101010101" pitchFamily="2" charset="-122"/>
              </a:rPr>
              <a:t>评价方式方法：现场查看卫生技术人员花名册、相应执业证书及卫统表。</a:t>
            </a:r>
            <a:endParaRPr lang="zh-CN" altLang="zh-CN" sz="2000" b="1">
              <a:solidFill>
                <a:schemeClr val="accent2"/>
              </a:solidFill>
              <a:latin typeface="黑体" panose="02010609060101010101" pitchFamily="2" charset="-122"/>
              <a:ea typeface="黑体" panose="02010609060101010101" pitchFamily="2" charset="-122"/>
            </a:endParaRPr>
          </a:p>
          <a:p>
            <a:pPr>
              <a:lnSpc>
                <a:spcPct val="150000"/>
              </a:lnSpc>
            </a:pPr>
            <a:endParaRPr lang="zh-CN" altLang="zh-CN" sz="2000">
              <a:solidFill>
                <a:schemeClr val="accent2"/>
              </a:solidFill>
              <a:latin typeface="宋体" panose="02010600030101010101" pitchFamily="2" charset="-122"/>
            </a:endParaRPr>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7" name="标题 1"/>
          <p:cNvSpPr>
            <a:spLocks noGrp="1"/>
          </p:cNvSpPr>
          <p:nvPr>
            <p:ph type="title"/>
          </p:nvPr>
        </p:nvSpPr>
        <p:spPr>
          <a:xfrm>
            <a:off x="457200" y="163513"/>
            <a:ext cx="8229600" cy="962025"/>
          </a:xfrm>
        </p:spPr>
        <p:txBody>
          <a:bodyPr/>
          <a:lstStyle/>
          <a:p>
            <a:r>
              <a:rPr lang="en-US" altLang="zh-CN" smtClean="0">
                <a:latin typeface="黑体" panose="02010609060101010101" pitchFamily="2" charset="-122"/>
                <a:ea typeface="黑体" panose="02010609060101010101" pitchFamily="2" charset="-122"/>
              </a:rPr>
              <a:t>1.4.1</a:t>
            </a:r>
            <a:r>
              <a:rPr lang="zh-CN" altLang="en-US" smtClean="0">
                <a:latin typeface="黑体" panose="02010609060101010101" pitchFamily="2" charset="-122"/>
                <a:ea typeface="黑体" panose="02010609060101010101" pitchFamily="2" charset="-122"/>
              </a:rPr>
              <a:t> 人员配备</a:t>
            </a:r>
            <a:endParaRPr lang="zh-CN" altLang="en-US" sz="3200" smtClean="0">
              <a:latin typeface="黑体" panose="02010609060101010101" pitchFamily="2" charset="-122"/>
              <a:ea typeface="黑体" panose="02010609060101010101" pitchFamily="2" charset="-122"/>
            </a:endParaRPr>
          </a:p>
        </p:txBody>
      </p:sp>
      <p:sp>
        <p:nvSpPr>
          <p:cNvPr id="96258" name="矩形 2"/>
          <p:cNvSpPr>
            <a:spLocks noChangeArrowheads="1"/>
          </p:cNvSpPr>
          <p:nvPr/>
        </p:nvSpPr>
        <p:spPr bwMode="auto">
          <a:xfrm>
            <a:off x="395288" y="1557338"/>
            <a:ext cx="8424862" cy="2703512"/>
          </a:xfrm>
          <a:prstGeom prst="rect">
            <a:avLst/>
          </a:prstGeom>
          <a:noFill/>
          <a:ln w="9525">
            <a:noFill/>
            <a:miter lim="800000"/>
          </a:ln>
        </p:spPr>
        <p:txBody>
          <a:bodyPr>
            <a:spAutoFit/>
          </a:bodyPr>
          <a:lstStyle/>
          <a:p>
            <a:pPr>
              <a:lnSpc>
                <a:spcPct val="150000"/>
              </a:lnSpc>
            </a:pPr>
            <a:r>
              <a:rPr lang="zh-CN" altLang="zh-CN" sz="2400" b="1">
                <a:solidFill>
                  <a:srgbClr val="FF0000"/>
                </a:solidFill>
                <a:latin typeface="黑体" panose="02010609060101010101" pitchFamily="2" charset="-122"/>
                <a:ea typeface="黑体" panose="02010609060101010101" pitchFamily="2" charset="-122"/>
              </a:rPr>
              <a:t>乡镇卫生院</a:t>
            </a:r>
          </a:p>
          <a:p>
            <a:pPr>
              <a:lnSpc>
                <a:spcPct val="150000"/>
              </a:lnSpc>
            </a:pPr>
            <a:r>
              <a:rPr lang="zh-CN" altLang="zh-CN" sz="2400" b="1">
                <a:solidFill>
                  <a:schemeClr val="accent2"/>
                </a:solidFill>
                <a:latin typeface="黑体" panose="02010609060101010101" pitchFamily="2" charset="-122"/>
                <a:ea typeface="黑体" panose="02010609060101010101" pitchFamily="2" charset="-122"/>
              </a:rPr>
              <a:t>【</a:t>
            </a:r>
            <a:r>
              <a:rPr lang="en-US" altLang="zh-CN" sz="2400" b="1">
                <a:solidFill>
                  <a:schemeClr val="accent2"/>
                </a:solidFill>
                <a:latin typeface="黑体" panose="02010609060101010101" pitchFamily="2" charset="-122"/>
                <a:ea typeface="黑体" panose="02010609060101010101" pitchFamily="2" charset="-122"/>
              </a:rPr>
              <a:t>A-5</a:t>
            </a:r>
            <a:r>
              <a:rPr lang="zh-CN" altLang="zh-CN" sz="2400" b="1">
                <a:solidFill>
                  <a:schemeClr val="accent2"/>
                </a:solidFill>
                <a:latin typeface="黑体" panose="02010609060101010101" pitchFamily="2" charset="-122"/>
                <a:ea typeface="黑体" panose="02010609060101010101" pitchFamily="2" charset="-122"/>
              </a:rPr>
              <a:t>】</a:t>
            </a:r>
            <a:r>
              <a:rPr lang="zh-CN" altLang="en-US" sz="2000">
                <a:solidFill>
                  <a:srgbClr val="0000CC"/>
                </a:solidFill>
                <a:latin typeface="黑体" panose="02010609060101010101" pitchFamily="2" charset="-122"/>
                <a:ea typeface="黑体" panose="02010609060101010101" pitchFamily="2" charset="-122"/>
                <a:cs typeface="楷体_GB2312"/>
              </a:rPr>
              <a:t>至少有</a:t>
            </a:r>
            <a:r>
              <a:rPr lang="zh-CN" altLang="en-US" sz="2000">
                <a:solidFill>
                  <a:srgbClr val="FF0000"/>
                </a:solidFill>
                <a:latin typeface="黑体" panose="02010609060101010101" pitchFamily="2" charset="-122"/>
                <a:ea typeface="黑体" panose="02010609060101010101" pitchFamily="2" charset="-122"/>
                <a:cs typeface="楷体_GB2312"/>
              </a:rPr>
              <a:t>1名中级及以上职称的中医类别医师。</a:t>
            </a:r>
            <a:endParaRPr lang="zh-CN" altLang="zh-CN" sz="2400" b="1">
              <a:solidFill>
                <a:schemeClr val="accent2"/>
              </a:solidFill>
              <a:latin typeface="黑体" panose="02010609060101010101" pitchFamily="2" charset="-122"/>
              <a:ea typeface="黑体" panose="02010609060101010101" pitchFamily="2" charset="-122"/>
            </a:endParaRPr>
          </a:p>
          <a:p>
            <a:pPr>
              <a:lnSpc>
                <a:spcPct val="140000"/>
              </a:lnSpc>
            </a:pPr>
            <a:r>
              <a:rPr lang="en-US" altLang="zh-CN" sz="2400" b="1">
                <a:solidFill>
                  <a:schemeClr val="accent2"/>
                </a:solidFill>
                <a:latin typeface="黑体" panose="02010609060101010101" pitchFamily="2" charset="-122"/>
                <a:ea typeface="黑体" panose="02010609060101010101" pitchFamily="2" charset="-122"/>
              </a:rPr>
              <a:t> </a:t>
            </a:r>
            <a:r>
              <a:rPr lang="zh-CN" altLang="en-US" sz="2000">
                <a:solidFill>
                  <a:srgbClr val="0000CC"/>
                </a:solidFill>
                <a:latin typeface="黑体" panose="02010609060101010101" pitchFamily="2" charset="-122"/>
                <a:ea typeface="黑体" panose="02010609060101010101" pitchFamily="2" charset="-122"/>
              </a:rPr>
              <a:t>评价方式方法：现场查看卫生技术人员花名册、相应资格证书及卫统表。</a:t>
            </a:r>
            <a:endParaRPr lang="zh-CN" altLang="en-US" sz="2400" b="1">
              <a:solidFill>
                <a:schemeClr val="accent2"/>
              </a:solidFill>
              <a:latin typeface="黑体" panose="02010609060101010101" pitchFamily="2" charset="-122"/>
              <a:ea typeface="黑体" panose="02010609060101010101" pitchFamily="2" charset="-122"/>
            </a:endParaRPr>
          </a:p>
          <a:p>
            <a:pPr>
              <a:lnSpc>
                <a:spcPct val="150000"/>
              </a:lnSpc>
            </a:pPr>
            <a:endParaRPr lang="zh-CN" altLang="en-US" sz="2400" b="1">
              <a:solidFill>
                <a:srgbClr val="FF0000"/>
              </a:solidFill>
              <a:latin typeface="黑体" panose="02010609060101010101" pitchFamily="2" charset="-122"/>
              <a:ea typeface="黑体" panose="02010609060101010101" pitchFamily="2" charset="-122"/>
            </a:endParaRPr>
          </a:p>
          <a:p>
            <a:pPr>
              <a:lnSpc>
                <a:spcPct val="150000"/>
              </a:lnSpc>
            </a:pPr>
            <a:endParaRPr lang="zh-CN" altLang="en-US" sz="2000">
              <a:solidFill>
                <a:srgbClr val="FF0000"/>
              </a:solidFill>
              <a:latin typeface="黑体" panose="02010609060101010101" pitchFamily="2" charset="-122"/>
              <a:ea typeface="黑体" panose="02010609060101010101" pitchFamily="2" charset="-122"/>
            </a:endParaRPr>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1" name="标题 1"/>
          <p:cNvSpPr>
            <a:spLocks noGrp="1"/>
          </p:cNvSpPr>
          <p:nvPr>
            <p:ph type="title"/>
          </p:nvPr>
        </p:nvSpPr>
        <p:spPr>
          <a:xfrm>
            <a:off x="457200" y="163513"/>
            <a:ext cx="8229600" cy="962025"/>
          </a:xfrm>
        </p:spPr>
        <p:txBody>
          <a:bodyPr/>
          <a:lstStyle/>
          <a:p>
            <a:r>
              <a:rPr lang="en-US" altLang="zh-CN" smtClean="0">
                <a:latin typeface="黑体" panose="02010609060101010101" pitchFamily="2" charset="-122"/>
                <a:ea typeface="黑体" panose="02010609060101010101" pitchFamily="2" charset="-122"/>
              </a:rPr>
              <a:t>1.4.1</a:t>
            </a:r>
            <a:r>
              <a:rPr lang="zh-CN" altLang="en-US" smtClean="0">
                <a:latin typeface="黑体" panose="02010609060101010101" pitchFamily="2" charset="-122"/>
                <a:ea typeface="黑体" panose="02010609060101010101" pitchFamily="2" charset="-122"/>
              </a:rPr>
              <a:t> 人员配备</a:t>
            </a:r>
          </a:p>
        </p:txBody>
      </p:sp>
      <p:sp>
        <p:nvSpPr>
          <p:cNvPr id="97282" name="内容占位符 2"/>
          <p:cNvSpPr>
            <a:spLocks noGrp="1"/>
          </p:cNvSpPr>
          <p:nvPr>
            <p:ph idx="1"/>
          </p:nvPr>
        </p:nvSpPr>
        <p:spPr/>
        <p:txBody>
          <a:bodyPr/>
          <a:lstStyle/>
          <a:p>
            <a:pPr marL="0" indent="0">
              <a:lnSpc>
                <a:spcPct val="150000"/>
              </a:lnSpc>
              <a:buFontTx/>
              <a:buNone/>
            </a:pPr>
            <a:r>
              <a:rPr lang="en-US" altLang="zh-CN" sz="2800" smtClean="0">
                <a:solidFill>
                  <a:schemeClr val="tx1"/>
                </a:solidFill>
                <a:latin typeface="黑体" panose="02010609060101010101" pitchFamily="2" charset="-122"/>
                <a:ea typeface="黑体" panose="02010609060101010101" pitchFamily="2" charset="-122"/>
              </a:rPr>
              <a:t>【</a:t>
            </a:r>
            <a:r>
              <a:rPr lang="zh-CN" altLang="en-US" sz="2800" smtClean="0">
                <a:solidFill>
                  <a:schemeClr val="tx1"/>
                </a:solidFill>
                <a:latin typeface="黑体" panose="02010609060101010101" pitchFamily="2" charset="-122"/>
                <a:ea typeface="黑体" panose="02010609060101010101" pitchFamily="2" charset="-122"/>
              </a:rPr>
              <a:t>意义</a:t>
            </a:r>
            <a:r>
              <a:rPr lang="en-US" altLang="zh-CN" sz="2800" smtClean="0">
                <a:solidFill>
                  <a:schemeClr val="tx1"/>
                </a:solidFill>
                <a:latin typeface="黑体" panose="02010609060101010101" pitchFamily="2" charset="-122"/>
                <a:ea typeface="黑体" panose="02010609060101010101" pitchFamily="2" charset="-122"/>
              </a:rPr>
              <a:t>】</a:t>
            </a:r>
          </a:p>
          <a:p>
            <a:pPr marL="0" indent="0">
              <a:lnSpc>
                <a:spcPct val="150000"/>
              </a:lnSpc>
              <a:buFontTx/>
              <a:buNone/>
            </a:pPr>
            <a:r>
              <a:rPr lang="zh-CN" altLang="en-US" sz="2800" smtClean="0">
                <a:solidFill>
                  <a:schemeClr val="accent2"/>
                </a:solidFill>
                <a:latin typeface="黑体" panose="02010609060101010101" pitchFamily="2" charset="-122"/>
                <a:ea typeface="黑体" panose="02010609060101010101" pitchFamily="2" charset="-122"/>
              </a:rPr>
              <a:t>    建立</a:t>
            </a:r>
          </a:p>
        </p:txBody>
      </p:sp>
      <p:graphicFrame>
        <p:nvGraphicFramePr>
          <p:cNvPr id="97353" name="Group 73"/>
          <p:cNvGraphicFramePr>
            <a:graphicFrameLocks noGrp="1"/>
          </p:cNvGraphicFramePr>
          <p:nvPr/>
        </p:nvGraphicFramePr>
        <p:xfrm>
          <a:off x="146050" y="1436688"/>
          <a:ext cx="8878888" cy="4673600"/>
        </p:xfrm>
        <a:graphic>
          <a:graphicData uri="http://schemas.openxmlformats.org/drawingml/2006/table">
            <a:tbl>
              <a:tblPr/>
              <a:tblGrid>
                <a:gridCol w="487363"/>
                <a:gridCol w="614362"/>
                <a:gridCol w="3784600"/>
                <a:gridCol w="531813"/>
                <a:gridCol w="3460750"/>
              </a:tblGrid>
              <a:tr h="365125">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en-US" altLang="zh-CN" sz="1800" b="0" i="0" u="none" strike="noStrike" cap="none" normalizeH="0" baseline="0" smtClean="0">
                        <a:ln>
                          <a:noFill/>
                        </a:ln>
                        <a:solidFill>
                          <a:srgbClr val="000000"/>
                        </a:solidFill>
                        <a:effectLst/>
                        <a:latin typeface="黑体" panose="02010609060101010101" pitchFamily="2" charset="-122"/>
                        <a:ea typeface="黑体" panose="02010609060101010101" pitchFamily="2" charset="-122"/>
                        <a:cs typeface="楷体_GB231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800" b="1" i="0" u="none" strike="noStrike" cap="none" normalizeH="0" baseline="0" smtClean="0">
                          <a:ln>
                            <a:noFill/>
                          </a:ln>
                          <a:solidFill>
                            <a:srgbClr val="262626"/>
                          </a:solidFill>
                          <a:effectLst/>
                          <a:latin typeface="黑体" panose="02010609060101010101" pitchFamily="2" charset="-122"/>
                          <a:ea typeface="黑体" panose="02010609060101010101" pitchFamily="2" charset="-122"/>
                          <a:cs typeface="楷体_GB2312"/>
                        </a:rPr>
                        <a:t>社区卫生服务中心</a:t>
                      </a:r>
                      <a:endParaRPr kumimoji="0" lang="en-US" altLang="zh-CN" sz="1800" b="0" i="0" u="none" strike="noStrike" cap="none" normalizeH="0" baseline="0" smtClean="0">
                        <a:ln>
                          <a:noFill/>
                        </a:ln>
                        <a:solidFill>
                          <a:srgbClr val="000000"/>
                        </a:solidFill>
                        <a:effectLst/>
                        <a:latin typeface="黑体" panose="02010609060101010101" pitchFamily="2" charset="-122"/>
                        <a:ea typeface="黑体" panose="02010609060101010101" pitchFamily="2" charset="-122"/>
                        <a:cs typeface="楷体_GB2312"/>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hMerge="1">
                  <a:txBody>
                    <a:bodyPr/>
                    <a:lstStyle/>
                    <a:p>
                      <a:endParaRPr lang="zh-CN"/>
                    </a:p>
                  </a:txBody>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800" b="1" i="0" u="none" strike="noStrike" cap="none" normalizeH="0" baseline="0" smtClean="0">
                          <a:ln>
                            <a:noFill/>
                          </a:ln>
                          <a:solidFill>
                            <a:srgbClr val="262626"/>
                          </a:solidFill>
                          <a:effectLst/>
                          <a:latin typeface="黑体" panose="02010609060101010101" pitchFamily="2" charset="-122"/>
                          <a:ea typeface="黑体" panose="02010609060101010101" pitchFamily="2" charset="-122"/>
                          <a:cs typeface="楷体_GB2312"/>
                        </a:rPr>
                        <a:t>乡镇卫生院</a:t>
                      </a:r>
                      <a:endParaRPr kumimoji="0" lang="zh-CN" altLang="en-US" sz="1800" b="1" i="0" u="none" strike="noStrike" cap="none" normalizeH="0" baseline="0" smtClean="0">
                        <a:ln>
                          <a:noFill/>
                        </a:ln>
                        <a:solidFill>
                          <a:srgbClr val="FFFFFF"/>
                        </a:solidFill>
                        <a:effectLst/>
                        <a:latin typeface="黑体" panose="02010609060101010101" pitchFamily="2" charset="-122"/>
                        <a:ea typeface="黑体" panose="02010609060101010101" pitchFamily="2" charset="-122"/>
                        <a:cs typeface="楷体_GB2312"/>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hMerge="1">
                  <a:txBody>
                    <a:bodyPr/>
                    <a:lstStyle/>
                    <a:p>
                      <a:endParaRPr lang="zh-CN"/>
                    </a:p>
                  </a:txBody>
                  <a:tcPr/>
                </a:tc>
              </a:tr>
              <a:tr h="579438">
                <a:tc rowSpan="5">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600" b="1" i="0" u="none" strike="noStrike" cap="none" normalizeH="0" baseline="0" smtClean="0">
                          <a:ln>
                            <a:noFill/>
                          </a:ln>
                          <a:solidFill>
                            <a:srgbClr val="4222C8"/>
                          </a:solidFill>
                          <a:effectLst/>
                          <a:latin typeface="黑体" panose="02010609060101010101" pitchFamily="2" charset="-122"/>
                          <a:ea typeface="黑体" panose="02010609060101010101" pitchFamily="2" charset="-122"/>
                          <a:cs typeface="楷体_GB2312"/>
                        </a:rPr>
                        <a:t>C</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600" b="1" i="0" u="none" strike="noStrike" cap="none" normalizeH="0" baseline="0" smtClean="0">
                          <a:ln>
                            <a:noFill/>
                          </a:ln>
                          <a:solidFill>
                            <a:srgbClr val="4222C8"/>
                          </a:solidFill>
                          <a:effectLst/>
                          <a:latin typeface="黑体" panose="02010609060101010101" pitchFamily="2" charset="-122"/>
                          <a:ea typeface="黑体" panose="02010609060101010101" pitchFamily="2" charset="-122"/>
                          <a:cs typeface="楷体_GB2312"/>
                        </a:rPr>
                        <a:t>C1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1600" b="1" i="0" u="none" strike="noStrike" cap="none" normalizeH="0" baseline="0" smtClean="0">
                          <a:ln>
                            <a:noFill/>
                          </a:ln>
                          <a:solidFill>
                            <a:srgbClr val="4222C8"/>
                          </a:solidFill>
                          <a:effectLst/>
                          <a:latin typeface="黑体" panose="02010609060101010101" pitchFamily="2" charset="-122"/>
                          <a:ea typeface="黑体" panose="02010609060101010101" pitchFamily="2" charset="-122"/>
                          <a:cs typeface="楷体_GB2312"/>
                        </a:rPr>
                        <a:t>6全科、9护士、1中医主治、1公卫医护、1名主管护师，每5张增配1医1护</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600" b="1" i="0" u="none" strike="noStrike" cap="none" normalizeH="0" baseline="0" smtClean="0">
                          <a:ln>
                            <a:noFill/>
                          </a:ln>
                          <a:solidFill>
                            <a:srgbClr val="4222C8"/>
                          </a:solidFill>
                          <a:effectLst/>
                          <a:latin typeface="黑体" panose="02010609060101010101" pitchFamily="2" charset="-122"/>
                          <a:ea typeface="黑体" panose="02010609060101010101" pitchFamily="2" charset="-122"/>
                          <a:cs typeface="楷体_GB2312"/>
                        </a:rPr>
                        <a:t>C1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1600" b="1" i="0" u="none" strike="noStrike" cap="none" normalizeH="0" baseline="0" smtClean="0">
                          <a:ln>
                            <a:noFill/>
                          </a:ln>
                          <a:solidFill>
                            <a:srgbClr val="4222C8"/>
                          </a:solidFill>
                          <a:effectLst/>
                          <a:latin typeface="黑体" panose="02010609060101010101" pitchFamily="2" charset="-122"/>
                          <a:ea typeface="黑体" panose="02010609060101010101" pitchFamily="2" charset="-122"/>
                          <a:cs typeface="楷体_GB2312"/>
                        </a:rPr>
                        <a:t>3医、5护、相应人员含主治1名</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334963">
                <a:tc vMerge="1">
                  <a:txBody>
                    <a:bodyPr/>
                    <a:lstStyle/>
                    <a:p>
                      <a:endParaRPr lang="zh-CN"/>
                    </a:p>
                  </a:txBody>
                  <a:tcPr/>
                </a:tc>
                <a:tc rowSpan="2">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600" b="1" i="0" u="none" strike="noStrike" cap="none" normalizeH="0" baseline="0" smtClean="0">
                          <a:ln>
                            <a:noFill/>
                          </a:ln>
                          <a:solidFill>
                            <a:srgbClr val="4222C8"/>
                          </a:solidFill>
                          <a:effectLst/>
                          <a:latin typeface="黑体" panose="02010609060101010101" pitchFamily="2" charset="-122"/>
                          <a:ea typeface="黑体" panose="02010609060101010101" pitchFamily="2" charset="-122"/>
                          <a:cs typeface="楷体_GB2312"/>
                        </a:rPr>
                        <a:t>C2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rowSpan="2">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1600" b="1" i="0" u="none" strike="noStrike" cap="none" normalizeH="0" baseline="0" smtClean="0">
                          <a:ln>
                            <a:noFill/>
                          </a:ln>
                          <a:solidFill>
                            <a:srgbClr val="4222C8"/>
                          </a:solidFill>
                          <a:effectLst/>
                          <a:latin typeface="黑体" panose="02010609060101010101" pitchFamily="2" charset="-122"/>
                          <a:ea typeface="黑体" panose="02010609060101010101" pitchFamily="2" charset="-122"/>
                          <a:cs typeface="楷体_GB2312"/>
                        </a:rPr>
                        <a:t>人员编制数不低于省级标准</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600" b="1" i="0" u="none" strike="noStrike" cap="none" normalizeH="0" baseline="0" smtClean="0">
                          <a:ln>
                            <a:noFill/>
                          </a:ln>
                          <a:solidFill>
                            <a:srgbClr val="4222C8"/>
                          </a:solidFill>
                          <a:effectLst/>
                          <a:latin typeface="黑体" panose="02010609060101010101" pitchFamily="2" charset="-122"/>
                          <a:ea typeface="黑体" panose="02010609060101010101" pitchFamily="2" charset="-122"/>
                          <a:cs typeface="楷体_GB2312"/>
                        </a:rPr>
                        <a:t>C2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1600" b="1" i="0" u="none" strike="noStrike" cap="none" normalizeH="0" baseline="0" smtClean="0">
                          <a:ln>
                            <a:noFill/>
                          </a:ln>
                          <a:solidFill>
                            <a:srgbClr val="4222C8"/>
                          </a:solidFill>
                          <a:effectLst/>
                          <a:latin typeface="黑体" panose="02010609060101010101" pitchFamily="2" charset="-122"/>
                          <a:ea typeface="黑体" panose="02010609060101010101" pitchFamily="2" charset="-122"/>
                          <a:cs typeface="楷体_GB2312"/>
                        </a:rPr>
                        <a:t>人员编制数不低于省级标准</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r h="334963">
                <a:tc vMerge="1">
                  <a:txBody>
                    <a:bodyPr/>
                    <a:lstStyle/>
                    <a:p>
                      <a:endParaRPr lang="zh-CN"/>
                    </a:p>
                  </a:txBody>
                  <a:tcPr/>
                </a:tc>
                <a:tc vMerge="1">
                  <a:txBody>
                    <a:bodyPr/>
                    <a:lstStyle/>
                    <a:p>
                      <a:endParaRPr lang="zh-CN"/>
                    </a:p>
                  </a:txBody>
                  <a:tcPr/>
                </a:tc>
                <a:tc vMerge="1">
                  <a:txBody>
                    <a:bodyPr/>
                    <a:lstStyle/>
                    <a:p>
                      <a:endParaRPr lang="zh-CN"/>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600" b="1" i="0" u="none" strike="noStrike" cap="none" normalizeH="0" baseline="0" smtClean="0">
                          <a:ln>
                            <a:noFill/>
                          </a:ln>
                          <a:solidFill>
                            <a:srgbClr val="4222C8"/>
                          </a:solidFill>
                          <a:effectLst/>
                          <a:latin typeface="黑体" panose="02010609060101010101" pitchFamily="2" charset="-122"/>
                          <a:ea typeface="黑体" panose="02010609060101010101" pitchFamily="2" charset="-122"/>
                          <a:cs typeface="楷体_GB2312"/>
                        </a:rPr>
                        <a:t>C3</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1600" b="1" i="0" u="none" strike="noStrike" cap="none" normalizeH="0" baseline="0" smtClean="0">
                          <a:ln>
                            <a:noFill/>
                          </a:ln>
                          <a:solidFill>
                            <a:srgbClr val="4222C8"/>
                          </a:solidFill>
                          <a:effectLst/>
                          <a:latin typeface="黑体" panose="02010609060101010101" pitchFamily="2" charset="-122"/>
                          <a:ea typeface="黑体" panose="02010609060101010101" pitchFamily="2" charset="-122"/>
                          <a:cs typeface="楷体_GB2312"/>
                        </a:rPr>
                        <a:t>卫计人数&gt;80%职工数</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334963">
                <a:tc vMerge="1">
                  <a:txBody>
                    <a:bodyPr/>
                    <a:lstStyle/>
                    <a:p>
                      <a:endParaRPr lang="zh-CN"/>
                    </a:p>
                  </a:txBody>
                  <a:tcPr/>
                </a:tc>
                <a:tc rowSpan="2">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600" b="1" i="0" u="none" strike="noStrike" cap="none" normalizeH="0" baseline="0" smtClean="0">
                          <a:ln>
                            <a:noFill/>
                          </a:ln>
                          <a:solidFill>
                            <a:srgbClr val="4222C8"/>
                          </a:solidFill>
                          <a:effectLst/>
                          <a:latin typeface="黑体" panose="02010609060101010101" pitchFamily="2" charset="-122"/>
                          <a:ea typeface="黑体" panose="02010609060101010101" pitchFamily="2" charset="-122"/>
                          <a:cs typeface="楷体_GB2312"/>
                        </a:rPr>
                        <a:t>C3</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rowSpan="2">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1600" b="1" i="0" u="none" strike="noStrike" cap="none" normalizeH="0" baseline="0" smtClean="0">
                          <a:ln>
                            <a:noFill/>
                          </a:ln>
                          <a:solidFill>
                            <a:srgbClr val="4222C8"/>
                          </a:solidFill>
                          <a:effectLst/>
                          <a:latin typeface="黑体" panose="02010609060101010101" pitchFamily="2" charset="-122"/>
                          <a:ea typeface="黑体" panose="02010609060101010101" pitchFamily="2" charset="-122"/>
                          <a:cs typeface="楷体_GB2312"/>
                        </a:rPr>
                        <a:t>卫计人员数&gt;80%职工数</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600" b="1" i="0" u="none" strike="noStrike" cap="none" normalizeH="0" baseline="0" smtClean="0">
                          <a:ln>
                            <a:noFill/>
                          </a:ln>
                          <a:solidFill>
                            <a:srgbClr val="4222C8"/>
                          </a:solidFill>
                          <a:effectLst/>
                          <a:latin typeface="黑体" panose="02010609060101010101" pitchFamily="2" charset="-122"/>
                          <a:ea typeface="黑体" panose="02010609060101010101" pitchFamily="2" charset="-122"/>
                          <a:cs typeface="楷体_GB2312"/>
                        </a:rPr>
                        <a:t>C4</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1600" b="1" i="0" u="none" strike="noStrike" cap="none" normalizeH="0" baseline="0" smtClean="0">
                          <a:ln>
                            <a:noFill/>
                          </a:ln>
                          <a:solidFill>
                            <a:srgbClr val="4222C8"/>
                          </a:solidFill>
                          <a:effectLst/>
                          <a:latin typeface="黑体" panose="02010609060101010101" pitchFamily="2" charset="-122"/>
                          <a:ea typeface="黑体" panose="02010609060101010101" pitchFamily="2" charset="-122"/>
                          <a:cs typeface="楷体_GB2312"/>
                          <a:sym typeface="+mn-ea"/>
                        </a:rPr>
                        <a:t>全科医生1名（含加注）</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r h="334963">
                <a:tc vMerge="1">
                  <a:txBody>
                    <a:bodyPr/>
                    <a:lstStyle/>
                    <a:p>
                      <a:endParaRPr lang="zh-CN"/>
                    </a:p>
                  </a:txBody>
                  <a:tcPr/>
                </a:tc>
                <a:tc vMerge="1">
                  <a:txBody>
                    <a:bodyPr/>
                    <a:lstStyle/>
                    <a:p>
                      <a:endParaRPr lang="zh-CN"/>
                    </a:p>
                  </a:txBody>
                  <a:tcPr/>
                </a:tc>
                <a:tc vMerge="1">
                  <a:txBody>
                    <a:bodyPr/>
                    <a:lstStyle/>
                    <a:p>
                      <a:endParaRPr lang="zh-CN"/>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600" b="1" i="0" u="none" strike="noStrike" cap="none" normalizeH="0" baseline="0" smtClean="0">
                          <a:ln>
                            <a:noFill/>
                          </a:ln>
                          <a:solidFill>
                            <a:srgbClr val="4222C8"/>
                          </a:solidFill>
                          <a:effectLst/>
                          <a:latin typeface="黑体" panose="02010609060101010101" pitchFamily="2" charset="-122"/>
                          <a:ea typeface="黑体" panose="02010609060101010101" pitchFamily="2" charset="-122"/>
                          <a:cs typeface="楷体_GB2312"/>
                        </a:rPr>
                        <a:t>C5</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1600" b="1" i="0" u="none" strike="noStrike" cap="none" normalizeH="0" baseline="0" smtClean="0">
                          <a:ln>
                            <a:noFill/>
                          </a:ln>
                          <a:solidFill>
                            <a:srgbClr val="4222C8"/>
                          </a:solidFill>
                          <a:effectLst/>
                          <a:latin typeface="黑体" panose="02010609060101010101" pitchFamily="2" charset="-122"/>
                          <a:ea typeface="黑体" panose="02010609060101010101" pitchFamily="2" charset="-122"/>
                          <a:cs typeface="楷体_GB2312"/>
                        </a:rPr>
                        <a:t>设中医科 中医类医师&gt;2名</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334963">
                <a:tc rowSpan="2">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600" b="1" i="0" u="none" strike="noStrike" cap="none" normalizeH="0" baseline="0" smtClean="0">
                          <a:ln>
                            <a:noFill/>
                          </a:ln>
                          <a:solidFill>
                            <a:srgbClr val="4222C8"/>
                          </a:solidFill>
                          <a:effectLst/>
                          <a:latin typeface="黑体" panose="02010609060101010101" pitchFamily="2" charset="-122"/>
                          <a:ea typeface="黑体" panose="02010609060101010101" pitchFamily="2" charset="-122"/>
                          <a:cs typeface="楷体_GB2312"/>
                        </a:rPr>
                        <a:t>B</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600" b="1" i="0" u="none" strike="noStrike" cap="none" normalizeH="0" baseline="0" smtClean="0">
                          <a:ln>
                            <a:noFill/>
                          </a:ln>
                          <a:solidFill>
                            <a:srgbClr val="4222C8"/>
                          </a:solidFill>
                          <a:effectLst/>
                          <a:latin typeface="黑体" panose="02010609060101010101" pitchFamily="2" charset="-122"/>
                          <a:ea typeface="黑体" panose="02010609060101010101" pitchFamily="2" charset="-122"/>
                          <a:cs typeface="楷体_GB2312"/>
                        </a:rPr>
                        <a:t>B1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1600" b="1" i="0" u="none" strike="noStrike" cap="none" normalizeH="0" baseline="0" smtClean="0">
                          <a:ln>
                            <a:noFill/>
                          </a:ln>
                          <a:solidFill>
                            <a:srgbClr val="4222C8"/>
                          </a:solidFill>
                          <a:effectLst/>
                          <a:latin typeface="黑体" panose="02010609060101010101" pitchFamily="2" charset="-122"/>
                          <a:ea typeface="黑体" panose="02010609060101010101" pitchFamily="2" charset="-122"/>
                          <a:cs typeface="楷体_GB2312"/>
                        </a:rPr>
                        <a:t>大专以上学历人数&gt;50%医技人员</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600" b="1" i="0" u="none" strike="noStrike" cap="none" normalizeH="0" baseline="0" smtClean="0">
                          <a:ln>
                            <a:noFill/>
                          </a:ln>
                          <a:solidFill>
                            <a:srgbClr val="4222C8"/>
                          </a:solidFill>
                          <a:effectLst/>
                          <a:latin typeface="黑体" panose="02010609060101010101" pitchFamily="2" charset="-122"/>
                          <a:ea typeface="黑体" panose="02010609060101010101" pitchFamily="2" charset="-122"/>
                          <a:cs typeface="楷体_GB2312"/>
                        </a:rPr>
                        <a:t>B1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1600" b="1" i="0" u="none" strike="noStrike" cap="none" normalizeH="0" baseline="0" smtClean="0">
                          <a:ln>
                            <a:noFill/>
                          </a:ln>
                          <a:solidFill>
                            <a:srgbClr val="4222C8"/>
                          </a:solidFill>
                          <a:effectLst/>
                          <a:latin typeface="黑体" panose="02010609060101010101" pitchFamily="2" charset="-122"/>
                          <a:ea typeface="黑体" panose="02010609060101010101" pitchFamily="2" charset="-122"/>
                          <a:cs typeface="楷体_GB2312"/>
                        </a:rPr>
                        <a:t>大专以上学历人数&gt;50%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r h="334963">
                <a:tc vMerge="1">
                  <a:txBody>
                    <a:bodyPr/>
                    <a:lstStyle/>
                    <a:p>
                      <a:endParaRPr lang="zh-CN"/>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600" b="1" i="0" u="none" strike="noStrike" cap="none" normalizeH="0" baseline="0" smtClean="0">
                          <a:ln>
                            <a:noFill/>
                          </a:ln>
                          <a:solidFill>
                            <a:srgbClr val="4222C8"/>
                          </a:solidFill>
                          <a:effectLst/>
                          <a:latin typeface="黑体" panose="02010609060101010101" pitchFamily="2" charset="-122"/>
                          <a:ea typeface="黑体" panose="02010609060101010101" pitchFamily="2" charset="-122"/>
                          <a:cs typeface="楷体_GB2312"/>
                        </a:rPr>
                        <a:t>B2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1600" b="1" i="0" u="none" strike="noStrike" cap="none" normalizeH="0" baseline="0" smtClean="0">
                          <a:ln>
                            <a:noFill/>
                          </a:ln>
                          <a:solidFill>
                            <a:srgbClr val="4222C8"/>
                          </a:solidFill>
                          <a:effectLst/>
                          <a:latin typeface="黑体" panose="02010609060101010101" pitchFamily="2" charset="-122"/>
                          <a:ea typeface="黑体" panose="02010609060101010101" pitchFamily="2" charset="-122"/>
                          <a:cs typeface="楷体_GB2312"/>
                        </a:rPr>
                        <a:t>每万人口全科医生数</a:t>
                      </a:r>
                      <a:r>
                        <a:rPr kumimoji="0" lang="zh-CN" altLang="en-US" sz="1600" b="1" i="0" u="none" strike="noStrike" cap="none" normalizeH="0" baseline="0" smtClean="0">
                          <a:ln>
                            <a:noFill/>
                          </a:ln>
                          <a:solidFill>
                            <a:srgbClr val="333399"/>
                          </a:solidFill>
                          <a:effectLst/>
                          <a:latin typeface="黑体" panose="02010609060101010101" pitchFamily="2" charset="-122"/>
                          <a:ea typeface="黑体" panose="02010609060101010101" pitchFamily="2" charset="-122"/>
                          <a:cs typeface="楷体_GB2312"/>
                        </a:rPr>
                        <a:t>≥</a:t>
                      </a:r>
                      <a:r>
                        <a:rPr kumimoji="0" lang="zh-CN" altLang="en-US" sz="1600" b="1" i="0" u="none" strike="noStrike" cap="none" normalizeH="0" baseline="0" smtClean="0">
                          <a:ln>
                            <a:noFill/>
                          </a:ln>
                          <a:solidFill>
                            <a:srgbClr val="4222C8"/>
                          </a:solidFill>
                          <a:effectLst/>
                          <a:latin typeface="黑体" panose="02010609060101010101" pitchFamily="2" charset="-122"/>
                          <a:ea typeface="黑体" panose="02010609060101010101" pitchFamily="2" charset="-122"/>
                          <a:cs typeface="楷体_GB2312"/>
                        </a:rPr>
                        <a:t>2 （含加注）</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600" b="1" i="0" u="none" strike="noStrike" cap="none" normalizeH="0" baseline="0" smtClean="0">
                          <a:ln>
                            <a:noFill/>
                          </a:ln>
                          <a:solidFill>
                            <a:srgbClr val="4222C8"/>
                          </a:solidFill>
                          <a:effectLst/>
                          <a:latin typeface="黑体" panose="02010609060101010101" pitchFamily="2" charset="-122"/>
                          <a:ea typeface="黑体" panose="02010609060101010101" pitchFamily="2" charset="-122"/>
                          <a:cs typeface="楷体_GB2312"/>
                        </a:rPr>
                        <a:t>B2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1600" b="1" i="0" u="none" strike="noStrike" cap="none" normalizeH="0" baseline="0" smtClean="0">
                          <a:ln>
                            <a:noFill/>
                          </a:ln>
                          <a:solidFill>
                            <a:srgbClr val="4222C8"/>
                          </a:solidFill>
                          <a:effectLst/>
                          <a:latin typeface="黑体" panose="02010609060101010101" pitchFamily="2" charset="-122"/>
                          <a:ea typeface="黑体" panose="02010609060101010101" pitchFamily="2" charset="-122"/>
                          <a:cs typeface="楷体_GB2312"/>
                        </a:rPr>
                        <a:t>每万人全科医生</a:t>
                      </a:r>
                      <a:r>
                        <a:rPr kumimoji="0" lang="zh-CN" altLang="en-US" sz="1600" b="1" i="0" u="none" strike="noStrike" cap="none" normalizeH="0" baseline="0" smtClean="0">
                          <a:ln>
                            <a:noFill/>
                          </a:ln>
                          <a:solidFill>
                            <a:srgbClr val="333399"/>
                          </a:solidFill>
                          <a:effectLst/>
                          <a:latin typeface="黑体" panose="02010609060101010101" pitchFamily="2" charset="-122"/>
                          <a:ea typeface="黑体" panose="02010609060101010101" pitchFamily="2" charset="-122"/>
                          <a:cs typeface="楷体_GB2312"/>
                        </a:rPr>
                        <a:t>≥</a:t>
                      </a:r>
                      <a:r>
                        <a:rPr kumimoji="0" lang="zh-CN" altLang="en-US" sz="1600" b="1" i="0" u="none" strike="noStrike" cap="none" normalizeH="0" baseline="0" smtClean="0">
                          <a:ln>
                            <a:noFill/>
                          </a:ln>
                          <a:solidFill>
                            <a:srgbClr val="4222C8"/>
                          </a:solidFill>
                          <a:effectLst/>
                          <a:latin typeface="黑体" panose="02010609060101010101" pitchFamily="2" charset="-122"/>
                          <a:ea typeface="黑体" panose="02010609060101010101" pitchFamily="2" charset="-122"/>
                          <a:cs typeface="楷体_GB2312"/>
                        </a:rPr>
                        <a:t>2（含加注）</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379413">
                <a:tc rowSpan="5">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600" b="1" i="0" u="none" strike="noStrike" cap="none" normalizeH="0" baseline="0" smtClean="0">
                          <a:ln>
                            <a:noFill/>
                          </a:ln>
                          <a:solidFill>
                            <a:srgbClr val="4222C8"/>
                          </a:solidFill>
                          <a:effectLst/>
                          <a:latin typeface="黑体" panose="02010609060101010101" pitchFamily="2" charset="-122"/>
                          <a:ea typeface="黑体" panose="02010609060101010101" pitchFamily="2" charset="-122"/>
                          <a:cs typeface="楷体_GB2312"/>
                        </a:rPr>
                        <a:t>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600" b="1" i="0" u="none" strike="noStrike" cap="none" normalizeH="0" baseline="0" smtClean="0">
                          <a:ln>
                            <a:noFill/>
                          </a:ln>
                          <a:solidFill>
                            <a:srgbClr val="4222C8"/>
                          </a:solidFill>
                          <a:effectLst/>
                          <a:latin typeface="黑体" panose="02010609060101010101" pitchFamily="2" charset="-122"/>
                          <a:ea typeface="黑体" panose="02010609060101010101" pitchFamily="2" charset="-122"/>
                          <a:cs typeface="楷体_GB2312"/>
                        </a:rPr>
                        <a:t>A1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1600" b="1" i="0" u="none" strike="noStrike" cap="none" normalizeH="0" baseline="0" smtClean="0">
                          <a:ln>
                            <a:noFill/>
                          </a:ln>
                          <a:solidFill>
                            <a:srgbClr val="4222C8"/>
                          </a:solidFill>
                          <a:effectLst/>
                          <a:latin typeface="黑体" panose="02010609060101010101" pitchFamily="2" charset="-122"/>
                          <a:ea typeface="黑体" panose="02010609060101010101" pitchFamily="2" charset="-122"/>
                          <a:cs typeface="楷体_GB2312"/>
                        </a:rPr>
                        <a:t>医技大专以上学历人数&gt;80%医技人数</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600" b="1" i="0" u="none" strike="noStrike" cap="none" normalizeH="0" baseline="0" smtClean="0">
                          <a:ln>
                            <a:noFill/>
                          </a:ln>
                          <a:solidFill>
                            <a:srgbClr val="4222C8"/>
                          </a:solidFill>
                          <a:effectLst/>
                          <a:latin typeface="黑体" panose="02010609060101010101" pitchFamily="2" charset="-122"/>
                          <a:ea typeface="黑体" panose="02010609060101010101" pitchFamily="2" charset="-122"/>
                          <a:cs typeface="楷体_GB2312"/>
                        </a:rPr>
                        <a:t>A1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1600" b="1" i="0" u="none" strike="noStrike" cap="none" normalizeH="0" baseline="0" smtClean="0">
                          <a:ln>
                            <a:noFill/>
                          </a:ln>
                          <a:solidFill>
                            <a:srgbClr val="4222C8"/>
                          </a:solidFill>
                          <a:effectLst/>
                          <a:latin typeface="黑体" panose="02010609060101010101" pitchFamily="2" charset="-122"/>
                          <a:ea typeface="黑体" panose="02010609060101010101" pitchFamily="2" charset="-122"/>
                          <a:cs typeface="楷体_GB2312"/>
                        </a:rPr>
                        <a:t>本科医生数&gt;50%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r h="334963">
                <a:tc vMerge="1">
                  <a:txBody>
                    <a:bodyPr/>
                    <a:lstStyle/>
                    <a:p>
                      <a:endParaRPr lang="zh-CN"/>
                    </a:p>
                  </a:txBody>
                  <a:tcPr/>
                </a:tc>
                <a:tc rowSpan="2">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600" b="1" i="0" u="none" strike="noStrike" cap="none" normalizeH="0" baseline="0" smtClean="0">
                          <a:ln>
                            <a:noFill/>
                          </a:ln>
                          <a:solidFill>
                            <a:srgbClr val="4222C8"/>
                          </a:solidFill>
                          <a:effectLst/>
                          <a:latin typeface="黑体" panose="02010609060101010101" pitchFamily="2" charset="-122"/>
                          <a:ea typeface="黑体" panose="02010609060101010101" pitchFamily="2" charset="-122"/>
                          <a:cs typeface="楷体_GB2312"/>
                        </a:rPr>
                        <a:t>A2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rowSpan="2">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1600" b="1" i="0" u="none" strike="noStrike" cap="none" normalizeH="0" baseline="0" smtClean="0">
                          <a:ln>
                            <a:noFill/>
                          </a:ln>
                          <a:solidFill>
                            <a:srgbClr val="4222C8"/>
                          </a:solidFill>
                          <a:effectLst/>
                          <a:latin typeface="黑体" panose="02010609060101010101" pitchFamily="2" charset="-122"/>
                          <a:ea typeface="黑体" panose="02010609060101010101" pitchFamily="2" charset="-122"/>
                          <a:cs typeface="楷体_GB2312"/>
                        </a:rPr>
                        <a:t>本科医生&gt;70%医生数</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600" b="1" i="0" u="none" strike="noStrike" cap="none" normalizeH="0" baseline="0" smtClean="0">
                          <a:ln>
                            <a:noFill/>
                          </a:ln>
                          <a:solidFill>
                            <a:srgbClr val="4222C8"/>
                          </a:solidFill>
                          <a:effectLst/>
                          <a:latin typeface="黑体" panose="02010609060101010101" pitchFamily="2" charset="-122"/>
                          <a:ea typeface="黑体" panose="02010609060101010101" pitchFamily="2" charset="-122"/>
                          <a:cs typeface="楷体_GB2312"/>
                        </a:rPr>
                        <a:t>A2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1600" b="1" i="0" u="none" strike="noStrike" cap="none" normalizeH="0" baseline="0" smtClean="0">
                          <a:ln>
                            <a:noFill/>
                          </a:ln>
                          <a:solidFill>
                            <a:srgbClr val="4222C8"/>
                          </a:solidFill>
                          <a:effectLst/>
                          <a:latin typeface="黑体" panose="02010609060101010101" pitchFamily="2" charset="-122"/>
                          <a:ea typeface="黑体" panose="02010609060101010101" pitchFamily="2" charset="-122"/>
                          <a:cs typeface="楷体_GB2312"/>
                        </a:rPr>
                        <a:t>中级卫计人数&gt;20%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334963">
                <a:tc vMerge="1">
                  <a:txBody>
                    <a:bodyPr/>
                    <a:lstStyle/>
                    <a:p>
                      <a:endParaRPr lang="zh-CN"/>
                    </a:p>
                  </a:txBody>
                  <a:tcPr/>
                </a:tc>
                <a:tc vMerge="1">
                  <a:txBody>
                    <a:bodyPr/>
                    <a:lstStyle/>
                    <a:p>
                      <a:endParaRPr lang="zh-CN"/>
                    </a:p>
                  </a:txBody>
                  <a:tcPr/>
                </a:tc>
                <a:tc vMerge="1">
                  <a:txBody>
                    <a:bodyPr/>
                    <a:lstStyle/>
                    <a:p>
                      <a:endParaRPr lang="zh-CN"/>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600" b="1" i="0" u="none" strike="noStrike" cap="none" normalizeH="0" baseline="0" smtClean="0">
                          <a:ln>
                            <a:noFill/>
                          </a:ln>
                          <a:solidFill>
                            <a:srgbClr val="4222C8"/>
                          </a:solidFill>
                          <a:effectLst/>
                          <a:latin typeface="黑体" panose="02010609060101010101" pitchFamily="2" charset="-122"/>
                          <a:ea typeface="黑体" panose="02010609060101010101" pitchFamily="2" charset="-122"/>
                          <a:cs typeface="楷体_GB2312"/>
                        </a:rPr>
                        <a:t>A3</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1600" b="1" i="0" u="none" strike="noStrike" cap="none" normalizeH="0" baseline="0" smtClean="0">
                          <a:ln>
                            <a:noFill/>
                          </a:ln>
                          <a:solidFill>
                            <a:srgbClr val="4222C8"/>
                          </a:solidFill>
                          <a:effectLst/>
                          <a:latin typeface="黑体" panose="02010609060101010101" pitchFamily="2" charset="-122"/>
                          <a:ea typeface="黑体" panose="02010609060101010101" pitchFamily="2" charset="-122"/>
                          <a:cs typeface="楷体_GB2312"/>
                        </a:rPr>
                        <a:t>1名副主任医师以上</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r h="334963">
                <a:tc vMerge="1">
                  <a:txBody>
                    <a:bodyPr/>
                    <a:lstStyle/>
                    <a:p>
                      <a:endParaRPr lang="zh-CN"/>
                    </a:p>
                  </a:txBody>
                  <a:tcPr/>
                </a:tc>
                <a:tc rowSpan="2">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600" b="1" i="0" u="none" strike="noStrike" cap="none" normalizeH="0" baseline="0" smtClean="0">
                          <a:ln>
                            <a:noFill/>
                          </a:ln>
                          <a:solidFill>
                            <a:srgbClr val="4222C8"/>
                          </a:solidFill>
                          <a:effectLst/>
                          <a:latin typeface="黑体" panose="02010609060101010101" pitchFamily="2" charset="-122"/>
                          <a:ea typeface="黑体" panose="02010609060101010101" pitchFamily="2" charset="-122"/>
                          <a:cs typeface="楷体_GB2312"/>
                        </a:rPr>
                        <a:t>A3</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rowSpan="2">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1600" b="1" i="0" u="none" strike="noStrike" cap="none" normalizeH="0" baseline="0" smtClean="0">
                          <a:ln>
                            <a:noFill/>
                          </a:ln>
                          <a:solidFill>
                            <a:srgbClr val="4222C8"/>
                          </a:solidFill>
                          <a:effectLst/>
                          <a:latin typeface="黑体" panose="02010609060101010101" pitchFamily="2" charset="-122"/>
                          <a:ea typeface="黑体" panose="02010609060101010101" pitchFamily="2" charset="-122"/>
                          <a:cs typeface="楷体_GB2312"/>
                        </a:rPr>
                        <a:t>中级卫计人数&gt;35%含正高1名</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600" b="1" i="0" u="none" strike="noStrike" cap="none" normalizeH="0" baseline="0" smtClean="0">
                          <a:ln>
                            <a:noFill/>
                          </a:ln>
                          <a:solidFill>
                            <a:srgbClr val="4222C8"/>
                          </a:solidFill>
                          <a:effectLst/>
                          <a:latin typeface="黑体" panose="02010609060101010101" pitchFamily="2" charset="-122"/>
                          <a:ea typeface="黑体" panose="02010609060101010101" pitchFamily="2" charset="-122"/>
                          <a:cs typeface="楷体_GB2312"/>
                        </a:rPr>
                        <a:t>A4</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1600" b="1" i="0" u="none" strike="noStrike" cap="none" normalizeH="0" baseline="0" smtClean="0">
                          <a:ln>
                            <a:noFill/>
                          </a:ln>
                          <a:solidFill>
                            <a:srgbClr val="4222C8"/>
                          </a:solidFill>
                          <a:effectLst/>
                          <a:latin typeface="黑体" panose="02010609060101010101" pitchFamily="2" charset="-122"/>
                          <a:ea typeface="黑体" panose="02010609060101010101" pitchFamily="2" charset="-122"/>
                          <a:cs typeface="楷体_GB2312"/>
                        </a:rPr>
                        <a:t>1名住院规培医生</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180975">
                <a:tc vMerge="1">
                  <a:txBody>
                    <a:bodyPr/>
                    <a:lstStyle/>
                    <a:p>
                      <a:endParaRPr lang="zh-CN"/>
                    </a:p>
                  </a:txBody>
                  <a:tcPr/>
                </a:tc>
                <a:tc vMerge="1">
                  <a:txBody>
                    <a:bodyPr/>
                    <a:lstStyle/>
                    <a:p>
                      <a:endParaRPr lang="zh-CN"/>
                    </a:p>
                  </a:txBody>
                  <a:tcPr/>
                </a:tc>
                <a:tc vMerge="1">
                  <a:txBody>
                    <a:bodyPr/>
                    <a:lstStyle/>
                    <a:p>
                      <a:endParaRPr lang="zh-CN"/>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600" b="1" i="0" u="none" strike="noStrike" cap="none" normalizeH="0" baseline="0" smtClean="0">
                          <a:ln>
                            <a:noFill/>
                          </a:ln>
                          <a:solidFill>
                            <a:srgbClr val="4222C8"/>
                          </a:solidFill>
                          <a:effectLst/>
                          <a:latin typeface="黑体" panose="02010609060101010101" pitchFamily="2" charset="-122"/>
                          <a:ea typeface="黑体" panose="02010609060101010101" pitchFamily="2" charset="-122"/>
                          <a:cs typeface="楷体_GB2312"/>
                        </a:rPr>
                        <a:t>A5</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1600" b="1" i="0" u="none" strike="noStrike" cap="none" normalizeH="0" baseline="0" smtClean="0">
                          <a:ln>
                            <a:noFill/>
                          </a:ln>
                          <a:solidFill>
                            <a:srgbClr val="4222C8"/>
                          </a:solidFill>
                          <a:effectLst/>
                          <a:latin typeface="黑体" panose="02010609060101010101" pitchFamily="2" charset="-122"/>
                          <a:ea typeface="黑体" panose="02010609060101010101" pitchFamily="2" charset="-122"/>
                          <a:cs typeface="楷体_GB2312"/>
                        </a:rPr>
                        <a:t>1名中级中医师</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bl>
          </a:graphicData>
        </a:graphic>
      </p:graphicFrame>
      <p:graphicFrame>
        <p:nvGraphicFramePr>
          <p:cNvPr id="2" name="Group 73"/>
          <p:cNvGraphicFramePr>
            <a:graphicFrameLocks noGrp="1"/>
          </p:cNvGraphicFramePr>
          <p:nvPr/>
        </p:nvGraphicFramePr>
        <p:xfrm>
          <a:off x="146050" y="1436688"/>
          <a:ext cx="8879205" cy="4677410"/>
        </p:xfrm>
        <a:graphic>
          <a:graphicData uri="http://schemas.openxmlformats.org/drawingml/2006/table">
            <a:tbl>
              <a:tblPr/>
              <a:tblGrid>
                <a:gridCol w="487363"/>
                <a:gridCol w="614362"/>
                <a:gridCol w="3784600"/>
                <a:gridCol w="531813"/>
                <a:gridCol w="3460750"/>
              </a:tblGrid>
              <a:tr h="365125">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en-US" altLang="zh-CN" sz="1800" b="0" i="0" u="none" strike="noStrike" cap="none" normalizeH="0" baseline="0" smtClean="0">
                        <a:ln>
                          <a:noFill/>
                        </a:ln>
                        <a:solidFill>
                          <a:srgbClr val="000000"/>
                        </a:solidFill>
                        <a:effectLst/>
                        <a:latin typeface="黑体" panose="02010609060101010101" pitchFamily="2" charset="-122"/>
                        <a:ea typeface="黑体" panose="02010609060101010101" pitchFamily="2" charset="-122"/>
                        <a:cs typeface="楷体_GB231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800" b="1" i="0" u="none" strike="noStrike" cap="none" normalizeH="0" baseline="0" smtClean="0">
                          <a:ln>
                            <a:noFill/>
                          </a:ln>
                          <a:solidFill>
                            <a:srgbClr val="262626"/>
                          </a:solidFill>
                          <a:effectLst/>
                          <a:latin typeface="黑体" panose="02010609060101010101" pitchFamily="2" charset="-122"/>
                          <a:ea typeface="黑体" panose="02010609060101010101" pitchFamily="2" charset="-122"/>
                          <a:cs typeface="楷体_GB2312"/>
                        </a:rPr>
                        <a:t>社区卫生服务中心</a:t>
                      </a:r>
                      <a:endParaRPr kumimoji="0" lang="en-US" altLang="zh-CN" sz="1800" b="0" i="0" u="none" strike="noStrike" cap="none" normalizeH="0" baseline="0" smtClean="0">
                        <a:ln>
                          <a:noFill/>
                        </a:ln>
                        <a:solidFill>
                          <a:srgbClr val="000000"/>
                        </a:solidFill>
                        <a:effectLst/>
                        <a:latin typeface="黑体" panose="02010609060101010101" pitchFamily="2" charset="-122"/>
                        <a:ea typeface="黑体" panose="02010609060101010101" pitchFamily="2" charset="-122"/>
                        <a:cs typeface="楷体_GB2312"/>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hMerge="1">
                  <a:txBody>
                    <a:bodyPr/>
                    <a:lstStyle/>
                    <a:p>
                      <a:endParaRPr lang="zh-CN"/>
                    </a:p>
                  </a:txBody>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800" b="1" i="0" u="none" strike="noStrike" cap="none" normalizeH="0" baseline="0" smtClean="0">
                          <a:ln>
                            <a:noFill/>
                          </a:ln>
                          <a:solidFill>
                            <a:srgbClr val="262626"/>
                          </a:solidFill>
                          <a:effectLst/>
                          <a:latin typeface="黑体" panose="02010609060101010101" pitchFamily="2" charset="-122"/>
                          <a:ea typeface="黑体" panose="02010609060101010101" pitchFamily="2" charset="-122"/>
                          <a:cs typeface="楷体_GB2312"/>
                        </a:rPr>
                        <a:t>乡镇卫生院</a:t>
                      </a:r>
                      <a:endParaRPr kumimoji="0" lang="zh-CN" altLang="en-US" sz="1800" b="1" i="0" u="none" strike="noStrike" cap="none" normalizeH="0" baseline="0" smtClean="0">
                        <a:ln>
                          <a:noFill/>
                        </a:ln>
                        <a:solidFill>
                          <a:srgbClr val="FFFFFF"/>
                        </a:solidFill>
                        <a:effectLst/>
                        <a:latin typeface="黑体" panose="02010609060101010101" pitchFamily="2" charset="-122"/>
                        <a:ea typeface="黑体" panose="02010609060101010101" pitchFamily="2" charset="-122"/>
                        <a:cs typeface="楷体_GB2312"/>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hMerge="1">
                  <a:txBody>
                    <a:bodyPr/>
                    <a:lstStyle/>
                    <a:p>
                      <a:endParaRPr lang="zh-CN"/>
                    </a:p>
                  </a:txBody>
                  <a:tcPr/>
                </a:tc>
              </a:tr>
              <a:tr h="579438">
                <a:tc rowSpan="5">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600" b="1" i="0" u="none" strike="noStrike" cap="none" normalizeH="0" baseline="0" smtClean="0">
                          <a:ln>
                            <a:noFill/>
                          </a:ln>
                          <a:solidFill>
                            <a:srgbClr val="4222C8"/>
                          </a:solidFill>
                          <a:effectLst/>
                          <a:latin typeface="黑体" panose="02010609060101010101" pitchFamily="2" charset="-122"/>
                          <a:ea typeface="黑体" panose="02010609060101010101" pitchFamily="2" charset="-122"/>
                          <a:cs typeface="楷体_GB2312"/>
                        </a:rPr>
                        <a:t>C</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600" b="1" i="0" u="none" strike="noStrike" cap="none" normalizeH="0" baseline="0" smtClean="0">
                          <a:ln>
                            <a:noFill/>
                          </a:ln>
                          <a:solidFill>
                            <a:srgbClr val="4222C8"/>
                          </a:solidFill>
                          <a:effectLst/>
                          <a:latin typeface="黑体" panose="02010609060101010101" pitchFamily="2" charset="-122"/>
                          <a:ea typeface="黑体" panose="02010609060101010101" pitchFamily="2" charset="-122"/>
                          <a:cs typeface="楷体_GB2312"/>
                        </a:rPr>
                        <a:t>C1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1600" b="1" i="0" u="none" strike="noStrike" cap="none" normalizeH="0" baseline="0" smtClean="0">
                          <a:ln>
                            <a:noFill/>
                          </a:ln>
                          <a:solidFill>
                            <a:srgbClr val="4222C8"/>
                          </a:solidFill>
                          <a:effectLst/>
                          <a:latin typeface="黑体" panose="02010609060101010101" pitchFamily="2" charset="-122"/>
                          <a:ea typeface="黑体" panose="02010609060101010101" pitchFamily="2" charset="-122"/>
                          <a:cs typeface="楷体_GB2312"/>
                        </a:rPr>
                        <a:t>6全科、9护士、</a:t>
                      </a:r>
                      <a:r>
                        <a:rPr kumimoji="0" lang="en-US" altLang="zh-CN" sz="1600" b="1" i="0" u="none" strike="noStrike" cap="none" normalizeH="0" baseline="0" smtClean="0">
                          <a:ln>
                            <a:noFill/>
                          </a:ln>
                          <a:solidFill>
                            <a:srgbClr val="4222C8"/>
                          </a:solidFill>
                          <a:effectLst/>
                          <a:latin typeface="黑体" panose="02010609060101010101" pitchFamily="2" charset="-122"/>
                          <a:ea typeface="黑体" panose="02010609060101010101" pitchFamily="2" charset="-122"/>
                          <a:cs typeface="楷体_GB2312"/>
                        </a:rPr>
                        <a:t>1</a:t>
                      </a:r>
                      <a:r>
                        <a:rPr kumimoji="0" lang="zh-CN" altLang="en-US" sz="1600" b="1" i="0" u="none" strike="noStrike" cap="none" normalizeH="0" baseline="0" smtClean="0">
                          <a:ln>
                            <a:noFill/>
                          </a:ln>
                          <a:solidFill>
                            <a:srgbClr val="4222C8"/>
                          </a:solidFill>
                          <a:effectLst/>
                          <a:latin typeface="黑体" panose="02010609060101010101" pitchFamily="2" charset="-122"/>
                          <a:ea typeface="黑体" panose="02010609060101010101" pitchFamily="2" charset="-122"/>
                          <a:cs typeface="楷体_GB2312"/>
                        </a:rPr>
                        <a:t>副高、1中医主治、1公卫、1名主管护师，每5张增配1医1护，护</a:t>
                      </a:r>
                      <a:r>
                        <a:rPr lang="zh-CN" altLang="en-US" sz="1600" b="1" smtClean="0">
                          <a:ln>
                            <a:noFill/>
                          </a:ln>
                          <a:solidFill>
                            <a:srgbClr val="333399"/>
                          </a:solidFill>
                          <a:effectLst/>
                          <a:latin typeface="黑体" panose="02010609060101010101" pitchFamily="2" charset="-122"/>
                          <a:ea typeface="黑体" panose="02010609060101010101" pitchFamily="2" charset="-122"/>
                          <a:cs typeface="楷体_GB2312"/>
                          <a:sym typeface="+mn-ea"/>
                        </a:rPr>
                        <a:t>≥医</a:t>
                      </a:r>
                      <a:endParaRPr kumimoji="0" lang="zh-CN" altLang="en-US" sz="1600" b="1" i="0" u="none" strike="noStrike" cap="none" normalizeH="0" baseline="0" smtClean="0">
                        <a:ln>
                          <a:noFill/>
                        </a:ln>
                        <a:solidFill>
                          <a:srgbClr val="4222C8"/>
                        </a:solidFill>
                        <a:effectLst/>
                        <a:latin typeface="黑体" panose="02010609060101010101" pitchFamily="2" charset="-122"/>
                        <a:ea typeface="黑体" panose="02010609060101010101" pitchFamily="2" charset="-122"/>
                        <a:cs typeface="楷体_GB2312"/>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600" b="1" i="0" u="none" strike="noStrike" cap="none" normalizeH="0" baseline="0" smtClean="0">
                          <a:ln>
                            <a:noFill/>
                          </a:ln>
                          <a:solidFill>
                            <a:srgbClr val="4222C8"/>
                          </a:solidFill>
                          <a:effectLst/>
                          <a:latin typeface="黑体" panose="02010609060101010101" pitchFamily="2" charset="-122"/>
                          <a:ea typeface="黑体" panose="02010609060101010101" pitchFamily="2" charset="-122"/>
                          <a:cs typeface="楷体_GB2312"/>
                        </a:rPr>
                        <a:t>C1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1600" b="1" i="0" u="none" strike="noStrike" cap="none" normalizeH="0" baseline="0" smtClean="0">
                          <a:ln>
                            <a:noFill/>
                          </a:ln>
                          <a:solidFill>
                            <a:srgbClr val="4222C8"/>
                          </a:solidFill>
                          <a:effectLst/>
                          <a:latin typeface="黑体" panose="02010609060101010101" pitchFamily="2" charset="-122"/>
                          <a:ea typeface="黑体" panose="02010609060101010101" pitchFamily="2" charset="-122"/>
                          <a:cs typeface="楷体_GB2312"/>
                        </a:rPr>
                        <a:t>3医、5护、相应人员含主治1名</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334963">
                <a:tc vMerge="1">
                  <a:txBody>
                    <a:bodyPr/>
                    <a:lstStyle/>
                    <a:p>
                      <a:endParaRPr lang="zh-CN"/>
                    </a:p>
                  </a:txBody>
                  <a:tcPr/>
                </a:tc>
                <a:tc rowSpan="2">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600" b="1" i="0" u="none" strike="noStrike" cap="none" normalizeH="0" baseline="0" smtClean="0">
                          <a:ln>
                            <a:noFill/>
                          </a:ln>
                          <a:solidFill>
                            <a:srgbClr val="4222C8"/>
                          </a:solidFill>
                          <a:effectLst/>
                          <a:latin typeface="黑体" panose="02010609060101010101" pitchFamily="2" charset="-122"/>
                          <a:ea typeface="黑体" panose="02010609060101010101" pitchFamily="2" charset="-122"/>
                          <a:cs typeface="楷体_GB2312"/>
                        </a:rPr>
                        <a:t>C2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rowSpan="2">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1600" b="1" i="0" u="none" strike="noStrike" cap="none" normalizeH="0" baseline="0" smtClean="0">
                          <a:ln>
                            <a:noFill/>
                          </a:ln>
                          <a:solidFill>
                            <a:srgbClr val="4222C8"/>
                          </a:solidFill>
                          <a:effectLst/>
                          <a:latin typeface="黑体" panose="02010609060101010101" pitchFamily="2" charset="-122"/>
                          <a:ea typeface="黑体" panose="02010609060101010101" pitchFamily="2" charset="-122"/>
                          <a:cs typeface="楷体_GB2312"/>
                        </a:rPr>
                        <a:t>人员编制数不低于省级标准</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600" b="1" i="0" u="none" strike="noStrike" cap="none" normalizeH="0" baseline="0" smtClean="0">
                          <a:ln>
                            <a:noFill/>
                          </a:ln>
                          <a:solidFill>
                            <a:srgbClr val="4222C8"/>
                          </a:solidFill>
                          <a:effectLst/>
                          <a:latin typeface="黑体" panose="02010609060101010101" pitchFamily="2" charset="-122"/>
                          <a:ea typeface="黑体" panose="02010609060101010101" pitchFamily="2" charset="-122"/>
                          <a:cs typeface="楷体_GB2312"/>
                        </a:rPr>
                        <a:t>C2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1600" b="1" i="0" u="none" strike="noStrike" cap="none" normalizeH="0" baseline="0" smtClean="0">
                          <a:ln>
                            <a:noFill/>
                          </a:ln>
                          <a:solidFill>
                            <a:srgbClr val="4222C8"/>
                          </a:solidFill>
                          <a:effectLst/>
                          <a:latin typeface="黑体" panose="02010609060101010101" pitchFamily="2" charset="-122"/>
                          <a:ea typeface="黑体" panose="02010609060101010101" pitchFamily="2" charset="-122"/>
                          <a:cs typeface="楷体_GB2312"/>
                        </a:rPr>
                        <a:t>人员编制数不低于省级标准</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r h="334963">
                <a:tc vMerge="1">
                  <a:txBody>
                    <a:bodyPr/>
                    <a:lstStyle/>
                    <a:p>
                      <a:endParaRPr lang="zh-CN"/>
                    </a:p>
                  </a:txBody>
                  <a:tcPr/>
                </a:tc>
                <a:tc vMerge="1">
                  <a:txBody>
                    <a:bodyPr/>
                    <a:lstStyle/>
                    <a:p>
                      <a:endParaRPr lang="zh-CN"/>
                    </a:p>
                  </a:txBody>
                  <a:tcPr/>
                </a:tc>
                <a:tc vMerge="1">
                  <a:txBody>
                    <a:bodyPr/>
                    <a:lstStyle/>
                    <a:p>
                      <a:endParaRPr lang="zh-CN"/>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600" b="1" i="0" u="none" strike="noStrike" cap="none" normalizeH="0" baseline="0" smtClean="0">
                          <a:ln>
                            <a:noFill/>
                          </a:ln>
                          <a:solidFill>
                            <a:srgbClr val="4222C8"/>
                          </a:solidFill>
                          <a:effectLst/>
                          <a:latin typeface="黑体" panose="02010609060101010101" pitchFamily="2" charset="-122"/>
                          <a:ea typeface="黑体" panose="02010609060101010101" pitchFamily="2" charset="-122"/>
                          <a:cs typeface="楷体_GB2312"/>
                        </a:rPr>
                        <a:t>C3</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1600" b="1" i="0" u="none" strike="noStrike" cap="none" normalizeH="0" baseline="0" smtClean="0">
                          <a:ln>
                            <a:noFill/>
                          </a:ln>
                          <a:solidFill>
                            <a:srgbClr val="4222C8"/>
                          </a:solidFill>
                          <a:effectLst/>
                          <a:latin typeface="黑体" panose="02010609060101010101" pitchFamily="2" charset="-122"/>
                          <a:ea typeface="黑体" panose="02010609060101010101" pitchFamily="2" charset="-122"/>
                          <a:cs typeface="楷体_GB2312"/>
                        </a:rPr>
                        <a:t>卫计人数</a:t>
                      </a:r>
                      <a:r>
                        <a:rPr lang="zh-CN" altLang="en-US" sz="1600" b="1" smtClean="0">
                          <a:ln>
                            <a:noFill/>
                          </a:ln>
                          <a:solidFill>
                            <a:srgbClr val="333399"/>
                          </a:solidFill>
                          <a:effectLst/>
                          <a:latin typeface="黑体" panose="02010609060101010101" pitchFamily="2" charset="-122"/>
                          <a:ea typeface="黑体" panose="02010609060101010101" pitchFamily="2" charset="-122"/>
                          <a:cs typeface="楷体_GB2312"/>
                          <a:sym typeface="+mn-ea"/>
                        </a:rPr>
                        <a:t>≥</a:t>
                      </a:r>
                      <a:r>
                        <a:rPr kumimoji="0" lang="zh-CN" altLang="en-US" sz="1600" b="1" i="0" u="none" strike="noStrike" cap="none" normalizeH="0" baseline="0" smtClean="0">
                          <a:ln>
                            <a:noFill/>
                          </a:ln>
                          <a:solidFill>
                            <a:srgbClr val="4222C8"/>
                          </a:solidFill>
                          <a:effectLst/>
                          <a:latin typeface="黑体" panose="02010609060101010101" pitchFamily="2" charset="-122"/>
                          <a:ea typeface="黑体" panose="02010609060101010101" pitchFamily="2" charset="-122"/>
                          <a:cs typeface="楷体_GB2312"/>
                        </a:rPr>
                        <a:t>80%职工数</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334963">
                <a:tc vMerge="1">
                  <a:txBody>
                    <a:bodyPr/>
                    <a:lstStyle/>
                    <a:p>
                      <a:endParaRPr lang="zh-CN"/>
                    </a:p>
                  </a:txBody>
                  <a:tcPr/>
                </a:tc>
                <a:tc rowSpan="2">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600" b="1" i="0" u="none" strike="noStrike" cap="none" normalizeH="0" baseline="0" smtClean="0">
                          <a:ln>
                            <a:noFill/>
                          </a:ln>
                          <a:solidFill>
                            <a:srgbClr val="4222C8"/>
                          </a:solidFill>
                          <a:effectLst/>
                          <a:latin typeface="黑体" panose="02010609060101010101" pitchFamily="2" charset="-122"/>
                          <a:ea typeface="黑体" panose="02010609060101010101" pitchFamily="2" charset="-122"/>
                          <a:cs typeface="楷体_GB2312"/>
                        </a:rPr>
                        <a:t>C3</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rowSpan="2">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1600" b="1" i="0" u="none" strike="noStrike" cap="none" normalizeH="0" baseline="0" smtClean="0">
                          <a:ln>
                            <a:noFill/>
                          </a:ln>
                          <a:solidFill>
                            <a:srgbClr val="4222C8"/>
                          </a:solidFill>
                          <a:effectLst/>
                          <a:latin typeface="黑体" panose="02010609060101010101" pitchFamily="2" charset="-122"/>
                          <a:ea typeface="黑体" panose="02010609060101010101" pitchFamily="2" charset="-122"/>
                          <a:cs typeface="楷体_GB2312"/>
                        </a:rPr>
                        <a:t>卫技人员数</a:t>
                      </a:r>
                      <a:r>
                        <a:rPr lang="zh-CN" altLang="en-US" sz="1600" b="1" smtClean="0">
                          <a:ln>
                            <a:noFill/>
                          </a:ln>
                          <a:solidFill>
                            <a:srgbClr val="333399"/>
                          </a:solidFill>
                          <a:effectLst/>
                          <a:latin typeface="黑体" panose="02010609060101010101" pitchFamily="2" charset="-122"/>
                          <a:ea typeface="黑体" panose="02010609060101010101" pitchFamily="2" charset="-122"/>
                          <a:cs typeface="楷体_GB2312"/>
                          <a:sym typeface="+mn-ea"/>
                        </a:rPr>
                        <a:t>≥</a:t>
                      </a:r>
                      <a:r>
                        <a:rPr kumimoji="0" lang="zh-CN" altLang="en-US" sz="1600" b="1" i="0" u="none" strike="noStrike" cap="none" normalizeH="0" baseline="0" smtClean="0">
                          <a:ln>
                            <a:noFill/>
                          </a:ln>
                          <a:solidFill>
                            <a:srgbClr val="4222C8"/>
                          </a:solidFill>
                          <a:effectLst/>
                          <a:latin typeface="黑体" panose="02010609060101010101" pitchFamily="2" charset="-122"/>
                          <a:ea typeface="黑体" panose="02010609060101010101" pitchFamily="2" charset="-122"/>
                          <a:cs typeface="楷体_GB2312"/>
                        </a:rPr>
                        <a:t>80%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600" b="1" i="0" u="none" strike="noStrike" cap="none" normalizeH="0" baseline="0" smtClean="0">
                          <a:ln>
                            <a:noFill/>
                          </a:ln>
                          <a:solidFill>
                            <a:srgbClr val="4222C8"/>
                          </a:solidFill>
                          <a:effectLst/>
                          <a:latin typeface="黑体" panose="02010609060101010101" pitchFamily="2" charset="-122"/>
                          <a:ea typeface="黑体" panose="02010609060101010101" pitchFamily="2" charset="-122"/>
                          <a:cs typeface="楷体_GB2312"/>
                        </a:rPr>
                        <a:t>C4</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1600" b="1" i="0" u="none" strike="noStrike" cap="none" normalizeH="0" baseline="0" smtClean="0">
                          <a:ln>
                            <a:noFill/>
                          </a:ln>
                          <a:solidFill>
                            <a:srgbClr val="4222C8"/>
                          </a:solidFill>
                          <a:effectLst/>
                          <a:latin typeface="黑体" panose="02010609060101010101" pitchFamily="2" charset="-122"/>
                          <a:ea typeface="黑体" panose="02010609060101010101" pitchFamily="2" charset="-122"/>
                          <a:cs typeface="楷体_GB2312"/>
                          <a:sym typeface="+mn-ea"/>
                        </a:rPr>
                        <a:t>全科医生</a:t>
                      </a:r>
                      <a:r>
                        <a:rPr lang="zh-CN" altLang="en-US" sz="1600" b="1" smtClean="0">
                          <a:ln>
                            <a:noFill/>
                          </a:ln>
                          <a:solidFill>
                            <a:srgbClr val="333399"/>
                          </a:solidFill>
                          <a:effectLst/>
                          <a:latin typeface="黑体" panose="02010609060101010101" pitchFamily="2" charset="-122"/>
                          <a:ea typeface="黑体" panose="02010609060101010101" pitchFamily="2" charset="-122"/>
                          <a:cs typeface="楷体_GB2312"/>
                          <a:sym typeface="+mn-ea"/>
                        </a:rPr>
                        <a:t>≥</a:t>
                      </a:r>
                      <a:r>
                        <a:rPr kumimoji="0" lang="zh-CN" altLang="en-US" sz="1600" b="1" i="0" u="none" strike="noStrike" cap="none" normalizeH="0" baseline="0" smtClean="0">
                          <a:ln>
                            <a:noFill/>
                          </a:ln>
                          <a:solidFill>
                            <a:srgbClr val="4222C8"/>
                          </a:solidFill>
                          <a:effectLst/>
                          <a:latin typeface="黑体" panose="02010609060101010101" pitchFamily="2" charset="-122"/>
                          <a:ea typeface="黑体" panose="02010609060101010101" pitchFamily="2" charset="-122"/>
                          <a:cs typeface="楷体_GB2312"/>
                          <a:sym typeface="+mn-ea"/>
                        </a:rPr>
                        <a:t>1名（含加注）</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r h="334963">
                <a:tc vMerge="1">
                  <a:txBody>
                    <a:bodyPr/>
                    <a:lstStyle/>
                    <a:p>
                      <a:endParaRPr lang="zh-CN"/>
                    </a:p>
                  </a:txBody>
                  <a:tcPr/>
                </a:tc>
                <a:tc vMerge="1">
                  <a:txBody>
                    <a:bodyPr/>
                    <a:lstStyle/>
                    <a:p>
                      <a:endParaRPr lang="zh-CN"/>
                    </a:p>
                  </a:txBody>
                  <a:tcPr/>
                </a:tc>
                <a:tc vMerge="1">
                  <a:txBody>
                    <a:bodyPr/>
                    <a:lstStyle/>
                    <a:p>
                      <a:endParaRPr lang="zh-CN"/>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600" b="1" i="0" u="none" strike="noStrike" cap="none" normalizeH="0" baseline="0" smtClean="0">
                          <a:ln>
                            <a:noFill/>
                          </a:ln>
                          <a:solidFill>
                            <a:srgbClr val="4222C8"/>
                          </a:solidFill>
                          <a:effectLst/>
                          <a:latin typeface="黑体" panose="02010609060101010101" pitchFamily="2" charset="-122"/>
                          <a:ea typeface="黑体" panose="02010609060101010101" pitchFamily="2" charset="-122"/>
                          <a:cs typeface="楷体_GB2312"/>
                        </a:rPr>
                        <a:t>C5</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1600" b="1" i="0" u="none" strike="noStrike" cap="none" normalizeH="0" baseline="0" smtClean="0">
                          <a:ln>
                            <a:noFill/>
                          </a:ln>
                          <a:solidFill>
                            <a:srgbClr val="4222C8"/>
                          </a:solidFill>
                          <a:effectLst/>
                          <a:latin typeface="黑体" panose="02010609060101010101" pitchFamily="2" charset="-122"/>
                          <a:ea typeface="黑体" panose="02010609060101010101" pitchFamily="2" charset="-122"/>
                          <a:cs typeface="楷体_GB2312"/>
                        </a:rPr>
                        <a:t>设中医科 中医类医师</a:t>
                      </a:r>
                      <a:r>
                        <a:rPr lang="zh-CN" altLang="en-US" sz="1600" b="1" smtClean="0">
                          <a:ln>
                            <a:noFill/>
                          </a:ln>
                          <a:solidFill>
                            <a:srgbClr val="333399"/>
                          </a:solidFill>
                          <a:effectLst/>
                          <a:latin typeface="黑体" panose="02010609060101010101" pitchFamily="2" charset="-122"/>
                          <a:ea typeface="黑体" panose="02010609060101010101" pitchFamily="2" charset="-122"/>
                          <a:cs typeface="楷体_GB2312"/>
                          <a:sym typeface="+mn-ea"/>
                        </a:rPr>
                        <a:t>≥</a:t>
                      </a:r>
                      <a:r>
                        <a:rPr kumimoji="0" lang="zh-CN" altLang="en-US" sz="1600" b="1" i="0" u="none" strike="noStrike" cap="none" normalizeH="0" baseline="0" smtClean="0">
                          <a:ln>
                            <a:noFill/>
                          </a:ln>
                          <a:solidFill>
                            <a:srgbClr val="4222C8"/>
                          </a:solidFill>
                          <a:effectLst/>
                          <a:latin typeface="黑体" panose="02010609060101010101" pitchFamily="2" charset="-122"/>
                          <a:ea typeface="黑体" panose="02010609060101010101" pitchFamily="2" charset="-122"/>
                          <a:cs typeface="楷体_GB2312"/>
                        </a:rPr>
                        <a:t>2名</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334963">
                <a:tc rowSpan="2">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600" b="1" i="0" u="none" strike="noStrike" cap="none" normalizeH="0" baseline="0" smtClean="0">
                          <a:ln>
                            <a:noFill/>
                          </a:ln>
                          <a:solidFill>
                            <a:srgbClr val="4222C8"/>
                          </a:solidFill>
                          <a:effectLst/>
                          <a:latin typeface="黑体" panose="02010609060101010101" pitchFamily="2" charset="-122"/>
                          <a:ea typeface="黑体" panose="02010609060101010101" pitchFamily="2" charset="-122"/>
                          <a:cs typeface="楷体_GB2312"/>
                        </a:rPr>
                        <a:t>B</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600" b="1" i="0" u="none" strike="noStrike" cap="none" normalizeH="0" baseline="0" smtClean="0">
                          <a:ln>
                            <a:noFill/>
                          </a:ln>
                          <a:solidFill>
                            <a:srgbClr val="4222C8"/>
                          </a:solidFill>
                          <a:effectLst/>
                          <a:latin typeface="黑体" panose="02010609060101010101" pitchFamily="2" charset="-122"/>
                          <a:ea typeface="黑体" panose="02010609060101010101" pitchFamily="2" charset="-122"/>
                          <a:cs typeface="楷体_GB2312"/>
                        </a:rPr>
                        <a:t>B1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1600" b="1" i="0" u="none" strike="noStrike" cap="none" normalizeH="0" baseline="0" smtClean="0">
                          <a:ln>
                            <a:noFill/>
                          </a:ln>
                          <a:solidFill>
                            <a:srgbClr val="4222C8"/>
                          </a:solidFill>
                          <a:effectLst/>
                          <a:latin typeface="黑体" panose="02010609060101010101" pitchFamily="2" charset="-122"/>
                          <a:ea typeface="黑体" panose="02010609060101010101" pitchFamily="2" charset="-122"/>
                          <a:cs typeface="楷体_GB2312"/>
                        </a:rPr>
                        <a:t>大专以上学历人数</a:t>
                      </a:r>
                      <a:r>
                        <a:rPr lang="zh-CN" altLang="en-US" sz="1600" b="1" smtClean="0">
                          <a:ln>
                            <a:noFill/>
                          </a:ln>
                          <a:solidFill>
                            <a:srgbClr val="333399"/>
                          </a:solidFill>
                          <a:effectLst/>
                          <a:latin typeface="黑体" panose="02010609060101010101" pitchFamily="2" charset="-122"/>
                          <a:ea typeface="黑体" panose="02010609060101010101" pitchFamily="2" charset="-122"/>
                          <a:cs typeface="楷体_GB2312"/>
                          <a:sym typeface="+mn-ea"/>
                        </a:rPr>
                        <a:t>≥</a:t>
                      </a:r>
                      <a:r>
                        <a:rPr kumimoji="0" lang="zh-CN" altLang="en-US" sz="1600" b="1" i="0" u="none" strike="noStrike" cap="none" normalizeH="0" baseline="0" smtClean="0">
                          <a:ln>
                            <a:noFill/>
                          </a:ln>
                          <a:solidFill>
                            <a:srgbClr val="4222C8"/>
                          </a:solidFill>
                          <a:effectLst/>
                          <a:latin typeface="黑体" panose="02010609060101010101" pitchFamily="2" charset="-122"/>
                          <a:ea typeface="黑体" panose="02010609060101010101" pitchFamily="2" charset="-122"/>
                          <a:cs typeface="楷体_GB2312"/>
                        </a:rPr>
                        <a:t>50%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600" b="1" i="0" u="none" strike="noStrike" cap="none" normalizeH="0" baseline="0" smtClean="0">
                          <a:ln>
                            <a:noFill/>
                          </a:ln>
                          <a:solidFill>
                            <a:srgbClr val="4222C8"/>
                          </a:solidFill>
                          <a:effectLst/>
                          <a:latin typeface="黑体" panose="02010609060101010101" pitchFamily="2" charset="-122"/>
                          <a:ea typeface="黑体" panose="02010609060101010101" pitchFamily="2" charset="-122"/>
                          <a:cs typeface="楷体_GB2312"/>
                        </a:rPr>
                        <a:t>B1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1600" b="1" i="0" u="none" strike="noStrike" cap="none" normalizeH="0" baseline="0" smtClean="0">
                          <a:ln>
                            <a:noFill/>
                          </a:ln>
                          <a:solidFill>
                            <a:srgbClr val="4222C8"/>
                          </a:solidFill>
                          <a:effectLst/>
                          <a:latin typeface="黑体" panose="02010609060101010101" pitchFamily="2" charset="-122"/>
                          <a:ea typeface="黑体" panose="02010609060101010101" pitchFamily="2" charset="-122"/>
                          <a:cs typeface="楷体_GB2312"/>
                        </a:rPr>
                        <a:t>大专以上学历人数</a:t>
                      </a:r>
                      <a:r>
                        <a:rPr lang="zh-CN" altLang="en-US" sz="1600" b="1" smtClean="0">
                          <a:ln>
                            <a:noFill/>
                          </a:ln>
                          <a:solidFill>
                            <a:srgbClr val="333399"/>
                          </a:solidFill>
                          <a:effectLst/>
                          <a:latin typeface="黑体" panose="02010609060101010101" pitchFamily="2" charset="-122"/>
                          <a:ea typeface="黑体" panose="02010609060101010101" pitchFamily="2" charset="-122"/>
                          <a:cs typeface="楷体_GB2312"/>
                          <a:sym typeface="+mn-ea"/>
                        </a:rPr>
                        <a:t>≥</a:t>
                      </a:r>
                      <a:r>
                        <a:rPr kumimoji="0" lang="zh-CN" altLang="en-US" sz="1600" b="1" i="0" u="none" strike="noStrike" cap="none" normalizeH="0" baseline="0" smtClean="0">
                          <a:ln>
                            <a:noFill/>
                          </a:ln>
                          <a:solidFill>
                            <a:srgbClr val="4222C8"/>
                          </a:solidFill>
                          <a:effectLst/>
                          <a:latin typeface="黑体" panose="02010609060101010101" pitchFamily="2" charset="-122"/>
                          <a:ea typeface="黑体" panose="02010609060101010101" pitchFamily="2" charset="-122"/>
                          <a:cs typeface="楷体_GB2312"/>
                        </a:rPr>
                        <a:t>50%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r h="334963">
                <a:tc vMerge="1">
                  <a:txBody>
                    <a:bodyPr/>
                    <a:lstStyle/>
                    <a:p>
                      <a:endParaRPr lang="zh-CN"/>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600" b="1" i="0" u="none" strike="noStrike" cap="none" normalizeH="0" baseline="0" smtClean="0">
                          <a:ln>
                            <a:noFill/>
                          </a:ln>
                          <a:solidFill>
                            <a:srgbClr val="4222C8"/>
                          </a:solidFill>
                          <a:effectLst/>
                          <a:latin typeface="黑体" panose="02010609060101010101" pitchFamily="2" charset="-122"/>
                          <a:ea typeface="黑体" panose="02010609060101010101" pitchFamily="2" charset="-122"/>
                          <a:cs typeface="楷体_GB2312"/>
                        </a:rPr>
                        <a:t>B2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1600" b="1" i="0" u="none" strike="noStrike" cap="none" normalizeH="0" baseline="0" smtClean="0">
                          <a:ln>
                            <a:noFill/>
                          </a:ln>
                          <a:solidFill>
                            <a:srgbClr val="4222C8"/>
                          </a:solidFill>
                          <a:effectLst/>
                          <a:latin typeface="黑体" panose="02010609060101010101" pitchFamily="2" charset="-122"/>
                          <a:ea typeface="黑体" panose="02010609060101010101" pitchFamily="2" charset="-122"/>
                          <a:cs typeface="楷体_GB2312"/>
                        </a:rPr>
                        <a:t>每万人口全科医生数</a:t>
                      </a:r>
                      <a:r>
                        <a:rPr kumimoji="0" lang="zh-CN" altLang="en-US" sz="1600" b="1" i="0" u="none" strike="noStrike" cap="none" normalizeH="0" baseline="0" smtClean="0">
                          <a:ln>
                            <a:noFill/>
                          </a:ln>
                          <a:solidFill>
                            <a:srgbClr val="333399"/>
                          </a:solidFill>
                          <a:effectLst/>
                          <a:latin typeface="黑体" panose="02010609060101010101" pitchFamily="2" charset="-122"/>
                          <a:ea typeface="黑体" panose="02010609060101010101" pitchFamily="2" charset="-122"/>
                          <a:cs typeface="楷体_GB2312"/>
                        </a:rPr>
                        <a:t>≥</a:t>
                      </a:r>
                      <a:r>
                        <a:rPr kumimoji="0" lang="zh-CN" altLang="en-US" sz="1600" b="1" i="0" u="none" strike="noStrike" cap="none" normalizeH="0" baseline="0" smtClean="0">
                          <a:ln>
                            <a:noFill/>
                          </a:ln>
                          <a:solidFill>
                            <a:srgbClr val="4222C8"/>
                          </a:solidFill>
                          <a:effectLst/>
                          <a:latin typeface="黑体" panose="02010609060101010101" pitchFamily="2" charset="-122"/>
                          <a:ea typeface="黑体" panose="02010609060101010101" pitchFamily="2" charset="-122"/>
                          <a:cs typeface="楷体_GB2312"/>
                        </a:rPr>
                        <a:t>2 （含加注）</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600" b="1" i="0" u="none" strike="noStrike" cap="none" normalizeH="0" baseline="0" smtClean="0">
                          <a:ln>
                            <a:noFill/>
                          </a:ln>
                          <a:solidFill>
                            <a:srgbClr val="4222C8"/>
                          </a:solidFill>
                          <a:effectLst/>
                          <a:latin typeface="黑体" panose="02010609060101010101" pitchFamily="2" charset="-122"/>
                          <a:ea typeface="黑体" panose="02010609060101010101" pitchFamily="2" charset="-122"/>
                          <a:cs typeface="楷体_GB2312"/>
                        </a:rPr>
                        <a:t>B2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1600" b="1" i="0" u="none" strike="noStrike" cap="none" normalizeH="0" baseline="0" smtClean="0">
                          <a:ln>
                            <a:noFill/>
                          </a:ln>
                          <a:solidFill>
                            <a:srgbClr val="4222C8"/>
                          </a:solidFill>
                          <a:effectLst/>
                          <a:latin typeface="黑体" panose="02010609060101010101" pitchFamily="2" charset="-122"/>
                          <a:ea typeface="黑体" panose="02010609060101010101" pitchFamily="2" charset="-122"/>
                          <a:cs typeface="楷体_GB2312"/>
                        </a:rPr>
                        <a:t>每万人全科医生</a:t>
                      </a:r>
                      <a:r>
                        <a:rPr kumimoji="0" lang="zh-CN" altLang="en-US" sz="1600" b="1" i="0" u="none" strike="noStrike" cap="none" normalizeH="0" baseline="0" smtClean="0">
                          <a:ln>
                            <a:noFill/>
                          </a:ln>
                          <a:solidFill>
                            <a:srgbClr val="333399"/>
                          </a:solidFill>
                          <a:effectLst/>
                          <a:latin typeface="黑体" panose="02010609060101010101" pitchFamily="2" charset="-122"/>
                          <a:ea typeface="黑体" panose="02010609060101010101" pitchFamily="2" charset="-122"/>
                          <a:cs typeface="楷体_GB2312"/>
                        </a:rPr>
                        <a:t>≥</a:t>
                      </a:r>
                      <a:r>
                        <a:rPr kumimoji="0" lang="zh-CN" altLang="en-US" sz="1600" b="1" i="0" u="none" strike="noStrike" cap="none" normalizeH="0" baseline="0" smtClean="0">
                          <a:ln>
                            <a:noFill/>
                          </a:ln>
                          <a:solidFill>
                            <a:srgbClr val="4222C8"/>
                          </a:solidFill>
                          <a:effectLst/>
                          <a:latin typeface="黑体" panose="02010609060101010101" pitchFamily="2" charset="-122"/>
                          <a:ea typeface="黑体" panose="02010609060101010101" pitchFamily="2" charset="-122"/>
                          <a:cs typeface="楷体_GB2312"/>
                        </a:rPr>
                        <a:t>2（含加注）</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379413">
                <a:tc rowSpan="7">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600" b="1" i="0" u="none" strike="noStrike" cap="none" normalizeH="0" baseline="0" smtClean="0">
                          <a:ln>
                            <a:noFill/>
                          </a:ln>
                          <a:solidFill>
                            <a:srgbClr val="4222C8"/>
                          </a:solidFill>
                          <a:effectLst/>
                          <a:latin typeface="黑体" panose="02010609060101010101" pitchFamily="2" charset="-122"/>
                          <a:ea typeface="黑体" panose="02010609060101010101" pitchFamily="2" charset="-122"/>
                          <a:cs typeface="楷体_GB2312"/>
                        </a:rPr>
                        <a:t>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600" b="1" i="0" u="none" strike="noStrike" cap="none" normalizeH="0" baseline="0" smtClean="0">
                          <a:ln>
                            <a:noFill/>
                          </a:ln>
                          <a:solidFill>
                            <a:srgbClr val="4222C8"/>
                          </a:solidFill>
                          <a:effectLst/>
                          <a:latin typeface="黑体" panose="02010609060101010101" pitchFamily="2" charset="-122"/>
                          <a:ea typeface="黑体" panose="02010609060101010101" pitchFamily="2" charset="-122"/>
                          <a:cs typeface="楷体_GB2312"/>
                        </a:rPr>
                        <a:t>A1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1600" b="1" i="0" u="none" strike="noStrike" cap="none" normalizeH="0" baseline="0" smtClean="0">
                          <a:ln>
                            <a:noFill/>
                          </a:ln>
                          <a:solidFill>
                            <a:srgbClr val="4222C8"/>
                          </a:solidFill>
                          <a:effectLst/>
                          <a:latin typeface="黑体" panose="02010609060101010101" pitchFamily="2" charset="-122"/>
                          <a:ea typeface="黑体" panose="02010609060101010101" pitchFamily="2" charset="-122"/>
                          <a:cs typeface="楷体_GB2312"/>
                        </a:rPr>
                        <a:t>卫技大专以上学历人数</a:t>
                      </a:r>
                      <a:r>
                        <a:rPr lang="zh-CN" altLang="en-US" sz="1600" b="1" smtClean="0">
                          <a:ln>
                            <a:noFill/>
                          </a:ln>
                          <a:solidFill>
                            <a:srgbClr val="333399"/>
                          </a:solidFill>
                          <a:effectLst/>
                          <a:latin typeface="黑体" panose="02010609060101010101" pitchFamily="2" charset="-122"/>
                          <a:ea typeface="黑体" panose="02010609060101010101" pitchFamily="2" charset="-122"/>
                          <a:cs typeface="楷体_GB2312"/>
                          <a:sym typeface="+mn-ea"/>
                        </a:rPr>
                        <a:t>≥</a:t>
                      </a:r>
                      <a:r>
                        <a:rPr kumimoji="0" lang="zh-CN" altLang="en-US" sz="1600" b="1" i="0" u="none" strike="noStrike" cap="none" normalizeH="0" baseline="0" smtClean="0">
                          <a:ln>
                            <a:noFill/>
                          </a:ln>
                          <a:solidFill>
                            <a:srgbClr val="4222C8"/>
                          </a:solidFill>
                          <a:effectLst/>
                          <a:latin typeface="黑体" panose="02010609060101010101" pitchFamily="2" charset="-122"/>
                          <a:ea typeface="黑体" panose="02010609060101010101" pitchFamily="2" charset="-122"/>
                          <a:cs typeface="楷体_GB2312"/>
                        </a:rPr>
                        <a:t>80%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600" b="1" i="0" u="none" strike="noStrike" cap="none" normalizeH="0" baseline="0" smtClean="0">
                          <a:ln>
                            <a:noFill/>
                          </a:ln>
                          <a:solidFill>
                            <a:srgbClr val="4222C8"/>
                          </a:solidFill>
                          <a:effectLst/>
                          <a:latin typeface="黑体" panose="02010609060101010101" pitchFamily="2" charset="-122"/>
                          <a:ea typeface="黑体" panose="02010609060101010101" pitchFamily="2" charset="-122"/>
                          <a:cs typeface="楷体_GB2312"/>
                        </a:rPr>
                        <a:t>A1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1600" b="1" i="0" u="none" strike="noStrike" cap="none" normalizeH="0" baseline="0" smtClean="0">
                          <a:ln>
                            <a:noFill/>
                          </a:ln>
                          <a:solidFill>
                            <a:srgbClr val="4222C8"/>
                          </a:solidFill>
                          <a:effectLst/>
                          <a:latin typeface="黑体" panose="02010609060101010101" pitchFamily="2" charset="-122"/>
                          <a:ea typeface="黑体" panose="02010609060101010101" pitchFamily="2" charset="-122"/>
                          <a:cs typeface="楷体_GB2312"/>
                        </a:rPr>
                        <a:t>本科医生数</a:t>
                      </a:r>
                      <a:r>
                        <a:rPr lang="zh-CN" altLang="en-US" sz="1600" b="1" smtClean="0">
                          <a:ln>
                            <a:noFill/>
                          </a:ln>
                          <a:solidFill>
                            <a:srgbClr val="333399"/>
                          </a:solidFill>
                          <a:effectLst/>
                          <a:latin typeface="黑体" panose="02010609060101010101" pitchFamily="2" charset="-122"/>
                          <a:ea typeface="黑体" panose="02010609060101010101" pitchFamily="2" charset="-122"/>
                          <a:cs typeface="楷体_GB2312"/>
                          <a:sym typeface="+mn-ea"/>
                        </a:rPr>
                        <a:t>≥</a:t>
                      </a:r>
                      <a:r>
                        <a:rPr kumimoji="0" lang="zh-CN" altLang="en-US" sz="1600" b="1" i="0" u="none" strike="noStrike" cap="none" normalizeH="0" baseline="0" smtClean="0">
                          <a:ln>
                            <a:noFill/>
                          </a:ln>
                          <a:solidFill>
                            <a:srgbClr val="4222C8"/>
                          </a:solidFill>
                          <a:effectLst/>
                          <a:latin typeface="黑体" panose="02010609060101010101" pitchFamily="2" charset="-122"/>
                          <a:ea typeface="黑体" panose="02010609060101010101" pitchFamily="2" charset="-122"/>
                          <a:cs typeface="楷体_GB2312"/>
                        </a:rPr>
                        <a:t>50%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r h="334963">
                <a:tc vMerge="1">
                  <a:txBody>
                    <a:bodyPr/>
                    <a:lstStyle/>
                    <a:p>
                      <a:endParaRPr lang="zh-CN"/>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600" b="1" i="0" u="none" strike="noStrike" cap="none" normalizeH="0" baseline="0" smtClean="0">
                          <a:ln>
                            <a:noFill/>
                          </a:ln>
                          <a:solidFill>
                            <a:srgbClr val="4222C8"/>
                          </a:solidFill>
                          <a:effectLst/>
                          <a:latin typeface="黑体" panose="02010609060101010101" pitchFamily="2" charset="-122"/>
                          <a:ea typeface="黑体" panose="02010609060101010101" pitchFamily="2" charset="-122"/>
                          <a:cs typeface="楷体_GB2312"/>
                        </a:rPr>
                        <a:t>A2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rowSpan="2">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1600" b="1" i="0" u="none" strike="noStrike" cap="none" normalizeH="0" baseline="0" smtClean="0">
                          <a:ln>
                            <a:noFill/>
                          </a:ln>
                          <a:solidFill>
                            <a:srgbClr val="4222C8"/>
                          </a:solidFill>
                          <a:effectLst/>
                          <a:latin typeface="黑体" panose="02010609060101010101" pitchFamily="2" charset="-122"/>
                          <a:ea typeface="黑体" panose="02010609060101010101" pitchFamily="2" charset="-122"/>
                          <a:cs typeface="楷体_GB2312"/>
                        </a:rPr>
                        <a:t>本科医生</a:t>
                      </a:r>
                      <a:r>
                        <a:rPr lang="zh-CN" altLang="en-US" sz="1600" b="1" smtClean="0">
                          <a:ln>
                            <a:noFill/>
                          </a:ln>
                          <a:solidFill>
                            <a:srgbClr val="333399"/>
                          </a:solidFill>
                          <a:effectLst/>
                          <a:latin typeface="黑体" panose="02010609060101010101" pitchFamily="2" charset="-122"/>
                          <a:ea typeface="黑体" panose="02010609060101010101" pitchFamily="2" charset="-122"/>
                          <a:cs typeface="楷体_GB2312"/>
                          <a:sym typeface="+mn-ea"/>
                        </a:rPr>
                        <a:t>≥</a:t>
                      </a:r>
                      <a:r>
                        <a:rPr kumimoji="0" lang="zh-CN" altLang="en-US" sz="1600" b="1" i="0" u="none" strike="noStrike" cap="none" normalizeH="0" baseline="0" smtClean="0">
                          <a:ln>
                            <a:noFill/>
                          </a:ln>
                          <a:solidFill>
                            <a:srgbClr val="4222C8"/>
                          </a:solidFill>
                          <a:effectLst/>
                          <a:latin typeface="黑体" panose="02010609060101010101" pitchFamily="2" charset="-122"/>
                          <a:ea typeface="黑体" panose="02010609060101010101" pitchFamily="2" charset="-122"/>
                          <a:cs typeface="楷体_GB2312"/>
                        </a:rPr>
                        <a:t>70%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rowSpan="3">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600" b="1" i="0" u="none" strike="noStrike" cap="none" normalizeH="0" baseline="0" smtClean="0">
                          <a:ln>
                            <a:noFill/>
                          </a:ln>
                          <a:solidFill>
                            <a:srgbClr val="4222C8"/>
                          </a:solidFill>
                          <a:effectLst/>
                          <a:latin typeface="黑体" panose="02010609060101010101" pitchFamily="2" charset="-122"/>
                          <a:ea typeface="黑体" panose="02010609060101010101" pitchFamily="2" charset="-122"/>
                          <a:cs typeface="楷体_GB2312"/>
                        </a:rPr>
                        <a:t>A2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rowSpan="3">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1600" b="1" i="0" u="none" strike="noStrike" cap="none" normalizeH="0" baseline="0" smtClean="0">
                          <a:ln>
                            <a:noFill/>
                          </a:ln>
                          <a:solidFill>
                            <a:srgbClr val="4222C8"/>
                          </a:solidFill>
                          <a:effectLst/>
                          <a:latin typeface="黑体" panose="02010609060101010101" pitchFamily="2" charset="-122"/>
                          <a:ea typeface="黑体" panose="02010609060101010101" pitchFamily="2" charset="-122"/>
                          <a:cs typeface="楷体_GB2312"/>
                        </a:rPr>
                        <a:t>中级卫技人数</a:t>
                      </a:r>
                      <a:r>
                        <a:rPr lang="zh-CN" altLang="en-US" sz="1600" b="1" smtClean="0">
                          <a:ln>
                            <a:noFill/>
                          </a:ln>
                          <a:solidFill>
                            <a:srgbClr val="333399"/>
                          </a:solidFill>
                          <a:effectLst/>
                          <a:latin typeface="黑体" panose="02010609060101010101" pitchFamily="2" charset="-122"/>
                          <a:ea typeface="黑体" panose="02010609060101010101" pitchFamily="2" charset="-122"/>
                          <a:cs typeface="楷体_GB2312"/>
                          <a:sym typeface="+mn-ea"/>
                        </a:rPr>
                        <a:t>≥</a:t>
                      </a:r>
                      <a:r>
                        <a:rPr kumimoji="0" lang="zh-CN" altLang="en-US" sz="1600" b="1" i="0" u="none" strike="noStrike" cap="none" normalizeH="0" baseline="0" smtClean="0">
                          <a:ln>
                            <a:noFill/>
                          </a:ln>
                          <a:solidFill>
                            <a:srgbClr val="4222C8"/>
                          </a:solidFill>
                          <a:effectLst/>
                          <a:latin typeface="黑体" panose="02010609060101010101" pitchFamily="2" charset="-122"/>
                          <a:ea typeface="黑体" panose="02010609060101010101" pitchFamily="2" charset="-122"/>
                          <a:cs typeface="楷体_GB2312"/>
                        </a:rPr>
                        <a:t>20%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0">
                <a:tc vMerge="1">
                  <a:txBody>
                    <a:bodyPr/>
                    <a:lstStyle/>
                    <a:p>
                      <a:endParaRPr lang="zh-CN"/>
                    </a:p>
                  </a:txBody>
                  <a:tcPr/>
                </a:tc>
                <a:tc rowSpan="3">
                  <a:txBody>
                    <a:bodyPr/>
                    <a:lstStyle/>
                    <a:p>
                      <a:pPr marL="0" marR="0" lvl="0" indent="0" algn="ctr" defTabSz="914400" rtl="0" eaLnBrk="1" fontAlgn="base" latinLnBrk="0" hangingPunct="1">
                        <a:lnSpc>
                          <a:spcPct val="100000"/>
                        </a:lnSpc>
                        <a:spcBef>
                          <a:spcPct val="0"/>
                        </a:spcBef>
                        <a:spcAft>
                          <a:spcPct val="0"/>
                        </a:spcAft>
                        <a:buClrTx/>
                        <a:buSzTx/>
                        <a:buFontTx/>
                        <a:buNone/>
                      </a:pPr>
                      <a:r>
                        <a:rPr lang="zh-CN" altLang="en-US" sz="1600" b="1" smtClean="0">
                          <a:ln>
                            <a:noFill/>
                          </a:ln>
                          <a:solidFill>
                            <a:srgbClr val="4222C8"/>
                          </a:solidFill>
                          <a:effectLst/>
                          <a:latin typeface="黑体" panose="02010609060101010101" pitchFamily="2" charset="-122"/>
                          <a:ea typeface="黑体" panose="02010609060101010101" pitchFamily="2" charset="-122"/>
                          <a:cs typeface="楷体_GB2312"/>
                          <a:sym typeface="+mn-ea"/>
                        </a:rPr>
                        <a:t>A3</a:t>
                      </a:r>
                      <a:endParaRPr kumimoji="0" lang="zh-CN" altLang="en-US" sz="1600" b="1" i="0" u="none" strike="noStrike" cap="none" normalizeH="0" baseline="0" smtClean="0">
                        <a:ln>
                          <a:noFill/>
                        </a:ln>
                        <a:solidFill>
                          <a:srgbClr val="4222C8"/>
                        </a:solidFill>
                        <a:effectLst/>
                        <a:latin typeface="黑体" panose="02010609060101010101" pitchFamily="2" charset="-122"/>
                        <a:ea typeface="黑体" panose="02010609060101010101" pitchFamily="2" charset="-122"/>
                        <a:cs typeface="楷体_GB2312"/>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vMerge="1">
                  <a:txBody>
                    <a:bodyPr/>
                    <a:lstStyle/>
                    <a:p>
                      <a:endParaRPr lang="zh-CN"/>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vMerge="1">
                  <a:txBody>
                    <a:bodyPr/>
                    <a:lstStyle/>
                    <a:p>
                      <a:endParaRPr lang="zh-CN"/>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vMerge="1">
                  <a:txBody>
                    <a:bodyPr/>
                    <a:lstStyle/>
                    <a:p>
                      <a:endParaRPr lang="zh-CN"/>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0">
                <a:tc vMerge="1">
                  <a:txBody>
                    <a:bodyPr/>
                    <a:lstStyle/>
                    <a:p>
                      <a:endParaRPr lang="zh-CN"/>
                    </a:p>
                  </a:txBody>
                  <a:tcPr/>
                </a:tc>
                <a:tc vMerge="1">
                  <a:txBody>
                    <a:bodyPr/>
                    <a:lstStyle/>
                    <a:p>
                      <a:endParaRPr lang="zh-CN"/>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rowSpan="2">
                  <a:txBody>
                    <a:bodyPr/>
                    <a:lstStyle/>
                    <a:p>
                      <a:pPr marL="0" marR="0" lvl="0" indent="0" algn="l" defTabSz="914400" rtl="0" eaLnBrk="1" fontAlgn="base" latinLnBrk="0" hangingPunct="1">
                        <a:lnSpc>
                          <a:spcPct val="100000"/>
                        </a:lnSpc>
                        <a:spcBef>
                          <a:spcPct val="0"/>
                        </a:spcBef>
                        <a:spcAft>
                          <a:spcPct val="0"/>
                        </a:spcAft>
                        <a:buClrTx/>
                        <a:buSzTx/>
                        <a:buFontTx/>
                        <a:buNone/>
                      </a:pPr>
                      <a:r>
                        <a:rPr lang="zh-CN" altLang="en-US" sz="1600" b="1" smtClean="0">
                          <a:ln>
                            <a:noFill/>
                          </a:ln>
                          <a:solidFill>
                            <a:srgbClr val="4222C8"/>
                          </a:solidFill>
                          <a:effectLst/>
                          <a:latin typeface="黑体" panose="02010609060101010101" pitchFamily="2" charset="-122"/>
                          <a:ea typeface="黑体" panose="02010609060101010101" pitchFamily="2" charset="-122"/>
                          <a:cs typeface="楷体_GB2312"/>
                          <a:sym typeface="+mn-ea"/>
                        </a:rPr>
                        <a:t>中级卫技人数</a:t>
                      </a:r>
                      <a:r>
                        <a:rPr lang="zh-CN" altLang="en-US" sz="1600" b="1" smtClean="0">
                          <a:ln>
                            <a:noFill/>
                          </a:ln>
                          <a:solidFill>
                            <a:srgbClr val="333399"/>
                          </a:solidFill>
                          <a:effectLst/>
                          <a:latin typeface="黑体" panose="02010609060101010101" pitchFamily="2" charset="-122"/>
                          <a:ea typeface="黑体" panose="02010609060101010101" pitchFamily="2" charset="-122"/>
                          <a:cs typeface="楷体_GB2312"/>
                          <a:sym typeface="+mn-ea"/>
                        </a:rPr>
                        <a:t>≥</a:t>
                      </a:r>
                      <a:r>
                        <a:rPr lang="zh-CN" altLang="en-US" sz="1600" b="1" smtClean="0">
                          <a:ln>
                            <a:noFill/>
                          </a:ln>
                          <a:solidFill>
                            <a:srgbClr val="4222C8"/>
                          </a:solidFill>
                          <a:effectLst/>
                          <a:latin typeface="黑体" panose="02010609060101010101" pitchFamily="2" charset="-122"/>
                          <a:ea typeface="黑体" panose="02010609060101010101" pitchFamily="2" charset="-122"/>
                          <a:cs typeface="楷体_GB2312"/>
                          <a:sym typeface="+mn-ea"/>
                        </a:rPr>
                        <a:t>35%，含正高1名</a:t>
                      </a:r>
                      <a:endParaRPr kumimoji="0" lang="zh-CN" altLang="en-US" sz="1600" b="1" i="0" u="none" strike="noStrike" cap="none" normalizeH="0" baseline="0" smtClean="0">
                        <a:ln>
                          <a:noFill/>
                        </a:ln>
                        <a:solidFill>
                          <a:srgbClr val="4222C8"/>
                        </a:solidFill>
                        <a:effectLst/>
                        <a:latin typeface="黑体" panose="02010609060101010101" pitchFamily="2" charset="-122"/>
                        <a:ea typeface="黑体" panose="02010609060101010101" pitchFamily="2" charset="-122"/>
                        <a:cs typeface="楷体_GB2312"/>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vMerge="1">
                  <a:txBody>
                    <a:bodyPr/>
                    <a:lstStyle/>
                    <a:p>
                      <a:endParaRPr lang="zh-CN"/>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vMerge="1">
                  <a:txBody>
                    <a:bodyPr/>
                    <a:lstStyle/>
                    <a:p>
                      <a:endParaRPr lang="zh-CN"/>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334645">
                <a:tc vMerge="1">
                  <a:txBody>
                    <a:bodyPr/>
                    <a:lstStyle/>
                    <a:p>
                      <a:endParaRPr lang="zh-CN"/>
                    </a:p>
                  </a:txBody>
                  <a:tcPr/>
                </a:tc>
                <a:tc vMerge="1">
                  <a:txBody>
                    <a:bodyPr/>
                    <a:lstStyle/>
                    <a:p>
                      <a:endParaRPr lang="zh-CN"/>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vMerge="1">
                  <a:txBody>
                    <a:bodyPr/>
                    <a:lstStyle/>
                    <a:p>
                      <a:endParaRPr lang="zh-CN"/>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600" b="1" i="0" u="none" strike="noStrike" cap="none" normalizeH="0" baseline="0" smtClean="0">
                          <a:ln>
                            <a:noFill/>
                          </a:ln>
                          <a:solidFill>
                            <a:srgbClr val="4222C8"/>
                          </a:solidFill>
                          <a:effectLst/>
                          <a:latin typeface="黑体" panose="02010609060101010101" pitchFamily="2" charset="-122"/>
                          <a:ea typeface="黑体" panose="02010609060101010101" pitchFamily="2" charset="-122"/>
                          <a:cs typeface="楷体_GB2312"/>
                        </a:rPr>
                        <a:t>A3</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1600" b="1" i="0" u="none" strike="noStrike" cap="none" normalizeH="0" baseline="0" smtClean="0">
                          <a:ln>
                            <a:noFill/>
                          </a:ln>
                          <a:solidFill>
                            <a:srgbClr val="4222C8"/>
                          </a:solidFill>
                          <a:effectLst/>
                          <a:latin typeface="黑体" panose="02010609060101010101" pitchFamily="2" charset="-122"/>
                          <a:ea typeface="黑体" panose="02010609060101010101" pitchFamily="2" charset="-122"/>
                          <a:cs typeface="楷体_GB2312"/>
                        </a:rPr>
                        <a:t>1名副主任医师以上</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r h="334963">
                <a:tc vMerge="1">
                  <a:txBody>
                    <a:bodyPr/>
                    <a:lstStyle/>
                    <a:p>
                      <a:endParaRPr lang="zh-CN"/>
                    </a:p>
                  </a:txBody>
                  <a:tcPr/>
                </a:tc>
                <a:tc rowSpan="2">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600" b="1" i="0" u="none" strike="noStrike" cap="none" normalizeH="0" baseline="0" smtClean="0">
                          <a:ln>
                            <a:noFill/>
                          </a:ln>
                          <a:solidFill>
                            <a:srgbClr val="4222C8"/>
                          </a:solidFill>
                          <a:effectLst/>
                          <a:latin typeface="黑体" panose="02010609060101010101" pitchFamily="2" charset="-122"/>
                          <a:ea typeface="黑体" panose="02010609060101010101" pitchFamily="2" charset="-122"/>
                          <a:cs typeface="楷体_GB2312"/>
                        </a:rPr>
                        <a:t>A4</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rowSpan="2">
                  <a:txBody>
                    <a:bodyPr/>
                    <a:lstStyle/>
                    <a:p>
                      <a:pPr marL="0" marR="0" lvl="0" indent="0" algn="l" defTabSz="914400" rtl="0" eaLnBrk="1" fontAlgn="base" latinLnBrk="0" hangingPunct="1">
                        <a:lnSpc>
                          <a:spcPct val="100000"/>
                        </a:lnSpc>
                        <a:spcBef>
                          <a:spcPct val="0"/>
                        </a:spcBef>
                        <a:spcAft>
                          <a:spcPct val="0"/>
                        </a:spcAft>
                        <a:buClrTx/>
                        <a:buSzTx/>
                        <a:buFontTx/>
                        <a:buNone/>
                      </a:pPr>
                      <a:r>
                        <a:rPr lang="zh-CN" altLang="en-US" sz="1600" b="1" smtClean="0">
                          <a:ln>
                            <a:noFill/>
                          </a:ln>
                          <a:solidFill>
                            <a:srgbClr val="4222C8"/>
                          </a:solidFill>
                          <a:effectLst/>
                          <a:latin typeface="黑体" panose="02010609060101010101" pitchFamily="2" charset="-122"/>
                          <a:ea typeface="黑体" panose="02010609060101010101" pitchFamily="2" charset="-122"/>
                          <a:cs typeface="楷体_GB2312"/>
                          <a:sym typeface="+mn-ea"/>
                        </a:rPr>
                        <a:t>每万人口全科医生数</a:t>
                      </a:r>
                      <a:r>
                        <a:rPr lang="zh-CN" altLang="en-US" sz="1600" b="1" smtClean="0">
                          <a:ln>
                            <a:noFill/>
                          </a:ln>
                          <a:solidFill>
                            <a:srgbClr val="333399"/>
                          </a:solidFill>
                          <a:effectLst/>
                          <a:latin typeface="黑体" panose="02010609060101010101" pitchFamily="2" charset="-122"/>
                          <a:ea typeface="黑体" panose="02010609060101010101" pitchFamily="2" charset="-122"/>
                          <a:cs typeface="楷体_GB2312"/>
                          <a:sym typeface="+mn-ea"/>
                        </a:rPr>
                        <a:t>≥</a:t>
                      </a:r>
                      <a:r>
                        <a:rPr lang="en-US" altLang="zh-CN" sz="1600" b="1" smtClean="0">
                          <a:ln>
                            <a:noFill/>
                          </a:ln>
                          <a:solidFill>
                            <a:srgbClr val="333399"/>
                          </a:solidFill>
                          <a:effectLst/>
                          <a:latin typeface="黑体" panose="02010609060101010101" pitchFamily="2" charset="-122"/>
                          <a:ea typeface="黑体" panose="02010609060101010101" pitchFamily="2" charset="-122"/>
                          <a:cs typeface="楷体_GB2312"/>
                          <a:sym typeface="+mn-ea"/>
                        </a:rPr>
                        <a:t>3</a:t>
                      </a:r>
                      <a:r>
                        <a:rPr lang="zh-CN" altLang="en-US" sz="1600" b="1" smtClean="0">
                          <a:ln>
                            <a:noFill/>
                          </a:ln>
                          <a:solidFill>
                            <a:srgbClr val="4222C8"/>
                          </a:solidFill>
                          <a:effectLst/>
                          <a:latin typeface="黑体" panose="02010609060101010101" pitchFamily="2" charset="-122"/>
                          <a:ea typeface="黑体" panose="02010609060101010101" pitchFamily="2" charset="-122"/>
                          <a:cs typeface="楷体_GB2312"/>
                          <a:sym typeface="+mn-ea"/>
                        </a:rPr>
                        <a:t> （含加注）</a:t>
                      </a:r>
                      <a:endParaRPr kumimoji="0" lang="zh-CN" altLang="en-US" sz="1600" b="1" i="0" u="none" strike="noStrike" cap="none" normalizeH="0" baseline="0" smtClean="0">
                        <a:ln>
                          <a:noFill/>
                        </a:ln>
                        <a:solidFill>
                          <a:srgbClr val="4222C8"/>
                        </a:solidFill>
                        <a:effectLst/>
                        <a:latin typeface="黑体" panose="02010609060101010101" pitchFamily="2" charset="-122"/>
                        <a:ea typeface="黑体" panose="02010609060101010101" pitchFamily="2" charset="-122"/>
                        <a:cs typeface="楷体_GB2312"/>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600" b="1" i="0" u="none" strike="noStrike" cap="none" normalizeH="0" baseline="0" smtClean="0">
                          <a:ln>
                            <a:noFill/>
                          </a:ln>
                          <a:solidFill>
                            <a:srgbClr val="4222C8"/>
                          </a:solidFill>
                          <a:effectLst/>
                          <a:latin typeface="黑体" panose="02010609060101010101" pitchFamily="2" charset="-122"/>
                          <a:ea typeface="黑体" panose="02010609060101010101" pitchFamily="2" charset="-122"/>
                          <a:cs typeface="楷体_GB2312"/>
                        </a:rPr>
                        <a:t>A4</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1600" b="1" i="0" u="none" strike="noStrike" cap="none" normalizeH="0" baseline="0" smtClean="0">
                          <a:ln>
                            <a:noFill/>
                          </a:ln>
                          <a:solidFill>
                            <a:srgbClr val="4222C8"/>
                          </a:solidFill>
                          <a:effectLst/>
                          <a:latin typeface="黑体" panose="02010609060101010101" pitchFamily="2" charset="-122"/>
                          <a:ea typeface="黑体" panose="02010609060101010101" pitchFamily="2" charset="-122"/>
                          <a:cs typeface="楷体_GB2312"/>
                        </a:rPr>
                        <a:t>1名住院规培医生</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180975">
                <a:tc vMerge="1">
                  <a:txBody>
                    <a:bodyPr/>
                    <a:lstStyle/>
                    <a:p>
                      <a:endParaRPr lang="zh-CN"/>
                    </a:p>
                  </a:txBody>
                  <a:tcPr/>
                </a:tc>
                <a:tc vMerge="1">
                  <a:txBody>
                    <a:bodyPr/>
                    <a:lstStyle/>
                    <a:p>
                      <a:endParaRPr lang="zh-CN"/>
                    </a:p>
                  </a:txBody>
                  <a:tcPr/>
                </a:tc>
                <a:tc vMerge="1">
                  <a:txBody>
                    <a:bodyPr/>
                    <a:lstStyle/>
                    <a:p>
                      <a:endParaRPr lang="zh-CN"/>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600" b="1" i="0" u="none" strike="noStrike" cap="none" normalizeH="0" baseline="0" smtClean="0">
                          <a:ln>
                            <a:noFill/>
                          </a:ln>
                          <a:solidFill>
                            <a:srgbClr val="4222C8"/>
                          </a:solidFill>
                          <a:effectLst/>
                          <a:latin typeface="黑体" panose="02010609060101010101" pitchFamily="2" charset="-122"/>
                          <a:ea typeface="黑体" panose="02010609060101010101" pitchFamily="2" charset="-122"/>
                          <a:cs typeface="楷体_GB2312"/>
                        </a:rPr>
                        <a:t>A5</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1600" b="1" i="0" u="none" strike="noStrike" cap="none" normalizeH="0" baseline="0" smtClean="0">
                          <a:ln>
                            <a:noFill/>
                          </a:ln>
                          <a:solidFill>
                            <a:srgbClr val="4222C8"/>
                          </a:solidFill>
                          <a:effectLst/>
                          <a:latin typeface="黑体" panose="02010609060101010101" pitchFamily="2" charset="-122"/>
                          <a:ea typeface="黑体" panose="02010609060101010101" pitchFamily="2" charset="-122"/>
                          <a:cs typeface="楷体_GB2312"/>
                        </a:rPr>
                        <a:t>1名中级中医师</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bl>
          </a:graphicData>
        </a:graphic>
      </p:graphicFrame>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5" name="内容占位符 2"/>
          <p:cNvSpPr>
            <a:spLocks noGrp="1"/>
          </p:cNvSpPr>
          <p:nvPr>
            <p:ph idx="4294967295"/>
          </p:nvPr>
        </p:nvSpPr>
        <p:spPr>
          <a:xfrm>
            <a:off x="539750" y="1674813"/>
            <a:ext cx="7812088" cy="4130675"/>
          </a:xfrm>
        </p:spPr>
        <p:txBody>
          <a:bodyPr/>
          <a:lstStyle/>
          <a:p>
            <a:pPr marL="0" indent="0">
              <a:lnSpc>
                <a:spcPct val="150000"/>
              </a:lnSpc>
              <a:buFontTx/>
              <a:buNone/>
            </a:pPr>
            <a:r>
              <a:rPr lang="zh-CN" altLang="en-US" sz="2400" smtClean="0">
                <a:solidFill>
                  <a:schemeClr val="accent2"/>
                </a:solidFill>
                <a:latin typeface="黑体" panose="02010609060101010101" pitchFamily="2" charset="-122"/>
                <a:ea typeface="黑体" panose="02010609060101010101" pitchFamily="2" charset="-122"/>
              </a:rPr>
              <a:t> </a:t>
            </a:r>
            <a:r>
              <a:rPr lang="en-US" altLang="zh-CN" smtClean="0">
                <a:latin typeface="黑体" panose="02010609060101010101" pitchFamily="2" charset="-122"/>
                <a:ea typeface="黑体" panose="02010609060101010101" pitchFamily="2" charset="-122"/>
                <a:sym typeface="+mn-ea"/>
              </a:rPr>
              <a:t>【</a:t>
            </a:r>
            <a:r>
              <a:rPr lang="zh-CN" altLang="zh-CN" smtClean="0">
                <a:latin typeface="黑体" panose="02010609060101010101" pitchFamily="2" charset="-122"/>
                <a:ea typeface="黑体" panose="02010609060101010101" pitchFamily="2" charset="-122"/>
                <a:sym typeface="+mn-ea"/>
              </a:rPr>
              <a:t>案例讨论</a:t>
            </a:r>
            <a:r>
              <a:rPr lang="en-US" altLang="zh-CN" smtClean="0">
                <a:latin typeface="黑体" panose="02010609060101010101" pitchFamily="2" charset="-122"/>
                <a:ea typeface="黑体" panose="02010609060101010101" pitchFamily="2" charset="-122"/>
                <a:sym typeface="+mn-ea"/>
              </a:rPr>
              <a:t>】</a:t>
            </a:r>
            <a:r>
              <a:rPr lang="en-US" altLang="zh-CN" smtClean="0">
                <a:latin typeface="黑体" panose="02010609060101010101" pitchFamily="2" charset="-122"/>
                <a:ea typeface="黑体" panose="02010609060101010101" pitchFamily="2" charset="-122"/>
              </a:rPr>
              <a:t> </a:t>
            </a:r>
          </a:p>
          <a:p>
            <a:pPr marL="0" indent="0">
              <a:lnSpc>
                <a:spcPct val="140000"/>
              </a:lnSpc>
              <a:spcBef>
                <a:spcPct val="0"/>
              </a:spcBef>
              <a:buFontTx/>
              <a:buNone/>
            </a:pPr>
            <a:r>
              <a:rPr lang="zh-CN" altLang="en-US" sz="2400" smtClean="0">
                <a:solidFill>
                  <a:schemeClr val="accent2"/>
                </a:solidFill>
                <a:latin typeface="黑体" panose="02010609060101010101" pitchFamily="2" charset="-122"/>
                <a:ea typeface="黑体" panose="02010609060101010101" pitchFamily="2" charset="-122"/>
              </a:rPr>
              <a:t>   </a:t>
            </a:r>
            <a:r>
              <a:rPr lang="zh-CN" altLang="en-US" sz="2400" b="0" smtClean="0">
                <a:solidFill>
                  <a:srgbClr val="0000CC"/>
                </a:solidFill>
                <a:latin typeface="黑体" panose="02010609060101010101" pitchFamily="2" charset="-122"/>
                <a:ea typeface="黑体" panose="02010609060101010101" pitchFamily="2" charset="-122"/>
              </a:rPr>
              <a:t>某乡镇卫生院</a:t>
            </a:r>
            <a:r>
              <a:rPr lang="zh-CN" altLang="en-US" sz="2400" b="0" smtClean="0">
                <a:solidFill>
                  <a:srgbClr val="0000CC"/>
                </a:solidFill>
                <a:latin typeface="黑体" panose="02010609060101010101" pitchFamily="2" charset="-122"/>
                <a:ea typeface="黑体" panose="02010609060101010101" pitchFamily="2" charset="-122"/>
                <a:sym typeface="+mn-ea"/>
              </a:rPr>
              <a:t>服务人口3万，编制床位</a:t>
            </a:r>
            <a:r>
              <a:rPr lang="en-US" altLang="zh-CN" sz="2400" b="0" smtClean="0">
                <a:solidFill>
                  <a:srgbClr val="0000CC"/>
                </a:solidFill>
                <a:latin typeface="黑体" panose="02010609060101010101" pitchFamily="2" charset="-122"/>
                <a:ea typeface="黑体" panose="02010609060101010101" pitchFamily="2" charset="-122"/>
                <a:sym typeface="+mn-ea"/>
              </a:rPr>
              <a:t>30</a:t>
            </a:r>
            <a:r>
              <a:rPr lang="zh-CN" altLang="en-US" sz="2400" b="0" smtClean="0">
                <a:solidFill>
                  <a:srgbClr val="0000CC"/>
                </a:solidFill>
                <a:latin typeface="黑体" panose="02010609060101010101" pitchFamily="2" charset="-122"/>
                <a:ea typeface="黑体" panose="02010609060101010101" pitchFamily="2" charset="-122"/>
                <a:sym typeface="+mn-ea"/>
              </a:rPr>
              <a:t>张，职工</a:t>
            </a:r>
            <a:r>
              <a:rPr lang="en-US" altLang="zh-CN" sz="2400" b="0" smtClean="0">
                <a:solidFill>
                  <a:srgbClr val="0000CC"/>
                </a:solidFill>
                <a:latin typeface="黑体" panose="02010609060101010101" pitchFamily="2" charset="-122"/>
                <a:ea typeface="黑体" panose="02010609060101010101" pitchFamily="2" charset="-122"/>
                <a:sym typeface="+mn-ea"/>
              </a:rPr>
              <a:t>42</a:t>
            </a:r>
            <a:r>
              <a:rPr lang="zh-CN" altLang="en-US" sz="2400" b="0" smtClean="0">
                <a:solidFill>
                  <a:srgbClr val="0000CC"/>
                </a:solidFill>
                <a:latin typeface="黑体" panose="02010609060101010101" pitchFamily="2" charset="-122"/>
                <a:ea typeface="黑体" panose="02010609060101010101" pitchFamily="2" charset="-122"/>
                <a:sym typeface="+mn-ea"/>
              </a:rPr>
              <a:t>人，编制人员</a:t>
            </a:r>
            <a:r>
              <a:rPr lang="en-US" altLang="zh-CN" sz="2400" b="0" smtClean="0">
                <a:solidFill>
                  <a:srgbClr val="0000CC"/>
                </a:solidFill>
                <a:latin typeface="黑体" panose="02010609060101010101" pitchFamily="2" charset="-122"/>
                <a:ea typeface="黑体" panose="02010609060101010101" pitchFamily="2" charset="-122"/>
                <a:sym typeface="+mn-ea"/>
              </a:rPr>
              <a:t>26</a:t>
            </a:r>
            <a:r>
              <a:rPr lang="zh-CN" altLang="en-US" sz="2400" b="0" smtClean="0">
                <a:solidFill>
                  <a:srgbClr val="0000CC"/>
                </a:solidFill>
                <a:latin typeface="黑体" panose="02010609060101010101" pitchFamily="2" charset="-122"/>
                <a:ea typeface="黑体" panose="02010609060101010101" pitchFamily="2" charset="-122"/>
                <a:sym typeface="+mn-ea"/>
              </a:rPr>
              <a:t>人，专业技术人员</a:t>
            </a:r>
            <a:r>
              <a:rPr lang="en-US" altLang="zh-CN" sz="2400" b="0" smtClean="0">
                <a:solidFill>
                  <a:srgbClr val="0000CC"/>
                </a:solidFill>
                <a:latin typeface="黑体" panose="02010609060101010101" pitchFamily="2" charset="-122"/>
                <a:ea typeface="黑体" panose="02010609060101010101" pitchFamily="2" charset="-122"/>
                <a:sym typeface="+mn-ea"/>
              </a:rPr>
              <a:t>35</a:t>
            </a:r>
            <a:r>
              <a:rPr lang="zh-CN" altLang="en-US" sz="2400" b="0" smtClean="0">
                <a:solidFill>
                  <a:srgbClr val="0000CC"/>
                </a:solidFill>
                <a:latin typeface="黑体" panose="02010609060101010101" pitchFamily="2" charset="-122"/>
                <a:ea typeface="黑体" panose="02010609060101010101" pitchFamily="2" charset="-122"/>
                <a:sym typeface="+mn-ea"/>
              </a:rPr>
              <a:t>人，主治医师</a:t>
            </a:r>
            <a:r>
              <a:rPr lang="en-US" altLang="zh-CN" sz="2400" b="0" smtClean="0">
                <a:solidFill>
                  <a:srgbClr val="0000CC"/>
                </a:solidFill>
                <a:latin typeface="黑体" panose="02010609060101010101" pitchFamily="2" charset="-122"/>
                <a:ea typeface="黑体" panose="02010609060101010101" pitchFamily="2" charset="-122"/>
                <a:sym typeface="+mn-ea"/>
              </a:rPr>
              <a:t>4</a:t>
            </a:r>
            <a:r>
              <a:rPr lang="zh-CN" altLang="en-US" sz="2400" b="0" smtClean="0">
                <a:solidFill>
                  <a:srgbClr val="0000CC"/>
                </a:solidFill>
                <a:latin typeface="黑体" panose="02010609060101010101" pitchFamily="2" charset="-122"/>
                <a:ea typeface="黑体" panose="02010609060101010101" pitchFamily="2" charset="-122"/>
                <a:sym typeface="+mn-ea"/>
              </a:rPr>
              <a:t>人、医师</a:t>
            </a:r>
            <a:r>
              <a:rPr lang="en-US" altLang="zh-CN" sz="2400" b="0" smtClean="0">
                <a:solidFill>
                  <a:srgbClr val="0000CC"/>
                </a:solidFill>
                <a:latin typeface="黑体" panose="02010609060101010101" pitchFamily="2" charset="-122"/>
                <a:ea typeface="黑体" panose="02010609060101010101" pitchFamily="2" charset="-122"/>
                <a:sym typeface="+mn-ea"/>
              </a:rPr>
              <a:t>5</a:t>
            </a:r>
            <a:r>
              <a:rPr lang="zh-CN" altLang="en-US" sz="2400" b="0" smtClean="0">
                <a:solidFill>
                  <a:srgbClr val="0000CC"/>
                </a:solidFill>
                <a:latin typeface="黑体" panose="02010609060101010101" pitchFamily="2" charset="-122"/>
                <a:ea typeface="黑体" panose="02010609060101010101" pitchFamily="2" charset="-122"/>
                <a:sym typeface="+mn-ea"/>
              </a:rPr>
              <a:t>人（中医类别医师</a:t>
            </a:r>
            <a:r>
              <a:rPr lang="en-US" altLang="zh-CN" sz="2400" b="0" smtClean="0">
                <a:solidFill>
                  <a:srgbClr val="0000CC"/>
                </a:solidFill>
                <a:latin typeface="黑体" panose="02010609060101010101" pitchFamily="2" charset="-122"/>
                <a:ea typeface="黑体" panose="02010609060101010101" pitchFamily="2" charset="-122"/>
                <a:sym typeface="+mn-ea"/>
              </a:rPr>
              <a:t>2</a:t>
            </a:r>
            <a:r>
              <a:rPr lang="zh-CN" altLang="en-US" sz="2400" b="0" smtClean="0">
                <a:solidFill>
                  <a:srgbClr val="0000CC"/>
                </a:solidFill>
                <a:latin typeface="黑体" panose="02010609060101010101" pitchFamily="2" charset="-122"/>
                <a:ea typeface="黑体" panose="02010609060101010101" pitchFamily="2" charset="-122"/>
                <a:sym typeface="+mn-ea"/>
              </a:rPr>
              <a:t>名）、其中注册全科医师含加注</a:t>
            </a:r>
            <a:r>
              <a:rPr lang="en-US" altLang="zh-CN" sz="2400" b="0" smtClean="0">
                <a:solidFill>
                  <a:srgbClr val="0000CC"/>
                </a:solidFill>
                <a:latin typeface="黑体" panose="02010609060101010101" pitchFamily="2" charset="-122"/>
                <a:ea typeface="黑体" panose="02010609060101010101" pitchFamily="2" charset="-122"/>
                <a:sym typeface="+mn-ea"/>
              </a:rPr>
              <a:t>4</a:t>
            </a:r>
            <a:r>
              <a:rPr lang="zh-CN" altLang="en-US" sz="2400" b="0" smtClean="0">
                <a:solidFill>
                  <a:srgbClr val="0000CC"/>
                </a:solidFill>
                <a:latin typeface="黑体" panose="02010609060101010101" pitchFamily="2" charset="-122"/>
                <a:ea typeface="黑体" panose="02010609060101010101" pitchFamily="2" charset="-122"/>
                <a:sym typeface="+mn-ea"/>
              </a:rPr>
              <a:t>名，</a:t>
            </a:r>
            <a:r>
              <a:rPr lang="en-US" altLang="zh-CN" sz="2400" b="0" smtClean="0">
                <a:solidFill>
                  <a:srgbClr val="0000CC"/>
                </a:solidFill>
                <a:latin typeface="黑体" panose="02010609060101010101" pitchFamily="2" charset="-122"/>
                <a:ea typeface="黑体" panose="02010609060101010101" pitchFamily="2" charset="-122"/>
                <a:sym typeface="+mn-ea"/>
              </a:rPr>
              <a:t>15</a:t>
            </a:r>
            <a:r>
              <a:rPr lang="zh-CN" altLang="en-US" sz="2400" b="0" smtClean="0">
                <a:solidFill>
                  <a:srgbClr val="0000CC"/>
                </a:solidFill>
                <a:latin typeface="黑体" panose="02010609060101010101" pitchFamily="2" charset="-122"/>
                <a:ea typeface="黑体" panose="02010609060101010101" pitchFamily="2" charset="-122"/>
                <a:sym typeface="+mn-ea"/>
              </a:rPr>
              <a:t>名护士，药剂、检验、放射等其他专业技术人员</a:t>
            </a:r>
            <a:r>
              <a:rPr lang="en-US" altLang="zh-CN" sz="2400" b="0" smtClean="0">
                <a:solidFill>
                  <a:srgbClr val="0000CC"/>
                </a:solidFill>
                <a:latin typeface="黑体" panose="02010609060101010101" pitchFamily="2" charset="-122"/>
                <a:ea typeface="黑体" panose="02010609060101010101" pitchFamily="2" charset="-122"/>
                <a:sym typeface="+mn-ea"/>
              </a:rPr>
              <a:t>11</a:t>
            </a:r>
            <a:r>
              <a:rPr lang="zh-CN" altLang="en-US" sz="2400" b="0" smtClean="0">
                <a:solidFill>
                  <a:srgbClr val="0000CC"/>
                </a:solidFill>
                <a:latin typeface="黑体" panose="02010609060101010101" pitchFamily="2" charset="-122"/>
                <a:ea typeface="黑体" panose="02010609060101010101" pitchFamily="2" charset="-122"/>
                <a:sym typeface="+mn-ea"/>
              </a:rPr>
              <a:t>名，大专以上学历</a:t>
            </a:r>
            <a:r>
              <a:rPr lang="en-US" altLang="zh-CN" sz="2400" b="0" smtClean="0">
                <a:solidFill>
                  <a:srgbClr val="0000CC"/>
                </a:solidFill>
                <a:latin typeface="黑体" panose="02010609060101010101" pitchFamily="2" charset="-122"/>
                <a:ea typeface="黑体" panose="02010609060101010101" pitchFamily="2" charset="-122"/>
                <a:sym typeface="+mn-ea"/>
              </a:rPr>
              <a:t>28</a:t>
            </a:r>
            <a:r>
              <a:rPr lang="zh-CN" altLang="en-US" sz="2400" b="0" smtClean="0">
                <a:solidFill>
                  <a:srgbClr val="0000CC"/>
                </a:solidFill>
                <a:latin typeface="黑体" panose="02010609060101010101" pitchFamily="2" charset="-122"/>
                <a:ea typeface="黑体" panose="02010609060101010101" pitchFamily="2" charset="-122"/>
                <a:sym typeface="+mn-ea"/>
              </a:rPr>
              <a:t>人，请问此卫生院可以评什么等级</a:t>
            </a:r>
            <a:r>
              <a:rPr lang="en-US" altLang="zh-CN" sz="2400" b="0" smtClean="0">
                <a:solidFill>
                  <a:srgbClr val="0000CC"/>
                </a:solidFill>
                <a:latin typeface="黑体" panose="02010609060101010101" pitchFamily="2" charset="-122"/>
                <a:ea typeface="黑体" panose="02010609060101010101" pitchFamily="2" charset="-122"/>
                <a:sym typeface="+mn-ea"/>
              </a:rPr>
              <a:t>?</a:t>
            </a:r>
          </a:p>
          <a:p>
            <a:pPr marL="0" indent="0">
              <a:lnSpc>
                <a:spcPct val="140000"/>
              </a:lnSpc>
              <a:spcBef>
                <a:spcPct val="0"/>
              </a:spcBef>
              <a:buFontTx/>
              <a:buNone/>
            </a:pPr>
            <a:r>
              <a:rPr lang="en-US" altLang="zh-CN" sz="1600" b="0" smtClean="0">
                <a:solidFill>
                  <a:srgbClr val="3333FF"/>
                </a:solidFill>
                <a:latin typeface="黑体" panose="02010609060101010101" pitchFamily="2" charset="-122"/>
                <a:ea typeface="黑体" panose="02010609060101010101" pitchFamily="2" charset="-122"/>
                <a:sym typeface="+mn-ea"/>
              </a:rPr>
              <a:t>     </a:t>
            </a:r>
            <a:endParaRPr lang="en-US" altLang="zh-CN" sz="2000" b="0" smtClean="0">
              <a:solidFill>
                <a:srgbClr val="FF0000"/>
              </a:solidFill>
              <a:latin typeface="黑体" panose="02010609060101010101" pitchFamily="2" charset="-122"/>
              <a:ea typeface="黑体" panose="02010609060101010101" pitchFamily="2" charset="-122"/>
              <a:sym typeface="+mn-ea"/>
            </a:endParaRPr>
          </a:p>
        </p:txBody>
      </p:sp>
      <p:sp>
        <p:nvSpPr>
          <p:cNvPr id="98306" name="标题 1"/>
          <p:cNvSpPr/>
          <p:nvPr/>
        </p:nvSpPr>
        <p:spPr bwMode="auto">
          <a:xfrm>
            <a:off x="457200" y="163513"/>
            <a:ext cx="8229600" cy="962025"/>
          </a:xfrm>
          <a:prstGeom prst="rect">
            <a:avLst/>
          </a:prstGeom>
          <a:noFill/>
          <a:ln w="9525">
            <a:noFill/>
            <a:miter lim="800000"/>
          </a:ln>
        </p:spPr>
        <p:txBody>
          <a:bodyPr anchor="ctr"/>
          <a:lstStyle/>
          <a:p>
            <a:pPr algn="ctr" eaLnBrk="0" hangingPunct="0"/>
            <a:r>
              <a:rPr lang="en-US" altLang="zh-CN" sz="4400" b="1">
                <a:solidFill>
                  <a:srgbClr val="000066"/>
                </a:solidFill>
                <a:latin typeface="黑体" panose="02010609060101010101" pitchFamily="2" charset="-122"/>
                <a:ea typeface="黑体" panose="02010609060101010101" pitchFamily="2" charset="-122"/>
              </a:rPr>
              <a:t>1.4.1</a:t>
            </a:r>
            <a:r>
              <a:rPr lang="zh-CN" altLang="en-US" sz="4400" b="1">
                <a:solidFill>
                  <a:srgbClr val="000066"/>
                </a:solidFill>
                <a:latin typeface="黑体" panose="02010609060101010101" pitchFamily="2" charset="-122"/>
                <a:ea typeface="黑体" panose="02010609060101010101" pitchFamily="2" charset="-122"/>
              </a:rPr>
              <a:t> 人员配备</a:t>
            </a:r>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3" name="Rectangle 3"/>
          <p:cNvSpPr>
            <a:spLocks noGrp="1" noChangeArrowheads="1"/>
          </p:cNvSpPr>
          <p:nvPr>
            <p:ph type="body" idx="4294967295"/>
          </p:nvPr>
        </p:nvSpPr>
        <p:spPr/>
        <p:txBody>
          <a:bodyPr/>
          <a:lstStyle/>
          <a:p>
            <a:pPr>
              <a:lnSpc>
                <a:spcPct val="140000"/>
              </a:lnSpc>
              <a:spcBef>
                <a:spcPct val="0"/>
              </a:spcBef>
              <a:buFontTx/>
              <a:buNone/>
            </a:pPr>
            <a:r>
              <a:rPr lang="en-US" altLang="zh-CN" sz="2000" b="0" smtClean="0">
                <a:solidFill>
                  <a:srgbClr val="000099"/>
                </a:solidFill>
                <a:latin typeface="黑体" panose="02010609060101010101" pitchFamily="2" charset="-122"/>
                <a:ea typeface="黑体" panose="02010609060101010101" pitchFamily="2" charset="-122"/>
                <a:sym typeface="+mn-ea"/>
              </a:rPr>
              <a:t>     [C1]</a:t>
            </a:r>
            <a:r>
              <a:rPr lang="zh-CN" altLang="en-US" sz="2000" b="0" smtClean="0">
                <a:solidFill>
                  <a:srgbClr val="000099"/>
                </a:solidFill>
                <a:latin typeface="黑体" panose="02010609060101010101" pitchFamily="2" charset="-122"/>
                <a:ea typeface="黑体" panose="02010609060101010101" pitchFamily="2" charset="-122"/>
              </a:rPr>
              <a:t>有</a:t>
            </a:r>
            <a:r>
              <a:rPr lang="en-US" altLang="zh-CN" sz="2000" b="0" smtClean="0">
                <a:solidFill>
                  <a:srgbClr val="000099"/>
                </a:solidFill>
                <a:latin typeface="黑体" panose="02010609060101010101" pitchFamily="2" charset="-122"/>
                <a:ea typeface="黑体" panose="02010609060101010101" pitchFamily="2" charset="-122"/>
              </a:rPr>
              <a:t>9</a:t>
            </a:r>
            <a:r>
              <a:rPr lang="zh-CN" altLang="zh-CN" sz="2000" b="0" smtClean="0">
                <a:solidFill>
                  <a:srgbClr val="000099"/>
                </a:solidFill>
                <a:latin typeface="黑体" panose="02010609060101010101" pitchFamily="2" charset="-122"/>
                <a:ea typeface="黑体" panose="02010609060101010101" pitchFamily="2" charset="-122"/>
              </a:rPr>
              <a:t>名医师（</a:t>
            </a:r>
            <a:r>
              <a:rPr lang="en-US" altLang="zh-CN" sz="2000" b="0" smtClean="0">
                <a:solidFill>
                  <a:srgbClr val="000099"/>
                </a:solidFill>
                <a:latin typeface="黑体" panose="02010609060101010101" pitchFamily="2" charset="-122"/>
                <a:ea typeface="黑体" panose="02010609060101010101" pitchFamily="2" charset="-122"/>
              </a:rPr>
              <a:t>4</a:t>
            </a:r>
            <a:r>
              <a:rPr lang="zh-CN" altLang="zh-CN" sz="2000" b="0" smtClean="0">
                <a:solidFill>
                  <a:srgbClr val="000099"/>
                </a:solidFill>
                <a:latin typeface="黑体" panose="02010609060101010101" pitchFamily="2" charset="-122"/>
                <a:ea typeface="黑体" panose="02010609060101010101" pitchFamily="2" charset="-122"/>
              </a:rPr>
              <a:t>名主治医师）</a:t>
            </a:r>
            <a:r>
              <a:rPr lang="en-US" altLang="zh-CN" sz="2000" b="0" smtClean="0">
                <a:solidFill>
                  <a:srgbClr val="000099"/>
                </a:solidFill>
                <a:latin typeface="黑体" panose="02010609060101010101" pitchFamily="2" charset="-122"/>
                <a:ea typeface="黑体" panose="02010609060101010101" pitchFamily="2" charset="-122"/>
              </a:rPr>
              <a:t>15</a:t>
            </a:r>
            <a:r>
              <a:rPr lang="zh-CN" altLang="zh-CN" sz="2000" b="0" smtClean="0">
                <a:solidFill>
                  <a:srgbClr val="000099"/>
                </a:solidFill>
                <a:latin typeface="黑体" panose="02010609060101010101" pitchFamily="2" charset="-122"/>
                <a:ea typeface="黑体" panose="02010609060101010101" pitchFamily="2" charset="-122"/>
              </a:rPr>
              <a:t>名护士</a:t>
            </a:r>
            <a:r>
              <a:rPr lang="zh-CN" altLang="en-US" sz="2000" b="0" smtClean="0">
                <a:solidFill>
                  <a:srgbClr val="000099"/>
                </a:solidFill>
                <a:latin typeface="黑体" panose="02010609060101010101" pitchFamily="2" charset="-122"/>
                <a:ea typeface="黑体" panose="02010609060101010101" pitchFamily="2" charset="-122"/>
              </a:rPr>
              <a:t>和药剂、检验、放射等专业技术人员</a:t>
            </a:r>
            <a:r>
              <a:rPr lang="en-US" altLang="zh-CN" sz="2000" b="0" smtClean="0">
                <a:solidFill>
                  <a:srgbClr val="000099"/>
                </a:solidFill>
                <a:latin typeface="黑体" panose="02010609060101010101" pitchFamily="2" charset="-122"/>
                <a:ea typeface="黑体" panose="02010609060101010101" pitchFamily="2" charset="-122"/>
              </a:rPr>
              <a:t>11</a:t>
            </a:r>
            <a:r>
              <a:rPr lang="zh-CN" altLang="en-US" sz="2000" b="0" smtClean="0">
                <a:solidFill>
                  <a:srgbClr val="000099"/>
                </a:solidFill>
                <a:latin typeface="黑体" panose="02010609060101010101" pitchFamily="2" charset="-122"/>
                <a:ea typeface="黑体" panose="02010609060101010101" pitchFamily="2" charset="-122"/>
              </a:rPr>
              <a:t>名。</a:t>
            </a:r>
            <a:r>
              <a:rPr lang="zh-CN" altLang="zh-CN" sz="2000" b="0" smtClean="0">
                <a:solidFill>
                  <a:srgbClr val="000099"/>
                </a:solidFill>
                <a:latin typeface="Arial" panose="020B0604020202020204" pitchFamily="34" charset="0"/>
                <a:ea typeface="黑体" panose="02010609060101010101" pitchFamily="2" charset="-122"/>
                <a:cs typeface="Arial" panose="020B0604020202020204" pitchFamily="34" charset="0"/>
                <a:sym typeface="+mn-ea"/>
              </a:rPr>
              <a:t>√</a:t>
            </a:r>
            <a:r>
              <a:rPr lang="en-US" altLang="zh-CN" sz="2000" b="0" smtClean="0">
                <a:solidFill>
                  <a:srgbClr val="000099"/>
                </a:solidFill>
                <a:latin typeface="黑体" panose="02010609060101010101" pitchFamily="2" charset="-122"/>
                <a:ea typeface="黑体" panose="02010609060101010101" pitchFamily="2" charset="-122"/>
                <a:sym typeface="+mn-ea"/>
              </a:rPr>
              <a:t> </a:t>
            </a:r>
          </a:p>
          <a:p>
            <a:pPr>
              <a:lnSpc>
                <a:spcPct val="140000"/>
              </a:lnSpc>
              <a:spcBef>
                <a:spcPct val="0"/>
              </a:spcBef>
              <a:buFontTx/>
              <a:buNone/>
            </a:pPr>
            <a:r>
              <a:rPr lang="en-US" altLang="zh-CN" sz="2000" b="0" smtClean="0">
                <a:solidFill>
                  <a:srgbClr val="000099"/>
                </a:solidFill>
                <a:latin typeface="黑体" panose="02010609060101010101" pitchFamily="2" charset="-122"/>
                <a:ea typeface="黑体" panose="02010609060101010101" pitchFamily="2" charset="-122"/>
              </a:rPr>
              <a:t>     </a:t>
            </a:r>
            <a:r>
              <a:rPr lang="en-US" altLang="zh-CN" sz="2000" b="0" smtClean="0">
                <a:solidFill>
                  <a:srgbClr val="000099"/>
                </a:solidFill>
                <a:latin typeface="黑体" panose="02010609060101010101" pitchFamily="2" charset="-122"/>
                <a:ea typeface="黑体" panose="02010609060101010101" pitchFamily="2" charset="-122"/>
                <a:sym typeface="+mn-ea"/>
              </a:rPr>
              <a:t>[C2]</a:t>
            </a:r>
            <a:r>
              <a:rPr lang="zh-CN" altLang="en-US" sz="2000" b="0" smtClean="0">
                <a:solidFill>
                  <a:srgbClr val="000099"/>
                </a:solidFill>
                <a:ea typeface="黑体" panose="02010609060101010101" pitchFamily="2" charset="-122"/>
              </a:rPr>
              <a:t>人员编制数不低于本省（区、市）出台的编制标准。</a:t>
            </a:r>
            <a:r>
              <a:rPr lang="zh-CN" altLang="zh-CN" sz="2000" b="0" smtClean="0">
                <a:solidFill>
                  <a:srgbClr val="000099"/>
                </a:solidFill>
                <a:latin typeface="Arial" panose="020B0604020202020204" pitchFamily="34" charset="0"/>
                <a:ea typeface="黑体" panose="02010609060101010101" pitchFamily="2" charset="-122"/>
                <a:cs typeface="Arial" panose="020B0604020202020204" pitchFamily="34" charset="0"/>
                <a:sym typeface="+mn-ea"/>
              </a:rPr>
              <a:t>√</a:t>
            </a:r>
            <a:r>
              <a:rPr lang="en-US" altLang="zh-CN" sz="2000" b="0" smtClean="0">
                <a:solidFill>
                  <a:srgbClr val="000099"/>
                </a:solidFill>
                <a:latin typeface="黑体" panose="02010609060101010101" pitchFamily="2" charset="-122"/>
                <a:ea typeface="黑体" panose="02010609060101010101" pitchFamily="2" charset="-122"/>
                <a:sym typeface="+mn-ea"/>
              </a:rPr>
              <a:t> </a:t>
            </a:r>
          </a:p>
          <a:p>
            <a:pPr>
              <a:lnSpc>
                <a:spcPct val="140000"/>
              </a:lnSpc>
              <a:spcBef>
                <a:spcPct val="0"/>
              </a:spcBef>
              <a:buFontTx/>
              <a:buNone/>
            </a:pPr>
            <a:r>
              <a:rPr lang="en-US" altLang="zh-CN" sz="2000" b="0" smtClean="0">
                <a:solidFill>
                  <a:srgbClr val="000099"/>
                </a:solidFill>
                <a:latin typeface="黑体" panose="02010609060101010101" pitchFamily="2" charset="-122"/>
                <a:ea typeface="黑体" panose="02010609060101010101" pitchFamily="2" charset="-122"/>
              </a:rPr>
              <a:t>     </a:t>
            </a:r>
            <a:r>
              <a:rPr lang="en-US" altLang="zh-CN" sz="2000" b="0" smtClean="0">
                <a:solidFill>
                  <a:srgbClr val="000099"/>
                </a:solidFill>
                <a:latin typeface="黑体" panose="02010609060101010101" pitchFamily="2" charset="-122"/>
                <a:ea typeface="黑体" panose="02010609060101010101" pitchFamily="2" charset="-122"/>
                <a:sym typeface="+mn-ea"/>
              </a:rPr>
              <a:t>[C3]</a:t>
            </a:r>
            <a:r>
              <a:rPr lang="zh-CN" altLang="en-US" sz="2000" b="0" smtClean="0">
                <a:solidFill>
                  <a:srgbClr val="000099"/>
                </a:solidFill>
                <a:latin typeface="黑体" panose="02010609060101010101" pitchFamily="2" charset="-122"/>
                <a:ea typeface="黑体" panose="02010609060101010101" pitchFamily="2" charset="-122"/>
              </a:rPr>
              <a:t>卫生技术人员数占</a:t>
            </a:r>
            <a:r>
              <a:rPr lang="zh-CN" altLang="zh-CN" sz="2000" b="0" smtClean="0">
                <a:solidFill>
                  <a:srgbClr val="000099"/>
                </a:solidFill>
                <a:latin typeface="黑体" panose="02010609060101010101" pitchFamily="2" charset="-122"/>
                <a:ea typeface="黑体" panose="02010609060101010101" pitchFamily="2" charset="-122"/>
              </a:rPr>
              <a:t>单位职工总数的8</a:t>
            </a:r>
            <a:r>
              <a:rPr lang="en-US" altLang="zh-CN" sz="2000" b="0" smtClean="0">
                <a:solidFill>
                  <a:srgbClr val="000099"/>
                </a:solidFill>
                <a:latin typeface="黑体" panose="02010609060101010101" pitchFamily="2" charset="-122"/>
                <a:ea typeface="黑体" panose="02010609060101010101" pitchFamily="2" charset="-122"/>
              </a:rPr>
              <a:t>3.3</a:t>
            </a:r>
            <a:r>
              <a:rPr lang="zh-CN" altLang="zh-CN" sz="2000" b="0" smtClean="0">
                <a:solidFill>
                  <a:srgbClr val="000099"/>
                </a:solidFill>
                <a:latin typeface="黑体" panose="02010609060101010101" pitchFamily="2" charset="-122"/>
                <a:ea typeface="黑体" panose="02010609060101010101" pitchFamily="2" charset="-122"/>
              </a:rPr>
              <a:t>%。</a:t>
            </a:r>
            <a:r>
              <a:rPr lang="zh-CN" altLang="zh-CN" sz="2000" b="0" smtClean="0">
                <a:solidFill>
                  <a:srgbClr val="000099"/>
                </a:solidFill>
                <a:latin typeface="Arial" panose="020B0604020202020204" pitchFamily="34" charset="0"/>
                <a:ea typeface="黑体" panose="02010609060101010101" pitchFamily="2" charset="-122"/>
                <a:cs typeface="Arial" panose="020B0604020202020204" pitchFamily="34" charset="0"/>
                <a:sym typeface="+mn-ea"/>
              </a:rPr>
              <a:t>√</a:t>
            </a:r>
            <a:r>
              <a:rPr lang="en-US" altLang="zh-CN" sz="2000" b="0" smtClean="0">
                <a:solidFill>
                  <a:srgbClr val="000099"/>
                </a:solidFill>
                <a:latin typeface="黑体" panose="02010609060101010101" pitchFamily="2" charset="-122"/>
                <a:ea typeface="黑体" panose="02010609060101010101" pitchFamily="2" charset="-122"/>
                <a:sym typeface="+mn-ea"/>
              </a:rPr>
              <a:t> </a:t>
            </a:r>
          </a:p>
          <a:p>
            <a:pPr>
              <a:lnSpc>
                <a:spcPct val="140000"/>
              </a:lnSpc>
              <a:spcBef>
                <a:spcPct val="0"/>
              </a:spcBef>
              <a:buFontTx/>
              <a:buNone/>
            </a:pPr>
            <a:r>
              <a:rPr lang="en-US" altLang="zh-CN" sz="2000" b="0" smtClean="0">
                <a:solidFill>
                  <a:srgbClr val="000099"/>
                </a:solidFill>
                <a:latin typeface="黑体" panose="02010609060101010101" pitchFamily="2" charset="-122"/>
                <a:ea typeface="黑体" panose="02010609060101010101" pitchFamily="2" charset="-122"/>
                <a:sym typeface="+mn-ea"/>
              </a:rPr>
              <a:t>     [C4]</a:t>
            </a:r>
            <a:r>
              <a:rPr lang="zh-CN" altLang="en-US" sz="2000" b="0" smtClean="0">
                <a:solidFill>
                  <a:srgbClr val="000099"/>
                </a:solidFill>
                <a:latin typeface="黑体" panose="02010609060101010101" pitchFamily="2" charset="-122"/>
                <a:ea typeface="黑体" panose="02010609060101010101" pitchFamily="2" charset="-122"/>
                <a:sym typeface="+mn-ea"/>
              </a:rPr>
              <a:t>注册全科医师</a:t>
            </a:r>
            <a:r>
              <a:rPr lang="en-US" altLang="zh-CN" sz="2000" b="0" smtClean="0">
                <a:solidFill>
                  <a:srgbClr val="000099"/>
                </a:solidFill>
                <a:latin typeface="黑体" panose="02010609060101010101" pitchFamily="2" charset="-122"/>
                <a:ea typeface="黑体" panose="02010609060101010101" pitchFamily="2" charset="-122"/>
                <a:sym typeface="+mn-ea"/>
              </a:rPr>
              <a:t>4</a:t>
            </a:r>
            <a:r>
              <a:rPr lang="zh-CN" altLang="en-US" sz="2000" b="0" smtClean="0">
                <a:solidFill>
                  <a:srgbClr val="000099"/>
                </a:solidFill>
                <a:latin typeface="黑体" panose="02010609060101010101" pitchFamily="2" charset="-122"/>
                <a:ea typeface="黑体" panose="02010609060101010101" pitchFamily="2" charset="-122"/>
                <a:sym typeface="+mn-ea"/>
              </a:rPr>
              <a:t>名。</a:t>
            </a:r>
            <a:r>
              <a:rPr lang="zh-CN" altLang="zh-CN" sz="2000" b="0" smtClean="0">
                <a:solidFill>
                  <a:srgbClr val="000099"/>
                </a:solidFill>
                <a:latin typeface="Arial" panose="020B0604020202020204" pitchFamily="34" charset="0"/>
                <a:ea typeface="黑体" panose="02010609060101010101" pitchFamily="2" charset="-122"/>
                <a:cs typeface="Arial" panose="020B0604020202020204" pitchFamily="34" charset="0"/>
                <a:sym typeface="+mn-ea"/>
              </a:rPr>
              <a:t>√</a:t>
            </a:r>
            <a:r>
              <a:rPr lang="en-US" altLang="zh-CN" sz="2000" b="0" smtClean="0">
                <a:solidFill>
                  <a:srgbClr val="000099"/>
                </a:solidFill>
                <a:latin typeface="黑体" panose="02010609060101010101" pitchFamily="2" charset="-122"/>
                <a:ea typeface="黑体" panose="02010609060101010101" pitchFamily="2" charset="-122"/>
                <a:sym typeface="+mn-ea"/>
              </a:rPr>
              <a:t> </a:t>
            </a:r>
          </a:p>
          <a:p>
            <a:pPr>
              <a:buFontTx/>
              <a:buNone/>
            </a:pPr>
            <a:r>
              <a:rPr lang="en-US" altLang="zh-CN" sz="2000" b="0" smtClean="0">
                <a:solidFill>
                  <a:srgbClr val="000099"/>
                </a:solidFill>
                <a:latin typeface="黑体" panose="02010609060101010101" pitchFamily="2" charset="-122"/>
                <a:ea typeface="黑体" panose="02010609060101010101" pitchFamily="2" charset="-122"/>
                <a:sym typeface="+mn-ea"/>
              </a:rPr>
              <a:t>     [C5]</a:t>
            </a:r>
            <a:r>
              <a:rPr lang="zh-CN" altLang="en-US" sz="2000" b="0" smtClean="0">
                <a:solidFill>
                  <a:srgbClr val="000099"/>
                </a:solidFill>
                <a:latin typeface="黑体" panose="02010609060101010101" pitchFamily="2" charset="-122"/>
                <a:ea typeface="黑体" panose="02010609060101010101" pitchFamily="2" charset="-122"/>
                <a:sym typeface="+mn-ea"/>
              </a:rPr>
              <a:t>设立中医科的，中医类别医师</a:t>
            </a:r>
            <a:r>
              <a:rPr lang="en-US" altLang="zh-CN" sz="2000" b="0" smtClean="0">
                <a:solidFill>
                  <a:srgbClr val="000099"/>
                </a:solidFill>
                <a:latin typeface="黑体" panose="02010609060101010101" pitchFamily="2" charset="-122"/>
                <a:ea typeface="黑体" panose="02010609060101010101" pitchFamily="2" charset="-122"/>
                <a:sym typeface="+mn-ea"/>
              </a:rPr>
              <a:t>2</a:t>
            </a:r>
            <a:r>
              <a:rPr lang="zh-CN" altLang="zh-CN" sz="2000" b="0" smtClean="0">
                <a:solidFill>
                  <a:srgbClr val="000099"/>
                </a:solidFill>
                <a:latin typeface="黑体" panose="02010609060101010101" pitchFamily="2" charset="-122"/>
                <a:ea typeface="黑体" panose="02010609060101010101" pitchFamily="2" charset="-122"/>
                <a:sym typeface="+mn-ea"/>
              </a:rPr>
              <a:t>名。</a:t>
            </a:r>
            <a:r>
              <a:rPr lang="zh-CN" altLang="zh-CN" sz="2000" b="0" smtClean="0">
                <a:solidFill>
                  <a:srgbClr val="000099"/>
                </a:solidFill>
                <a:latin typeface="Arial" panose="020B0604020202020204" pitchFamily="34" charset="0"/>
                <a:ea typeface="黑体" panose="02010609060101010101" pitchFamily="2" charset="-122"/>
                <a:cs typeface="Arial" panose="020B0604020202020204" pitchFamily="34" charset="0"/>
                <a:sym typeface="+mn-ea"/>
              </a:rPr>
              <a:t>√</a:t>
            </a:r>
            <a:r>
              <a:rPr lang="en-US" altLang="zh-CN" sz="2000" b="0" smtClean="0">
                <a:solidFill>
                  <a:srgbClr val="000099"/>
                </a:solidFill>
                <a:latin typeface="黑体" panose="02010609060101010101" pitchFamily="2" charset="-122"/>
                <a:ea typeface="黑体" panose="02010609060101010101" pitchFamily="2" charset="-122"/>
                <a:sym typeface="+mn-ea"/>
              </a:rPr>
              <a:t> </a:t>
            </a:r>
          </a:p>
          <a:p>
            <a:pPr>
              <a:buFontTx/>
              <a:buNone/>
            </a:pPr>
            <a:r>
              <a:rPr lang="zh-CN" altLang="en-US" sz="2000" b="0" smtClean="0">
                <a:solidFill>
                  <a:srgbClr val="000099"/>
                </a:solidFill>
                <a:latin typeface="黑体" panose="02010609060101010101" pitchFamily="2" charset="-122"/>
                <a:ea typeface="黑体" panose="02010609060101010101" pitchFamily="2" charset="-122"/>
              </a:rPr>
              <a:t>     [</a:t>
            </a:r>
            <a:r>
              <a:rPr lang="en-US" altLang="zh-CN" sz="2000" b="0" smtClean="0">
                <a:solidFill>
                  <a:srgbClr val="000099"/>
                </a:solidFill>
                <a:latin typeface="黑体" panose="02010609060101010101" pitchFamily="2" charset="-122"/>
                <a:ea typeface="黑体" panose="02010609060101010101" pitchFamily="2" charset="-122"/>
              </a:rPr>
              <a:t>B1]</a:t>
            </a:r>
            <a:r>
              <a:rPr lang="zh-CN" altLang="zh-CN" sz="2000" b="0" smtClean="0">
                <a:solidFill>
                  <a:srgbClr val="000099"/>
                </a:solidFill>
                <a:latin typeface="黑体" panose="02010609060101010101" pitchFamily="2" charset="-122"/>
                <a:ea typeface="黑体" panose="02010609060101010101" pitchFamily="2" charset="-122"/>
              </a:rPr>
              <a:t>大专及以上学历卫生技术人员比例达到</a:t>
            </a:r>
            <a:r>
              <a:rPr lang="zh-CN" altLang="en-US" sz="2000" b="0" smtClean="0">
                <a:solidFill>
                  <a:srgbClr val="000099"/>
                </a:solidFill>
                <a:latin typeface="黑体" panose="02010609060101010101" pitchFamily="2" charset="-122"/>
                <a:ea typeface="黑体" panose="02010609060101010101" pitchFamily="2" charset="-122"/>
              </a:rPr>
              <a:t>6</a:t>
            </a:r>
            <a:r>
              <a:rPr lang="en-US" altLang="zh-CN" sz="2000" b="0" smtClean="0">
                <a:solidFill>
                  <a:srgbClr val="000099"/>
                </a:solidFill>
                <a:latin typeface="黑体" panose="02010609060101010101" pitchFamily="2" charset="-122"/>
                <a:ea typeface="黑体" panose="02010609060101010101" pitchFamily="2" charset="-122"/>
              </a:rPr>
              <a:t>6</a:t>
            </a:r>
            <a:r>
              <a:rPr lang="zh-CN" altLang="zh-CN" sz="2000" b="0" smtClean="0">
                <a:solidFill>
                  <a:srgbClr val="000099"/>
                </a:solidFill>
                <a:latin typeface="黑体" panose="02010609060101010101" pitchFamily="2" charset="-122"/>
                <a:ea typeface="黑体" panose="02010609060101010101" pitchFamily="2" charset="-122"/>
              </a:rPr>
              <a:t>%。</a:t>
            </a:r>
            <a:r>
              <a:rPr lang="zh-CN" altLang="zh-CN" sz="2000" b="0" smtClean="0">
                <a:solidFill>
                  <a:srgbClr val="000099"/>
                </a:solidFill>
                <a:latin typeface="Arial" panose="020B0604020202020204" pitchFamily="34" charset="0"/>
                <a:ea typeface="黑体" panose="02010609060101010101" pitchFamily="2" charset="-122"/>
                <a:cs typeface="Arial" panose="020B0604020202020204" pitchFamily="34" charset="0"/>
              </a:rPr>
              <a:t>√</a:t>
            </a:r>
            <a:endParaRPr lang="zh-CN" altLang="zh-CN" sz="2000" b="0" smtClean="0">
              <a:solidFill>
                <a:srgbClr val="000099"/>
              </a:solidFill>
              <a:latin typeface="黑体" panose="02010609060101010101" pitchFamily="2" charset="-122"/>
              <a:ea typeface="黑体" panose="02010609060101010101" pitchFamily="2" charset="-122"/>
            </a:endParaRPr>
          </a:p>
          <a:p>
            <a:pPr>
              <a:buFontTx/>
              <a:buNone/>
            </a:pPr>
            <a:r>
              <a:rPr lang="en-US" altLang="zh-CN" sz="2000" b="0" smtClean="0">
                <a:solidFill>
                  <a:srgbClr val="000099"/>
                </a:solidFill>
                <a:latin typeface="黑体" panose="02010609060101010101" pitchFamily="2" charset="-122"/>
                <a:ea typeface="黑体" panose="02010609060101010101" pitchFamily="2" charset="-122"/>
                <a:sym typeface="+mn-ea"/>
              </a:rPr>
              <a:t>     [B2]</a:t>
            </a:r>
            <a:r>
              <a:rPr lang="zh-CN" altLang="en-US" sz="2000" b="0" smtClean="0">
                <a:solidFill>
                  <a:srgbClr val="000099"/>
                </a:solidFill>
                <a:latin typeface="黑体" panose="02010609060101010101" pitchFamily="2" charset="-122"/>
                <a:ea typeface="黑体" panose="02010609060101010101" pitchFamily="2" charset="-122"/>
                <a:sym typeface="+mn-ea"/>
              </a:rPr>
              <a:t>辖区内</a:t>
            </a:r>
            <a:r>
              <a:rPr lang="zh-CN" altLang="zh-CN" sz="2000" b="0" smtClean="0">
                <a:solidFill>
                  <a:srgbClr val="000099"/>
                </a:solidFill>
                <a:latin typeface="黑体" panose="02010609060101010101" pitchFamily="2" charset="-122"/>
                <a:ea typeface="黑体" panose="02010609060101010101" pitchFamily="2" charset="-122"/>
                <a:sym typeface="+mn-ea"/>
              </a:rPr>
              <a:t>每万服务人口</a:t>
            </a:r>
            <a:r>
              <a:rPr lang="zh-CN" altLang="en-US" sz="2000" b="0" smtClean="0">
                <a:solidFill>
                  <a:srgbClr val="000099"/>
                </a:solidFill>
                <a:latin typeface="黑体" panose="02010609060101010101" pitchFamily="2" charset="-122"/>
                <a:ea typeface="黑体" panose="02010609060101010101" pitchFamily="2" charset="-122"/>
                <a:sym typeface="+mn-ea"/>
              </a:rPr>
              <a:t>注册全科医师数</a:t>
            </a:r>
            <a:r>
              <a:rPr lang="zh-CN" altLang="en-US" sz="2000" b="0" smtClean="0">
                <a:solidFill>
                  <a:srgbClr val="FF0000"/>
                </a:solidFill>
                <a:latin typeface="黑体" panose="02010609060101010101" pitchFamily="2" charset="-122"/>
                <a:ea typeface="黑体" panose="02010609060101010101" pitchFamily="2" charset="-122"/>
                <a:sym typeface="+mn-ea"/>
              </a:rPr>
              <a:t>1人小于</a:t>
            </a:r>
            <a:r>
              <a:rPr lang="en-US" altLang="zh-CN" sz="2000" b="0" smtClean="0">
                <a:latin typeface="黑体" panose="02010609060101010101" pitchFamily="2" charset="-122"/>
                <a:ea typeface="黑体" panose="02010609060101010101" pitchFamily="2" charset="-122"/>
                <a:sym typeface="+mn-ea"/>
              </a:rPr>
              <a:t>[B2]</a:t>
            </a:r>
            <a:r>
              <a:rPr lang="zh-CN" altLang="en-US" sz="2000" b="0" smtClean="0">
                <a:solidFill>
                  <a:srgbClr val="FF0000"/>
                </a:solidFill>
                <a:latin typeface="黑体" panose="02010609060101010101" pitchFamily="2" charset="-122"/>
                <a:ea typeface="黑体" panose="02010609060101010101" pitchFamily="2" charset="-122"/>
                <a:sym typeface="+mn-ea"/>
              </a:rPr>
              <a:t>的</a:t>
            </a:r>
            <a:r>
              <a:rPr lang="en-US" altLang="zh-CN" sz="2000" b="0" smtClean="0">
                <a:solidFill>
                  <a:srgbClr val="FF0000"/>
                </a:solidFill>
                <a:latin typeface="黑体" panose="02010609060101010101" pitchFamily="2" charset="-122"/>
                <a:ea typeface="黑体" panose="02010609060101010101" pitchFamily="2" charset="-122"/>
                <a:sym typeface="+mn-ea"/>
              </a:rPr>
              <a:t>2</a:t>
            </a:r>
            <a:r>
              <a:rPr lang="zh-CN" altLang="en-US" sz="2000" b="0" smtClean="0">
                <a:solidFill>
                  <a:srgbClr val="FF0000"/>
                </a:solidFill>
                <a:latin typeface="黑体" panose="02010609060101010101" pitchFamily="2" charset="-122"/>
                <a:ea typeface="黑体" panose="02010609060101010101" pitchFamily="2" charset="-122"/>
                <a:sym typeface="+mn-ea"/>
              </a:rPr>
              <a:t>人</a:t>
            </a:r>
            <a:r>
              <a:rPr lang="zh-CN" altLang="en-US" sz="2000" b="0" smtClean="0">
                <a:solidFill>
                  <a:srgbClr val="FF0000"/>
                </a:solidFill>
                <a:latin typeface="Arial" panose="020B0604020202020204" pitchFamily="34" charset="0"/>
                <a:ea typeface="黑体" panose="02010609060101010101" pitchFamily="2" charset="-122"/>
                <a:sym typeface="+mn-ea"/>
              </a:rPr>
              <a:t>×</a:t>
            </a:r>
            <a:endParaRPr lang="zh-CN" altLang="en-US" sz="2000" b="0" smtClean="0">
              <a:solidFill>
                <a:srgbClr val="FF0000"/>
              </a:solidFill>
              <a:latin typeface="黑体" panose="02010609060101010101" pitchFamily="2" charset="-122"/>
              <a:ea typeface="黑体" panose="02010609060101010101" pitchFamily="2" charset="-122"/>
              <a:sym typeface="+mn-ea"/>
            </a:endParaRPr>
          </a:p>
          <a:p>
            <a:pPr>
              <a:buFontTx/>
              <a:buNone/>
            </a:pPr>
            <a:r>
              <a:rPr lang="zh-CN" altLang="en-US" sz="2000" b="0" smtClean="0">
                <a:solidFill>
                  <a:srgbClr val="FF0000"/>
                </a:solidFill>
                <a:latin typeface="黑体" panose="02010609060101010101" pitchFamily="2" charset="-122"/>
                <a:ea typeface="黑体" panose="02010609060101010101" pitchFamily="2" charset="-122"/>
                <a:sym typeface="+mn-ea"/>
              </a:rPr>
              <a:t> </a:t>
            </a:r>
            <a:r>
              <a:rPr lang="zh-CN" altLang="zh-CN" sz="2400" b="0" smtClean="0">
                <a:solidFill>
                  <a:srgbClr val="FF0000"/>
                </a:solidFill>
                <a:latin typeface="黑体" panose="02010609060101010101" pitchFamily="2" charset="-122"/>
                <a:ea typeface="黑体" panose="02010609060101010101" pitchFamily="2" charset="-122"/>
                <a:sym typeface="+mn-ea"/>
              </a:rPr>
              <a:t>综上所述：评定为</a:t>
            </a:r>
            <a:r>
              <a:rPr lang="zh-CN" altLang="en-US" sz="2400" b="0" smtClean="0">
                <a:solidFill>
                  <a:srgbClr val="FF0000"/>
                </a:solidFill>
                <a:latin typeface="黑体" panose="02010609060101010101" pitchFamily="2" charset="-122"/>
                <a:ea typeface="黑体" panose="02010609060101010101" pitchFamily="2" charset="-122"/>
                <a:sym typeface="+mn-ea"/>
              </a:rPr>
              <a:t> C</a:t>
            </a:r>
            <a:endParaRPr lang="en-US" altLang="zh-CN" sz="2400" b="0" smtClean="0">
              <a:solidFill>
                <a:srgbClr val="FF0000"/>
              </a:solidFill>
              <a:latin typeface="黑体" panose="02010609060101010101" pitchFamily="2" charset="-122"/>
              <a:ea typeface="黑体" panose="02010609060101010101" pitchFamily="2" charset="-122"/>
              <a:sym typeface="+mn-ea"/>
            </a:endParaRPr>
          </a:p>
          <a:p>
            <a:endParaRPr lang="zh-CN" altLang="en-US" sz="2400" smtClean="0"/>
          </a:p>
        </p:txBody>
      </p:sp>
      <p:sp>
        <p:nvSpPr>
          <p:cNvPr id="99330" name="标题 1"/>
          <p:cNvSpPr/>
          <p:nvPr/>
        </p:nvSpPr>
        <p:spPr bwMode="auto">
          <a:xfrm>
            <a:off x="457200" y="163513"/>
            <a:ext cx="8229600" cy="962025"/>
          </a:xfrm>
          <a:prstGeom prst="rect">
            <a:avLst/>
          </a:prstGeom>
          <a:noFill/>
          <a:ln w="9525">
            <a:noFill/>
            <a:miter lim="800000"/>
          </a:ln>
        </p:spPr>
        <p:txBody>
          <a:bodyPr anchor="ctr"/>
          <a:lstStyle/>
          <a:p>
            <a:pPr algn="ctr" eaLnBrk="0" hangingPunct="0"/>
            <a:r>
              <a:rPr lang="en-US" altLang="zh-CN" sz="4400" b="1">
                <a:solidFill>
                  <a:srgbClr val="000066"/>
                </a:solidFill>
                <a:latin typeface="黑体" panose="02010609060101010101" pitchFamily="2" charset="-122"/>
                <a:ea typeface="黑体" panose="02010609060101010101" pitchFamily="2" charset="-122"/>
              </a:rPr>
              <a:t>1.4.1</a:t>
            </a:r>
            <a:r>
              <a:rPr lang="zh-CN" altLang="en-US" sz="4400" b="1">
                <a:solidFill>
                  <a:srgbClr val="000066"/>
                </a:solidFill>
                <a:latin typeface="黑体" panose="02010609060101010101" pitchFamily="2" charset="-122"/>
                <a:ea typeface="黑体" panose="02010609060101010101" pitchFamily="2" charset="-122"/>
              </a:rPr>
              <a:t> 人员配备</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28003">
                                            <p:txEl>
                                              <p:pRg st="0" end="0"/>
                                            </p:txEl>
                                          </p:spTgt>
                                        </p:tgtEl>
                                        <p:attrNameLst>
                                          <p:attrName>style.visibility</p:attrName>
                                        </p:attrNameLst>
                                      </p:cBhvr>
                                      <p:to>
                                        <p:strVal val="visible"/>
                                      </p:to>
                                    </p:set>
                                    <p:animEffect transition="in" filter="blinds(horizontal)">
                                      <p:cBhvr>
                                        <p:cTn id="7" dur="500"/>
                                        <p:tgtEl>
                                          <p:spTgt spid="12800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28003">
                                            <p:txEl>
                                              <p:pRg st="1" end="1"/>
                                            </p:txEl>
                                          </p:spTgt>
                                        </p:tgtEl>
                                        <p:attrNameLst>
                                          <p:attrName>style.visibility</p:attrName>
                                        </p:attrNameLst>
                                      </p:cBhvr>
                                      <p:to>
                                        <p:strVal val="visible"/>
                                      </p:to>
                                    </p:set>
                                    <p:animEffect transition="in" filter="blinds(horizontal)">
                                      <p:cBhvr>
                                        <p:cTn id="12" dur="500"/>
                                        <p:tgtEl>
                                          <p:spTgt spid="12800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128003">
                                            <p:txEl>
                                              <p:pRg st="2" end="2"/>
                                            </p:txEl>
                                          </p:spTgt>
                                        </p:tgtEl>
                                        <p:attrNameLst>
                                          <p:attrName>style.visibility</p:attrName>
                                        </p:attrNameLst>
                                      </p:cBhvr>
                                      <p:to>
                                        <p:strVal val="visible"/>
                                      </p:to>
                                    </p:set>
                                    <p:animEffect transition="in" filter="blinds(horizontal)">
                                      <p:cBhvr>
                                        <p:cTn id="17" dur="500"/>
                                        <p:tgtEl>
                                          <p:spTgt spid="12800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128003">
                                            <p:txEl>
                                              <p:pRg st="3" end="3"/>
                                            </p:txEl>
                                          </p:spTgt>
                                        </p:tgtEl>
                                        <p:attrNameLst>
                                          <p:attrName>style.visibility</p:attrName>
                                        </p:attrNameLst>
                                      </p:cBhvr>
                                      <p:to>
                                        <p:strVal val="visible"/>
                                      </p:to>
                                    </p:set>
                                    <p:animEffect transition="in" filter="blinds(horizontal)">
                                      <p:cBhvr>
                                        <p:cTn id="22" dur="500"/>
                                        <p:tgtEl>
                                          <p:spTgt spid="12800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128003">
                                            <p:txEl>
                                              <p:pRg st="4" end="4"/>
                                            </p:txEl>
                                          </p:spTgt>
                                        </p:tgtEl>
                                        <p:attrNameLst>
                                          <p:attrName>style.visibility</p:attrName>
                                        </p:attrNameLst>
                                      </p:cBhvr>
                                      <p:to>
                                        <p:strVal val="visible"/>
                                      </p:to>
                                    </p:set>
                                    <p:animEffect transition="in" filter="blinds(horizontal)">
                                      <p:cBhvr>
                                        <p:cTn id="27" dur="500"/>
                                        <p:tgtEl>
                                          <p:spTgt spid="12800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128003">
                                            <p:txEl>
                                              <p:pRg st="5" end="5"/>
                                            </p:txEl>
                                          </p:spTgt>
                                        </p:tgtEl>
                                        <p:attrNameLst>
                                          <p:attrName>style.visibility</p:attrName>
                                        </p:attrNameLst>
                                      </p:cBhvr>
                                      <p:to>
                                        <p:strVal val="visible"/>
                                      </p:to>
                                    </p:set>
                                    <p:animEffect transition="in" filter="blinds(horizontal)">
                                      <p:cBhvr>
                                        <p:cTn id="32" dur="500"/>
                                        <p:tgtEl>
                                          <p:spTgt spid="12800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128003">
                                            <p:txEl>
                                              <p:pRg st="6" end="6"/>
                                            </p:txEl>
                                          </p:spTgt>
                                        </p:tgtEl>
                                        <p:attrNameLst>
                                          <p:attrName>style.visibility</p:attrName>
                                        </p:attrNameLst>
                                      </p:cBhvr>
                                      <p:to>
                                        <p:strVal val="visible"/>
                                      </p:to>
                                    </p:set>
                                    <p:animEffect transition="in" filter="blinds(horizontal)">
                                      <p:cBhvr>
                                        <p:cTn id="37" dur="500"/>
                                        <p:tgtEl>
                                          <p:spTgt spid="12800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 presetClass="entr" presetSubtype="0" fill="hold" nodeType="clickEffect">
                                  <p:stCondLst>
                                    <p:cond delay="0"/>
                                  </p:stCondLst>
                                  <p:childTnLst>
                                    <p:set>
                                      <p:cBhvr>
                                        <p:cTn id="41" dur="1" fill="hold">
                                          <p:stCondLst>
                                            <p:cond delay="0"/>
                                          </p:stCondLst>
                                        </p:cTn>
                                        <p:tgtEl>
                                          <p:spTgt spid="12800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3" name="内容占位符 2"/>
          <p:cNvSpPr>
            <a:spLocks noGrp="1"/>
          </p:cNvSpPr>
          <p:nvPr>
            <p:ph idx="4294967295"/>
          </p:nvPr>
        </p:nvSpPr>
        <p:spPr>
          <a:xfrm>
            <a:off x="0" y="1628775"/>
            <a:ext cx="9144000" cy="4525963"/>
          </a:xfrm>
        </p:spPr>
        <p:txBody>
          <a:bodyPr/>
          <a:lstStyle/>
          <a:p>
            <a:pPr marL="0" indent="0">
              <a:lnSpc>
                <a:spcPct val="150000"/>
              </a:lnSpc>
              <a:buFontTx/>
              <a:buNone/>
            </a:pPr>
            <a:r>
              <a:rPr lang="en-US" altLang="zh-CN" smtClean="0">
                <a:latin typeface="黑体" panose="02010609060101010101" pitchFamily="2" charset="-122"/>
                <a:ea typeface="黑体" panose="02010609060101010101" pitchFamily="2" charset="-122"/>
                <a:sym typeface="+mn-ea"/>
              </a:rPr>
              <a:t> 【</a:t>
            </a:r>
            <a:r>
              <a:rPr lang="zh-CN" altLang="zh-CN" smtClean="0">
                <a:latin typeface="黑体" panose="02010609060101010101" pitchFamily="2" charset="-122"/>
                <a:ea typeface="黑体" panose="02010609060101010101" pitchFamily="2" charset="-122"/>
                <a:sym typeface="+mn-ea"/>
              </a:rPr>
              <a:t>案例讨论</a:t>
            </a:r>
            <a:r>
              <a:rPr lang="en-US" altLang="zh-CN" smtClean="0">
                <a:latin typeface="黑体" panose="02010609060101010101" pitchFamily="2" charset="-122"/>
                <a:ea typeface="黑体" panose="02010609060101010101" pitchFamily="2" charset="-122"/>
                <a:sym typeface="+mn-ea"/>
              </a:rPr>
              <a:t>】</a:t>
            </a:r>
            <a:endParaRPr lang="en-US" altLang="zh-CN" smtClean="0">
              <a:solidFill>
                <a:schemeClr val="accent2"/>
              </a:solidFill>
              <a:latin typeface="黑体" panose="02010609060101010101" pitchFamily="2" charset="-122"/>
              <a:ea typeface="黑体" panose="02010609060101010101" pitchFamily="2" charset="-122"/>
              <a:sym typeface="+mn-ea"/>
            </a:endParaRPr>
          </a:p>
          <a:p>
            <a:pPr marL="0" indent="0">
              <a:lnSpc>
                <a:spcPct val="130000"/>
              </a:lnSpc>
              <a:spcBef>
                <a:spcPct val="0"/>
              </a:spcBef>
              <a:buFontTx/>
              <a:buNone/>
            </a:pPr>
            <a:r>
              <a:rPr lang="zh-CN" altLang="en-US" sz="2000" b="0" smtClean="0">
                <a:solidFill>
                  <a:srgbClr val="0000CC"/>
                </a:solidFill>
                <a:latin typeface="黑体" panose="02010609060101010101" pitchFamily="2" charset="-122"/>
                <a:ea typeface="黑体" panose="02010609060101010101" pitchFamily="2" charset="-122"/>
                <a:sym typeface="+mn-ea"/>
              </a:rPr>
              <a:t>     </a:t>
            </a:r>
            <a:r>
              <a:rPr lang="zh-CN" altLang="en-US" sz="2400" b="0" smtClean="0">
                <a:solidFill>
                  <a:srgbClr val="0000CC"/>
                </a:solidFill>
                <a:latin typeface="黑体" panose="02010609060101010101" pitchFamily="2" charset="-122"/>
                <a:ea typeface="黑体" panose="02010609060101010101" pitchFamily="2" charset="-122"/>
                <a:sym typeface="+mn-ea"/>
              </a:rPr>
              <a:t>某社区卫生服务中心服务人口</a:t>
            </a:r>
            <a:r>
              <a:rPr lang="en-US" altLang="zh-CN" sz="2400" b="0" smtClean="0">
                <a:solidFill>
                  <a:srgbClr val="0000CC"/>
                </a:solidFill>
                <a:latin typeface="黑体" panose="02010609060101010101" pitchFamily="2" charset="-122"/>
                <a:ea typeface="黑体" panose="02010609060101010101" pitchFamily="2" charset="-122"/>
                <a:sym typeface="+mn-ea"/>
              </a:rPr>
              <a:t>6</a:t>
            </a:r>
            <a:r>
              <a:rPr lang="zh-CN" altLang="en-US" sz="2400" b="0" smtClean="0">
                <a:solidFill>
                  <a:srgbClr val="0000CC"/>
                </a:solidFill>
                <a:latin typeface="黑体" panose="02010609060101010101" pitchFamily="2" charset="-122"/>
                <a:ea typeface="黑体" panose="02010609060101010101" pitchFamily="2" charset="-122"/>
                <a:sym typeface="+mn-ea"/>
              </a:rPr>
              <a:t>万，编制床位</a:t>
            </a:r>
            <a:r>
              <a:rPr lang="en-US" altLang="zh-CN" sz="2400" b="0" smtClean="0">
                <a:solidFill>
                  <a:srgbClr val="0000CC"/>
                </a:solidFill>
                <a:latin typeface="黑体" panose="02010609060101010101" pitchFamily="2" charset="-122"/>
                <a:ea typeface="黑体" panose="02010609060101010101" pitchFamily="2" charset="-122"/>
                <a:sym typeface="+mn-ea"/>
              </a:rPr>
              <a:t>60</a:t>
            </a:r>
            <a:r>
              <a:rPr lang="zh-CN" altLang="en-US" sz="2400" b="0" smtClean="0">
                <a:solidFill>
                  <a:srgbClr val="0000CC"/>
                </a:solidFill>
                <a:latin typeface="黑体" panose="02010609060101010101" pitchFamily="2" charset="-122"/>
                <a:ea typeface="黑体" panose="02010609060101010101" pitchFamily="2" charset="-122"/>
                <a:sym typeface="+mn-ea"/>
              </a:rPr>
              <a:t>张，职工</a:t>
            </a:r>
            <a:r>
              <a:rPr lang="en-US" altLang="zh-CN" sz="2400" b="0" smtClean="0">
                <a:solidFill>
                  <a:srgbClr val="0000CC"/>
                </a:solidFill>
                <a:latin typeface="黑体" panose="02010609060101010101" pitchFamily="2" charset="-122"/>
                <a:ea typeface="黑体" panose="02010609060101010101" pitchFamily="2" charset="-122"/>
                <a:sym typeface="+mn-ea"/>
              </a:rPr>
              <a:t>70</a:t>
            </a:r>
            <a:r>
              <a:rPr lang="zh-CN" altLang="en-US" sz="2400" b="0" smtClean="0">
                <a:solidFill>
                  <a:srgbClr val="0000CC"/>
                </a:solidFill>
                <a:latin typeface="黑体" panose="02010609060101010101" pitchFamily="2" charset="-122"/>
                <a:ea typeface="黑体" panose="02010609060101010101" pitchFamily="2" charset="-122"/>
                <a:sym typeface="+mn-ea"/>
              </a:rPr>
              <a:t>人，编制人员</a:t>
            </a:r>
            <a:r>
              <a:rPr lang="en-US" altLang="zh-CN" sz="2400" b="0" smtClean="0">
                <a:solidFill>
                  <a:srgbClr val="0000CC"/>
                </a:solidFill>
                <a:latin typeface="黑体" panose="02010609060101010101" pitchFamily="2" charset="-122"/>
                <a:ea typeface="黑体" panose="02010609060101010101" pitchFamily="2" charset="-122"/>
                <a:sym typeface="+mn-ea"/>
              </a:rPr>
              <a:t>50</a:t>
            </a:r>
            <a:r>
              <a:rPr lang="zh-CN" altLang="en-US" sz="2400" b="0" smtClean="0">
                <a:solidFill>
                  <a:srgbClr val="0000CC"/>
                </a:solidFill>
                <a:latin typeface="黑体" panose="02010609060101010101" pitchFamily="2" charset="-122"/>
                <a:ea typeface="黑体" panose="02010609060101010101" pitchFamily="2" charset="-122"/>
                <a:sym typeface="+mn-ea"/>
              </a:rPr>
              <a:t>人，专业技术人员</a:t>
            </a:r>
            <a:r>
              <a:rPr lang="en-US" altLang="zh-CN" sz="2400" b="0" smtClean="0">
                <a:solidFill>
                  <a:srgbClr val="0000CC"/>
                </a:solidFill>
                <a:latin typeface="黑体" panose="02010609060101010101" pitchFamily="2" charset="-122"/>
                <a:ea typeface="黑体" panose="02010609060101010101" pitchFamily="2" charset="-122"/>
                <a:sym typeface="+mn-ea"/>
              </a:rPr>
              <a:t>66</a:t>
            </a:r>
            <a:r>
              <a:rPr lang="zh-CN" altLang="en-US" sz="2400" b="0" smtClean="0">
                <a:solidFill>
                  <a:srgbClr val="0000CC"/>
                </a:solidFill>
                <a:latin typeface="黑体" panose="02010609060101010101" pitchFamily="2" charset="-122"/>
                <a:ea typeface="黑体" panose="02010609060101010101" pitchFamily="2" charset="-122"/>
                <a:sym typeface="+mn-ea"/>
              </a:rPr>
              <a:t>人，副主任医师</a:t>
            </a:r>
            <a:r>
              <a:rPr lang="en-US" altLang="zh-CN" sz="2400" b="0" smtClean="0">
                <a:solidFill>
                  <a:srgbClr val="0000CC"/>
                </a:solidFill>
                <a:latin typeface="黑体" panose="02010609060101010101" pitchFamily="2" charset="-122"/>
                <a:ea typeface="黑体" panose="02010609060101010101" pitchFamily="2" charset="-122"/>
                <a:sym typeface="+mn-ea"/>
              </a:rPr>
              <a:t>1</a:t>
            </a:r>
            <a:r>
              <a:rPr lang="zh-CN" altLang="en-US" sz="2400" b="0" smtClean="0">
                <a:solidFill>
                  <a:srgbClr val="0000CC"/>
                </a:solidFill>
                <a:latin typeface="黑体" panose="02010609060101010101" pitchFamily="2" charset="-122"/>
                <a:ea typeface="黑体" panose="02010609060101010101" pitchFamily="2" charset="-122"/>
                <a:sym typeface="+mn-ea"/>
              </a:rPr>
              <a:t>名、主治医师</a:t>
            </a:r>
            <a:r>
              <a:rPr lang="en-US" altLang="zh-CN" sz="2400" b="0" smtClean="0">
                <a:solidFill>
                  <a:srgbClr val="0000CC"/>
                </a:solidFill>
                <a:latin typeface="黑体" panose="02010609060101010101" pitchFamily="2" charset="-122"/>
                <a:ea typeface="黑体" panose="02010609060101010101" pitchFamily="2" charset="-122"/>
                <a:sym typeface="+mn-ea"/>
              </a:rPr>
              <a:t>7</a:t>
            </a:r>
            <a:r>
              <a:rPr lang="zh-CN" altLang="en-US" sz="2400" b="0" smtClean="0">
                <a:solidFill>
                  <a:srgbClr val="0000CC"/>
                </a:solidFill>
                <a:latin typeface="黑体" panose="02010609060101010101" pitchFamily="2" charset="-122"/>
                <a:ea typeface="黑体" panose="02010609060101010101" pitchFamily="2" charset="-122"/>
                <a:sym typeface="+mn-ea"/>
              </a:rPr>
              <a:t>人（中医类别主治医师</a:t>
            </a:r>
            <a:r>
              <a:rPr lang="en-US" altLang="zh-CN" sz="2400" b="0" smtClean="0">
                <a:solidFill>
                  <a:srgbClr val="0000CC"/>
                </a:solidFill>
                <a:latin typeface="黑体" panose="02010609060101010101" pitchFamily="2" charset="-122"/>
                <a:ea typeface="黑体" panose="02010609060101010101" pitchFamily="2" charset="-122"/>
                <a:sym typeface="+mn-ea"/>
              </a:rPr>
              <a:t>1</a:t>
            </a:r>
            <a:r>
              <a:rPr lang="zh-CN" altLang="en-US" sz="2400" b="0" smtClean="0">
                <a:solidFill>
                  <a:srgbClr val="0000CC"/>
                </a:solidFill>
                <a:latin typeface="黑体" panose="02010609060101010101" pitchFamily="2" charset="-122"/>
                <a:ea typeface="黑体" panose="02010609060101010101" pitchFamily="2" charset="-122"/>
                <a:sym typeface="+mn-ea"/>
              </a:rPr>
              <a:t>名）、医师</a:t>
            </a:r>
            <a:r>
              <a:rPr lang="en-US" altLang="zh-CN" sz="2400" b="0" smtClean="0">
                <a:solidFill>
                  <a:srgbClr val="0000CC"/>
                </a:solidFill>
                <a:latin typeface="黑体" panose="02010609060101010101" pitchFamily="2" charset="-122"/>
                <a:ea typeface="黑体" panose="02010609060101010101" pitchFamily="2" charset="-122"/>
                <a:sym typeface="+mn-ea"/>
              </a:rPr>
              <a:t>13</a:t>
            </a:r>
            <a:r>
              <a:rPr lang="zh-CN" altLang="en-US" sz="2400" b="0" smtClean="0">
                <a:solidFill>
                  <a:srgbClr val="0000CC"/>
                </a:solidFill>
                <a:latin typeface="黑体" panose="02010609060101010101" pitchFamily="2" charset="-122"/>
                <a:ea typeface="黑体" panose="02010609060101010101" pitchFamily="2" charset="-122"/>
                <a:sym typeface="+mn-ea"/>
              </a:rPr>
              <a:t>人（中医类别医师</a:t>
            </a:r>
            <a:r>
              <a:rPr lang="en-US" altLang="zh-CN" sz="2400" b="0" smtClean="0">
                <a:solidFill>
                  <a:srgbClr val="0000CC"/>
                </a:solidFill>
                <a:latin typeface="黑体" panose="02010609060101010101" pitchFamily="2" charset="-122"/>
                <a:ea typeface="黑体" panose="02010609060101010101" pitchFamily="2" charset="-122"/>
                <a:sym typeface="+mn-ea"/>
              </a:rPr>
              <a:t>2</a:t>
            </a:r>
            <a:r>
              <a:rPr lang="zh-CN" altLang="en-US" sz="2400" b="0" smtClean="0">
                <a:solidFill>
                  <a:srgbClr val="0000CC"/>
                </a:solidFill>
                <a:latin typeface="黑体" panose="02010609060101010101" pitchFamily="2" charset="-122"/>
                <a:ea typeface="黑体" panose="02010609060101010101" pitchFamily="2" charset="-122"/>
                <a:sym typeface="+mn-ea"/>
              </a:rPr>
              <a:t>名，公卫医师</a:t>
            </a:r>
            <a:r>
              <a:rPr lang="en-US" altLang="zh-CN" sz="2400" b="0" smtClean="0">
                <a:solidFill>
                  <a:srgbClr val="0000CC"/>
                </a:solidFill>
                <a:latin typeface="黑体" panose="02010609060101010101" pitchFamily="2" charset="-122"/>
                <a:ea typeface="黑体" panose="02010609060101010101" pitchFamily="2" charset="-122"/>
                <a:sym typeface="+mn-ea"/>
              </a:rPr>
              <a:t>1</a:t>
            </a:r>
            <a:r>
              <a:rPr lang="zh-CN" altLang="en-US" sz="2400" b="0" smtClean="0">
                <a:solidFill>
                  <a:srgbClr val="0000CC"/>
                </a:solidFill>
                <a:latin typeface="黑体" panose="02010609060101010101" pitchFamily="2" charset="-122"/>
                <a:ea typeface="黑体" panose="02010609060101010101" pitchFamily="2" charset="-122"/>
                <a:sym typeface="+mn-ea"/>
              </a:rPr>
              <a:t>名）、其中注册全科医师含加注</a:t>
            </a:r>
            <a:r>
              <a:rPr lang="en-US" altLang="zh-CN" sz="2400" b="0" smtClean="0">
                <a:solidFill>
                  <a:srgbClr val="0000CC"/>
                </a:solidFill>
                <a:latin typeface="黑体" panose="02010609060101010101" pitchFamily="2" charset="-122"/>
                <a:ea typeface="黑体" panose="02010609060101010101" pitchFamily="2" charset="-122"/>
                <a:sym typeface="+mn-ea"/>
              </a:rPr>
              <a:t>16</a:t>
            </a:r>
            <a:r>
              <a:rPr lang="zh-CN" altLang="en-US" sz="2400" b="0" smtClean="0">
                <a:solidFill>
                  <a:srgbClr val="0000CC"/>
                </a:solidFill>
                <a:latin typeface="黑体" panose="02010609060101010101" pitchFamily="2" charset="-122"/>
                <a:ea typeface="黑体" panose="02010609060101010101" pitchFamily="2" charset="-122"/>
                <a:sym typeface="+mn-ea"/>
              </a:rPr>
              <a:t>名，</a:t>
            </a:r>
            <a:r>
              <a:rPr lang="en-US" altLang="zh-CN" sz="2400" b="0" smtClean="0">
                <a:solidFill>
                  <a:srgbClr val="0000CC"/>
                </a:solidFill>
                <a:latin typeface="黑体" panose="02010609060101010101" pitchFamily="2" charset="-122"/>
                <a:ea typeface="黑体" panose="02010609060101010101" pitchFamily="2" charset="-122"/>
                <a:sym typeface="+mn-ea"/>
              </a:rPr>
              <a:t>26</a:t>
            </a:r>
            <a:r>
              <a:rPr lang="zh-CN" altLang="en-US" sz="2400" b="0" smtClean="0">
                <a:solidFill>
                  <a:srgbClr val="0000CC"/>
                </a:solidFill>
                <a:latin typeface="黑体" panose="02010609060101010101" pitchFamily="2" charset="-122"/>
                <a:ea typeface="黑体" panose="02010609060101010101" pitchFamily="2" charset="-122"/>
                <a:sym typeface="+mn-ea"/>
              </a:rPr>
              <a:t>名护士（</a:t>
            </a:r>
            <a:r>
              <a:rPr lang="en-US" altLang="zh-CN" sz="2400" b="0" smtClean="0">
                <a:latin typeface="黑体" panose="02010609060101010101" pitchFamily="2" charset="-122"/>
                <a:ea typeface="黑体" panose="02010609060101010101" pitchFamily="2" charset="-122"/>
              </a:rPr>
              <a:t>6</a:t>
            </a:r>
            <a:r>
              <a:rPr lang="zh-CN" altLang="en-US" sz="2400" b="0" smtClean="0">
                <a:latin typeface="黑体" panose="02010609060101010101" pitchFamily="2" charset="-122"/>
                <a:ea typeface="黑体" panose="02010609060101010101" pitchFamily="2" charset="-122"/>
              </a:rPr>
              <a:t>名主管护师</a:t>
            </a:r>
            <a:r>
              <a:rPr lang="zh-CN" altLang="en-US" sz="2400" b="0" smtClean="0">
                <a:solidFill>
                  <a:srgbClr val="0000CC"/>
                </a:solidFill>
                <a:latin typeface="黑体" panose="02010609060101010101" pitchFamily="2" charset="-122"/>
                <a:ea typeface="黑体" panose="02010609060101010101" pitchFamily="2" charset="-122"/>
                <a:sym typeface="+mn-ea"/>
              </a:rPr>
              <a:t>），药剂、检验、放射等其他专业技术人员</a:t>
            </a:r>
            <a:r>
              <a:rPr lang="en-US" altLang="zh-CN" sz="2400" b="0" smtClean="0">
                <a:solidFill>
                  <a:srgbClr val="0000CC"/>
                </a:solidFill>
                <a:latin typeface="黑体" panose="02010609060101010101" pitchFamily="2" charset="-122"/>
                <a:ea typeface="黑体" panose="02010609060101010101" pitchFamily="2" charset="-122"/>
                <a:sym typeface="+mn-ea"/>
              </a:rPr>
              <a:t>19</a:t>
            </a:r>
            <a:r>
              <a:rPr lang="zh-CN" altLang="en-US" sz="2400" b="0" smtClean="0">
                <a:solidFill>
                  <a:srgbClr val="0000CC"/>
                </a:solidFill>
                <a:latin typeface="黑体" panose="02010609060101010101" pitchFamily="2" charset="-122"/>
                <a:ea typeface="黑体" panose="02010609060101010101" pitchFamily="2" charset="-122"/>
                <a:sym typeface="+mn-ea"/>
              </a:rPr>
              <a:t>名，大专以上学历</a:t>
            </a:r>
            <a:r>
              <a:rPr lang="en-US" altLang="zh-CN" sz="2400" b="0" smtClean="0">
                <a:solidFill>
                  <a:srgbClr val="0000CC"/>
                </a:solidFill>
                <a:latin typeface="黑体" panose="02010609060101010101" pitchFamily="2" charset="-122"/>
                <a:ea typeface="黑体" panose="02010609060101010101" pitchFamily="2" charset="-122"/>
                <a:sym typeface="+mn-ea"/>
              </a:rPr>
              <a:t>58</a:t>
            </a:r>
            <a:r>
              <a:rPr lang="zh-CN" altLang="en-US" sz="2400" b="0" smtClean="0">
                <a:solidFill>
                  <a:srgbClr val="0000CC"/>
                </a:solidFill>
                <a:latin typeface="黑体" panose="02010609060101010101" pitchFamily="2" charset="-122"/>
                <a:ea typeface="黑体" panose="02010609060101010101" pitchFamily="2" charset="-122"/>
                <a:sym typeface="+mn-ea"/>
              </a:rPr>
              <a:t>人，医师本科以上学历</a:t>
            </a:r>
            <a:r>
              <a:rPr lang="en-US" altLang="zh-CN" sz="2400" b="0" smtClean="0">
                <a:solidFill>
                  <a:srgbClr val="0000CC"/>
                </a:solidFill>
                <a:latin typeface="黑体" panose="02010609060101010101" pitchFamily="2" charset="-122"/>
                <a:ea typeface="黑体" panose="02010609060101010101" pitchFamily="2" charset="-122"/>
                <a:sym typeface="+mn-ea"/>
              </a:rPr>
              <a:t>19</a:t>
            </a:r>
            <a:r>
              <a:rPr lang="zh-CN" altLang="en-US" sz="2400" b="0" smtClean="0">
                <a:solidFill>
                  <a:srgbClr val="0000CC"/>
                </a:solidFill>
                <a:latin typeface="黑体" panose="02010609060101010101" pitchFamily="2" charset="-122"/>
                <a:ea typeface="黑体" panose="02010609060101010101" pitchFamily="2" charset="-122"/>
                <a:sym typeface="+mn-ea"/>
              </a:rPr>
              <a:t>人，请问此社区卫生服务中心可以评什么等级</a:t>
            </a:r>
            <a:r>
              <a:rPr lang="en-US" altLang="zh-CN" sz="2400" b="0" smtClean="0">
                <a:solidFill>
                  <a:srgbClr val="0000CC"/>
                </a:solidFill>
                <a:latin typeface="黑体" panose="02010609060101010101" pitchFamily="2" charset="-122"/>
                <a:ea typeface="黑体" panose="02010609060101010101" pitchFamily="2" charset="-122"/>
                <a:sym typeface="+mn-ea"/>
              </a:rPr>
              <a:t>?</a:t>
            </a:r>
            <a:endParaRPr lang="zh-CN" altLang="en-US" sz="2400" b="0" smtClean="0">
              <a:solidFill>
                <a:srgbClr val="0000CC"/>
              </a:solidFill>
              <a:latin typeface="黑体" panose="02010609060101010101" pitchFamily="2" charset="-122"/>
              <a:ea typeface="黑体" panose="02010609060101010101" pitchFamily="2" charset="-122"/>
              <a:sym typeface="+mn-ea"/>
            </a:endParaRPr>
          </a:p>
        </p:txBody>
      </p:sp>
      <p:sp>
        <p:nvSpPr>
          <p:cNvPr id="100354" name="标题 1"/>
          <p:cNvSpPr/>
          <p:nvPr/>
        </p:nvSpPr>
        <p:spPr bwMode="auto">
          <a:xfrm>
            <a:off x="457200" y="163513"/>
            <a:ext cx="8229600" cy="962025"/>
          </a:xfrm>
          <a:prstGeom prst="rect">
            <a:avLst/>
          </a:prstGeom>
          <a:noFill/>
          <a:ln w="9525">
            <a:noFill/>
            <a:miter lim="800000"/>
          </a:ln>
        </p:spPr>
        <p:txBody>
          <a:bodyPr anchor="ctr"/>
          <a:lstStyle/>
          <a:p>
            <a:pPr algn="ctr" eaLnBrk="0" hangingPunct="0"/>
            <a:r>
              <a:rPr lang="en-US" altLang="zh-CN" sz="4400" b="1">
                <a:solidFill>
                  <a:srgbClr val="000066"/>
                </a:solidFill>
                <a:latin typeface="黑体" panose="02010609060101010101" pitchFamily="2" charset="-122"/>
                <a:ea typeface="黑体" panose="02010609060101010101" pitchFamily="2" charset="-122"/>
              </a:rPr>
              <a:t>1.4.1</a:t>
            </a:r>
            <a:r>
              <a:rPr lang="zh-CN" altLang="en-US" sz="4400" b="1">
                <a:solidFill>
                  <a:srgbClr val="000066"/>
                </a:solidFill>
                <a:latin typeface="黑体" panose="02010609060101010101" pitchFamily="2" charset="-122"/>
                <a:ea typeface="黑体" panose="02010609060101010101" pitchFamily="2" charset="-122"/>
              </a:rPr>
              <a:t> 人员配备</a:t>
            </a:r>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9" name="Rectangle 3"/>
          <p:cNvSpPr>
            <a:spLocks noGrp="1" noChangeArrowheads="1"/>
          </p:cNvSpPr>
          <p:nvPr>
            <p:ph type="body" idx="4294967295"/>
          </p:nvPr>
        </p:nvSpPr>
        <p:spPr>
          <a:xfrm>
            <a:off x="179388" y="1600200"/>
            <a:ext cx="8507412" cy="4205288"/>
          </a:xfrm>
        </p:spPr>
        <p:txBody>
          <a:bodyPr/>
          <a:lstStyle/>
          <a:p>
            <a:pPr>
              <a:lnSpc>
                <a:spcPct val="140000"/>
              </a:lnSpc>
              <a:spcBef>
                <a:spcPct val="0"/>
              </a:spcBef>
              <a:buFontTx/>
              <a:buNone/>
            </a:pPr>
            <a:r>
              <a:rPr lang="en-US" altLang="zh-CN" sz="1400" b="0" smtClean="0">
                <a:solidFill>
                  <a:srgbClr val="4222C8"/>
                </a:solidFill>
                <a:latin typeface="黑体" panose="02010609060101010101" pitchFamily="2" charset="-122"/>
                <a:ea typeface="黑体" panose="02010609060101010101" pitchFamily="2" charset="-122"/>
                <a:sym typeface="+mn-ea"/>
              </a:rPr>
              <a:t>       </a:t>
            </a:r>
            <a:r>
              <a:rPr lang="en-US" altLang="zh-CN" sz="2000" b="0" smtClean="0">
                <a:solidFill>
                  <a:srgbClr val="4222C8"/>
                </a:solidFill>
                <a:latin typeface="黑体" panose="02010609060101010101" pitchFamily="2" charset="-122"/>
                <a:ea typeface="黑体" panose="02010609060101010101" pitchFamily="2" charset="-122"/>
                <a:sym typeface="+mn-ea"/>
              </a:rPr>
              <a:t>[C1]</a:t>
            </a:r>
            <a:r>
              <a:rPr lang="zh-CN" altLang="en-US" sz="2000" b="0" smtClean="0">
                <a:solidFill>
                  <a:srgbClr val="4222C8"/>
                </a:solidFill>
                <a:latin typeface="黑体" panose="02010609060101010101" pitchFamily="2" charset="-122"/>
                <a:ea typeface="黑体" panose="02010609060101010101" pitchFamily="2" charset="-122"/>
              </a:rPr>
              <a:t>有</a:t>
            </a:r>
            <a:r>
              <a:rPr lang="en-US" altLang="zh-CN" sz="2000" b="0" smtClean="0">
                <a:solidFill>
                  <a:srgbClr val="4222C8"/>
                </a:solidFill>
                <a:latin typeface="黑体" panose="02010609060101010101" pitchFamily="2" charset="-122"/>
                <a:ea typeface="黑体" panose="02010609060101010101" pitchFamily="2" charset="-122"/>
              </a:rPr>
              <a:t>16</a:t>
            </a:r>
            <a:r>
              <a:rPr lang="zh-CN" altLang="zh-CN" sz="2000" b="0" smtClean="0">
                <a:solidFill>
                  <a:srgbClr val="4222C8"/>
                </a:solidFill>
                <a:latin typeface="黑体" panose="02010609060101010101" pitchFamily="2" charset="-122"/>
                <a:ea typeface="黑体" panose="02010609060101010101" pitchFamily="2" charset="-122"/>
              </a:rPr>
              <a:t>名</a:t>
            </a:r>
            <a:r>
              <a:rPr lang="zh-CN" altLang="en-US" sz="2000" b="0" smtClean="0">
                <a:solidFill>
                  <a:srgbClr val="4222C8"/>
                </a:solidFill>
                <a:latin typeface="黑体" panose="02010609060101010101" pitchFamily="2" charset="-122"/>
                <a:ea typeface="黑体" panose="02010609060101010101" pitchFamily="2" charset="-122"/>
              </a:rPr>
              <a:t>全科</a:t>
            </a:r>
            <a:r>
              <a:rPr lang="zh-CN" altLang="zh-CN" sz="2000" b="0" smtClean="0">
                <a:solidFill>
                  <a:srgbClr val="4222C8"/>
                </a:solidFill>
                <a:latin typeface="黑体" panose="02010609060101010101" pitchFamily="2" charset="-122"/>
                <a:ea typeface="黑体" panose="02010609060101010101" pitchFamily="2" charset="-122"/>
              </a:rPr>
              <a:t>医师，</a:t>
            </a:r>
            <a:r>
              <a:rPr lang="en-US" altLang="zh-CN" sz="2000" b="0" smtClean="0">
                <a:solidFill>
                  <a:srgbClr val="4222C8"/>
                </a:solidFill>
                <a:latin typeface="黑体" panose="02010609060101010101" pitchFamily="2" charset="-122"/>
                <a:ea typeface="黑体" panose="02010609060101010101" pitchFamily="2" charset="-122"/>
              </a:rPr>
              <a:t>1</a:t>
            </a:r>
            <a:r>
              <a:rPr lang="zh-CN" altLang="en-US" sz="2000" b="0" smtClean="0">
                <a:solidFill>
                  <a:srgbClr val="4222C8"/>
                </a:solidFill>
                <a:latin typeface="黑体" panose="02010609060101010101" pitchFamily="2" charset="-122"/>
                <a:ea typeface="黑体" panose="02010609060101010101" pitchFamily="2" charset="-122"/>
              </a:rPr>
              <a:t>名副高，</a:t>
            </a:r>
            <a:r>
              <a:rPr lang="en-US" altLang="zh-CN" sz="2000" b="0" smtClean="0">
                <a:solidFill>
                  <a:srgbClr val="4222C8"/>
                </a:solidFill>
                <a:latin typeface="黑体" panose="02010609060101010101" pitchFamily="2" charset="-122"/>
                <a:ea typeface="黑体" panose="02010609060101010101" pitchFamily="2" charset="-122"/>
              </a:rPr>
              <a:t>1</a:t>
            </a:r>
            <a:r>
              <a:rPr lang="zh-CN" altLang="en-US" sz="2000" b="0" smtClean="0">
                <a:solidFill>
                  <a:srgbClr val="4222C8"/>
                </a:solidFill>
                <a:latin typeface="黑体" panose="02010609060101010101" pitchFamily="2" charset="-122"/>
                <a:ea typeface="黑体" panose="02010609060101010101" pitchFamily="2" charset="-122"/>
              </a:rPr>
              <a:t>名中医类别主治医师，</a:t>
            </a:r>
            <a:r>
              <a:rPr lang="en-US" altLang="zh-CN" sz="2000" b="0" smtClean="0">
                <a:solidFill>
                  <a:srgbClr val="4222C8"/>
                </a:solidFill>
                <a:latin typeface="黑体" panose="02010609060101010101" pitchFamily="2" charset="-122"/>
                <a:ea typeface="黑体" panose="02010609060101010101" pitchFamily="2" charset="-122"/>
              </a:rPr>
              <a:t>1</a:t>
            </a:r>
            <a:r>
              <a:rPr lang="zh-CN" altLang="en-US" sz="2000" b="0" smtClean="0">
                <a:solidFill>
                  <a:srgbClr val="4222C8"/>
                </a:solidFill>
                <a:latin typeface="黑体" panose="02010609060101010101" pitchFamily="2" charset="-122"/>
                <a:ea typeface="黑体" panose="02010609060101010101" pitchFamily="2" charset="-122"/>
              </a:rPr>
              <a:t>名公共卫生执业医师，</a:t>
            </a:r>
            <a:r>
              <a:rPr lang="en-US" altLang="zh-CN" sz="2000" b="0" smtClean="0">
                <a:solidFill>
                  <a:srgbClr val="4222C8"/>
                </a:solidFill>
                <a:latin typeface="黑体" panose="02010609060101010101" pitchFamily="2" charset="-122"/>
                <a:ea typeface="黑体" panose="02010609060101010101" pitchFamily="2" charset="-122"/>
              </a:rPr>
              <a:t>26</a:t>
            </a:r>
            <a:r>
              <a:rPr lang="zh-CN" altLang="zh-CN" sz="2000" b="0" smtClean="0">
                <a:solidFill>
                  <a:srgbClr val="4222C8"/>
                </a:solidFill>
                <a:latin typeface="黑体" panose="02010609060101010101" pitchFamily="2" charset="-122"/>
                <a:ea typeface="黑体" panose="02010609060101010101" pitchFamily="2" charset="-122"/>
              </a:rPr>
              <a:t>名</a:t>
            </a:r>
            <a:r>
              <a:rPr lang="zh-CN" altLang="en-US" sz="2000" b="0" smtClean="0">
                <a:solidFill>
                  <a:srgbClr val="4222C8"/>
                </a:solidFill>
                <a:latin typeface="黑体" panose="02010609060101010101" pitchFamily="2" charset="-122"/>
                <a:ea typeface="黑体" panose="02010609060101010101" pitchFamily="2" charset="-122"/>
              </a:rPr>
              <a:t>注册</a:t>
            </a:r>
            <a:r>
              <a:rPr lang="zh-CN" altLang="zh-CN" sz="2000" b="0" smtClean="0">
                <a:solidFill>
                  <a:srgbClr val="4222C8"/>
                </a:solidFill>
                <a:latin typeface="黑体" panose="02010609060101010101" pitchFamily="2" charset="-122"/>
                <a:ea typeface="黑体" panose="02010609060101010101" pitchFamily="2" charset="-122"/>
              </a:rPr>
              <a:t>护士</a:t>
            </a:r>
            <a:r>
              <a:rPr lang="zh-CN" altLang="en-US" sz="2000" b="0" smtClean="0">
                <a:solidFill>
                  <a:srgbClr val="4222C8"/>
                </a:solidFill>
                <a:latin typeface="黑体" panose="02010609060101010101" pitchFamily="2" charset="-122"/>
                <a:ea typeface="黑体" panose="02010609060101010101" pitchFamily="2" charset="-122"/>
              </a:rPr>
              <a:t>（</a:t>
            </a:r>
            <a:r>
              <a:rPr lang="en-US" altLang="zh-CN" sz="2000" b="0" smtClean="0">
                <a:solidFill>
                  <a:srgbClr val="4222C8"/>
                </a:solidFill>
                <a:latin typeface="黑体" panose="02010609060101010101" pitchFamily="2" charset="-122"/>
                <a:ea typeface="黑体" panose="02010609060101010101" pitchFamily="2" charset="-122"/>
              </a:rPr>
              <a:t>6</a:t>
            </a:r>
            <a:r>
              <a:rPr lang="zh-CN" altLang="en-US" sz="2000" b="0" smtClean="0">
                <a:solidFill>
                  <a:srgbClr val="4222C8"/>
                </a:solidFill>
                <a:latin typeface="黑体" panose="02010609060101010101" pitchFamily="2" charset="-122"/>
                <a:ea typeface="黑体" panose="02010609060101010101" pitchFamily="2" charset="-122"/>
              </a:rPr>
              <a:t>名主管护师），注册护士数≥</a:t>
            </a:r>
            <a:r>
              <a:rPr lang="zh-CN" altLang="en-US" sz="2000" b="0" smtClean="0">
                <a:solidFill>
                  <a:srgbClr val="4222C8"/>
                </a:solidFill>
                <a:latin typeface="黑体" panose="02010609060101010101" pitchFamily="2" charset="-122"/>
                <a:ea typeface="黑体" panose="02010609060101010101" pitchFamily="2" charset="-122"/>
                <a:sym typeface="+mn-ea"/>
              </a:rPr>
              <a:t>执业医师数</a:t>
            </a:r>
            <a:r>
              <a:rPr lang="zh-CN" altLang="en-US" sz="2000" b="0" smtClean="0">
                <a:solidFill>
                  <a:srgbClr val="4222C8"/>
                </a:solidFill>
                <a:latin typeface="黑体" panose="02010609060101010101" pitchFamily="2" charset="-122"/>
                <a:ea typeface="黑体" panose="02010609060101010101" pitchFamily="2" charset="-122"/>
              </a:rPr>
              <a:t>，医师总数</a:t>
            </a:r>
            <a:r>
              <a:rPr lang="en-US" altLang="zh-CN" sz="2000" b="0" smtClean="0">
                <a:solidFill>
                  <a:srgbClr val="4222C8"/>
                </a:solidFill>
                <a:latin typeface="黑体" panose="02010609060101010101" pitchFamily="2" charset="-122"/>
                <a:ea typeface="黑体" panose="02010609060101010101" pitchFamily="2" charset="-122"/>
              </a:rPr>
              <a:t>20</a:t>
            </a:r>
            <a:r>
              <a:rPr lang="zh-CN" altLang="en-US" sz="2000" b="0" smtClean="0">
                <a:solidFill>
                  <a:srgbClr val="4222C8"/>
                </a:solidFill>
                <a:latin typeface="黑体" panose="02010609060101010101" pitchFamily="2" charset="-122"/>
                <a:ea typeface="黑体" panose="02010609060101010101" pitchFamily="2" charset="-122"/>
              </a:rPr>
              <a:t>名大于</a:t>
            </a:r>
            <a:r>
              <a:rPr lang="en-US" altLang="zh-CN" sz="2000" b="0" smtClean="0">
                <a:solidFill>
                  <a:srgbClr val="4222C8"/>
                </a:solidFill>
                <a:latin typeface="黑体" panose="02010609060101010101" pitchFamily="2" charset="-122"/>
                <a:ea typeface="黑体" panose="02010609060101010101" pitchFamily="2" charset="-122"/>
              </a:rPr>
              <a:t>18</a:t>
            </a:r>
            <a:r>
              <a:rPr lang="zh-CN" altLang="en-US" sz="2000" b="0" smtClean="0">
                <a:solidFill>
                  <a:srgbClr val="4222C8"/>
                </a:solidFill>
                <a:latin typeface="黑体" panose="02010609060101010101" pitchFamily="2" charset="-122"/>
                <a:ea typeface="黑体" panose="02010609060101010101" pitchFamily="2" charset="-122"/>
              </a:rPr>
              <a:t>、注册护士</a:t>
            </a:r>
            <a:r>
              <a:rPr lang="en-US" altLang="zh-CN" sz="2000" b="0" smtClean="0">
                <a:solidFill>
                  <a:srgbClr val="4222C8"/>
                </a:solidFill>
                <a:latin typeface="黑体" panose="02010609060101010101" pitchFamily="2" charset="-122"/>
                <a:ea typeface="黑体" panose="02010609060101010101" pitchFamily="2" charset="-122"/>
              </a:rPr>
              <a:t>26</a:t>
            </a:r>
            <a:r>
              <a:rPr lang="zh-CN" altLang="en-US" sz="2000" b="0" smtClean="0">
                <a:solidFill>
                  <a:srgbClr val="4222C8"/>
                </a:solidFill>
                <a:latin typeface="黑体" panose="02010609060101010101" pitchFamily="2" charset="-122"/>
                <a:ea typeface="黑体" panose="02010609060101010101" pitchFamily="2" charset="-122"/>
              </a:rPr>
              <a:t>名大于</a:t>
            </a:r>
            <a:r>
              <a:rPr lang="en-US" altLang="zh-CN" sz="2000" b="0" smtClean="0">
                <a:solidFill>
                  <a:srgbClr val="4222C8"/>
                </a:solidFill>
                <a:latin typeface="黑体" panose="02010609060101010101" pitchFamily="2" charset="-122"/>
                <a:ea typeface="黑体" panose="02010609060101010101" pitchFamily="2" charset="-122"/>
              </a:rPr>
              <a:t>21</a:t>
            </a:r>
            <a:r>
              <a:rPr lang="zh-CN" altLang="en-US" sz="2000" b="0" smtClean="0">
                <a:solidFill>
                  <a:srgbClr val="4222C8"/>
                </a:solidFill>
                <a:latin typeface="黑体" panose="02010609060101010101" pitchFamily="2" charset="-122"/>
                <a:ea typeface="黑体" panose="02010609060101010101" pitchFamily="2" charset="-122"/>
              </a:rPr>
              <a:t>。</a:t>
            </a:r>
          </a:p>
          <a:p>
            <a:pPr>
              <a:lnSpc>
                <a:spcPct val="140000"/>
              </a:lnSpc>
              <a:spcBef>
                <a:spcPct val="0"/>
              </a:spcBef>
              <a:buFontTx/>
              <a:buNone/>
            </a:pPr>
            <a:r>
              <a:rPr lang="en-US" altLang="zh-CN" sz="2000" b="0" smtClean="0">
                <a:solidFill>
                  <a:srgbClr val="4222C8"/>
                </a:solidFill>
                <a:latin typeface="黑体" panose="02010609060101010101" pitchFamily="2" charset="-122"/>
                <a:ea typeface="黑体" panose="02010609060101010101" pitchFamily="2" charset="-122"/>
              </a:rPr>
              <a:t>     </a:t>
            </a:r>
            <a:r>
              <a:rPr lang="en-US" altLang="zh-CN" sz="2000" b="0" smtClean="0">
                <a:solidFill>
                  <a:srgbClr val="4222C8"/>
                </a:solidFill>
                <a:latin typeface="黑体" panose="02010609060101010101" pitchFamily="2" charset="-122"/>
                <a:ea typeface="黑体" panose="02010609060101010101" pitchFamily="2" charset="-122"/>
                <a:sym typeface="+mn-ea"/>
              </a:rPr>
              <a:t>[C2]</a:t>
            </a:r>
            <a:r>
              <a:rPr lang="zh-CN" altLang="en-US" sz="2000" b="0" smtClean="0">
                <a:solidFill>
                  <a:srgbClr val="4222C8"/>
                </a:solidFill>
                <a:latin typeface="黑体" panose="02010609060101010101" pitchFamily="2" charset="-122"/>
                <a:ea typeface="黑体" panose="02010609060101010101" pitchFamily="2" charset="-122"/>
              </a:rPr>
              <a:t>人员编制数不低于本省（区、市）出台的编制标准。</a:t>
            </a:r>
          </a:p>
          <a:p>
            <a:pPr>
              <a:lnSpc>
                <a:spcPct val="140000"/>
              </a:lnSpc>
              <a:spcBef>
                <a:spcPct val="0"/>
              </a:spcBef>
              <a:buFontTx/>
              <a:buNone/>
            </a:pPr>
            <a:r>
              <a:rPr lang="en-US" altLang="zh-CN" sz="2000" b="0" smtClean="0">
                <a:solidFill>
                  <a:srgbClr val="4222C8"/>
                </a:solidFill>
                <a:latin typeface="黑体" panose="02010609060101010101" pitchFamily="2" charset="-122"/>
                <a:ea typeface="黑体" panose="02010609060101010101" pitchFamily="2" charset="-122"/>
              </a:rPr>
              <a:t>     </a:t>
            </a:r>
            <a:r>
              <a:rPr lang="en-US" altLang="zh-CN" sz="2000" b="0" smtClean="0">
                <a:solidFill>
                  <a:srgbClr val="4222C8"/>
                </a:solidFill>
                <a:latin typeface="黑体" panose="02010609060101010101" pitchFamily="2" charset="-122"/>
                <a:ea typeface="黑体" panose="02010609060101010101" pitchFamily="2" charset="-122"/>
                <a:sym typeface="+mn-ea"/>
              </a:rPr>
              <a:t>[C3]</a:t>
            </a:r>
            <a:r>
              <a:rPr lang="zh-CN" altLang="en-US" sz="2000" b="0" smtClean="0">
                <a:solidFill>
                  <a:srgbClr val="4222C8"/>
                </a:solidFill>
                <a:latin typeface="黑体" panose="02010609060101010101" pitchFamily="2" charset="-122"/>
                <a:ea typeface="黑体" panose="02010609060101010101" pitchFamily="2" charset="-122"/>
              </a:rPr>
              <a:t>卫生技术人员数占</a:t>
            </a:r>
            <a:r>
              <a:rPr lang="zh-CN" altLang="zh-CN" sz="2000" b="0" smtClean="0">
                <a:solidFill>
                  <a:srgbClr val="4222C8"/>
                </a:solidFill>
                <a:latin typeface="黑体" panose="02010609060101010101" pitchFamily="2" charset="-122"/>
                <a:ea typeface="黑体" panose="02010609060101010101" pitchFamily="2" charset="-122"/>
              </a:rPr>
              <a:t>单位职工总数的</a:t>
            </a:r>
            <a:r>
              <a:rPr lang="en-US" altLang="zh-CN" sz="2000" b="0" smtClean="0">
                <a:solidFill>
                  <a:srgbClr val="4222C8"/>
                </a:solidFill>
                <a:latin typeface="黑体" panose="02010609060101010101" pitchFamily="2" charset="-122"/>
                <a:ea typeface="黑体" panose="02010609060101010101" pitchFamily="2" charset="-122"/>
              </a:rPr>
              <a:t>94.29</a:t>
            </a:r>
            <a:r>
              <a:rPr lang="zh-CN" altLang="zh-CN" sz="2000" b="0" smtClean="0">
                <a:solidFill>
                  <a:srgbClr val="4222C8"/>
                </a:solidFill>
                <a:latin typeface="黑体" panose="02010609060101010101" pitchFamily="2" charset="-122"/>
                <a:ea typeface="黑体" panose="02010609060101010101" pitchFamily="2" charset="-122"/>
              </a:rPr>
              <a:t>%</a:t>
            </a:r>
            <a:r>
              <a:rPr lang="zh-CN" altLang="en-US" sz="2000" b="0" smtClean="0">
                <a:solidFill>
                  <a:srgbClr val="4222C8"/>
                </a:solidFill>
                <a:latin typeface="黑体" panose="02010609060101010101" pitchFamily="2" charset="-122"/>
                <a:ea typeface="黑体" panose="02010609060101010101" pitchFamily="2" charset="-122"/>
              </a:rPr>
              <a:t>大于</a:t>
            </a:r>
            <a:r>
              <a:rPr lang="en-US" altLang="zh-CN" sz="2000" b="0" smtClean="0">
                <a:solidFill>
                  <a:srgbClr val="4222C8"/>
                </a:solidFill>
                <a:latin typeface="黑体" panose="02010609060101010101" pitchFamily="2" charset="-122"/>
                <a:ea typeface="黑体" panose="02010609060101010101" pitchFamily="2" charset="-122"/>
              </a:rPr>
              <a:t>[C3]</a:t>
            </a:r>
            <a:r>
              <a:rPr lang="zh-CN" altLang="en-US" sz="2000" b="0" smtClean="0">
                <a:solidFill>
                  <a:srgbClr val="4222C8"/>
                </a:solidFill>
                <a:latin typeface="黑体" panose="02010609060101010101" pitchFamily="2" charset="-122"/>
                <a:ea typeface="黑体" panose="02010609060101010101" pitchFamily="2" charset="-122"/>
              </a:rPr>
              <a:t>的</a:t>
            </a:r>
            <a:r>
              <a:rPr lang="en-US" altLang="zh-CN" sz="2000" b="0" smtClean="0">
                <a:solidFill>
                  <a:srgbClr val="4222C8"/>
                </a:solidFill>
                <a:latin typeface="黑体" panose="02010609060101010101" pitchFamily="2" charset="-122"/>
                <a:ea typeface="黑体" panose="02010609060101010101" pitchFamily="2" charset="-122"/>
              </a:rPr>
              <a:t>80%</a:t>
            </a:r>
            <a:r>
              <a:rPr lang="zh-CN" altLang="zh-CN" sz="2000" b="0" smtClean="0">
                <a:solidFill>
                  <a:srgbClr val="4222C8"/>
                </a:solidFill>
                <a:latin typeface="黑体" panose="02010609060101010101" pitchFamily="2" charset="-122"/>
                <a:ea typeface="黑体" panose="02010609060101010101" pitchFamily="2" charset="-122"/>
              </a:rPr>
              <a:t> 。</a:t>
            </a:r>
            <a:endParaRPr lang="en-US" altLang="zh-CN" sz="2000" b="0" smtClean="0">
              <a:solidFill>
                <a:srgbClr val="4222C8"/>
              </a:solidFill>
              <a:latin typeface="黑体" panose="02010609060101010101" pitchFamily="2" charset="-122"/>
              <a:ea typeface="黑体" panose="02010609060101010101" pitchFamily="2" charset="-122"/>
            </a:endParaRPr>
          </a:p>
          <a:p>
            <a:pPr>
              <a:lnSpc>
                <a:spcPct val="140000"/>
              </a:lnSpc>
              <a:spcBef>
                <a:spcPct val="0"/>
              </a:spcBef>
              <a:buFontTx/>
              <a:buNone/>
            </a:pPr>
            <a:r>
              <a:rPr lang="zh-CN" altLang="en-US" sz="2000" b="0" smtClean="0">
                <a:solidFill>
                  <a:srgbClr val="4222C8"/>
                </a:solidFill>
                <a:latin typeface="黑体" panose="02010609060101010101" pitchFamily="2" charset="-122"/>
                <a:ea typeface="黑体" panose="02010609060101010101" pitchFamily="2" charset="-122"/>
              </a:rPr>
              <a:t>     [</a:t>
            </a:r>
            <a:r>
              <a:rPr lang="en-US" altLang="zh-CN" sz="2000" b="0" smtClean="0">
                <a:solidFill>
                  <a:srgbClr val="4222C8"/>
                </a:solidFill>
                <a:latin typeface="黑体" panose="02010609060101010101" pitchFamily="2" charset="-122"/>
                <a:ea typeface="黑体" panose="02010609060101010101" pitchFamily="2" charset="-122"/>
              </a:rPr>
              <a:t>B1]</a:t>
            </a:r>
            <a:r>
              <a:rPr lang="zh-CN" altLang="zh-CN" sz="2000" b="0" smtClean="0">
                <a:solidFill>
                  <a:srgbClr val="4222C8"/>
                </a:solidFill>
                <a:latin typeface="黑体" panose="02010609060101010101" pitchFamily="2" charset="-122"/>
                <a:ea typeface="黑体" panose="02010609060101010101" pitchFamily="2" charset="-122"/>
              </a:rPr>
              <a:t>大专及以上学历卫生技术人员比例达到</a:t>
            </a:r>
            <a:r>
              <a:rPr lang="en-US" altLang="zh-CN" sz="2000" b="0" smtClean="0">
                <a:solidFill>
                  <a:srgbClr val="4222C8"/>
                </a:solidFill>
                <a:latin typeface="黑体" panose="02010609060101010101" pitchFamily="2" charset="-122"/>
                <a:ea typeface="黑体" panose="02010609060101010101" pitchFamily="2" charset="-122"/>
              </a:rPr>
              <a:t>87.88%</a:t>
            </a:r>
            <a:r>
              <a:rPr lang="zh-CN" altLang="en-US" sz="2000" b="0" smtClean="0">
                <a:solidFill>
                  <a:srgbClr val="4222C8"/>
                </a:solidFill>
                <a:latin typeface="黑体" panose="02010609060101010101" pitchFamily="2" charset="-122"/>
                <a:ea typeface="黑体" panose="02010609060101010101" pitchFamily="2" charset="-122"/>
              </a:rPr>
              <a:t>大于</a:t>
            </a:r>
            <a:r>
              <a:rPr lang="en-US" altLang="zh-CN" sz="2000" b="0" smtClean="0">
                <a:solidFill>
                  <a:srgbClr val="4222C8"/>
                </a:solidFill>
                <a:latin typeface="黑体" panose="02010609060101010101" pitchFamily="2" charset="-122"/>
                <a:ea typeface="黑体" panose="02010609060101010101" pitchFamily="2" charset="-122"/>
              </a:rPr>
              <a:t>[B1]</a:t>
            </a:r>
            <a:r>
              <a:rPr lang="zh-CN" altLang="en-US" sz="2000" b="0" smtClean="0">
                <a:solidFill>
                  <a:srgbClr val="4222C8"/>
                </a:solidFill>
                <a:latin typeface="黑体" panose="02010609060101010101" pitchFamily="2" charset="-122"/>
                <a:ea typeface="黑体" panose="02010609060101010101" pitchFamily="2" charset="-122"/>
              </a:rPr>
              <a:t>的</a:t>
            </a:r>
            <a:r>
              <a:rPr lang="en-US" altLang="zh-CN" sz="2000" b="0" smtClean="0">
                <a:solidFill>
                  <a:srgbClr val="4222C8"/>
                </a:solidFill>
                <a:latin typeface="黑体" panose="02010609060101010101" pitchFamily="2" charset="-122"/>
                <a:ea typeface="黑体" panose="02010609060101010101" pitchFamily="2" charset="-122"/>
              </a:rPr>
              <a:t>50%</a:t>
            </a:r>
            <a:r>
              <a:rPr lang="zh-CN" altLang="en-US" sz="2000" b="0" smtClean="0">
                <a:solidFill>
                  <a:srgbClr val="4222C8"/>
                </a:solidFill>
                <a:latin typeface="黑体" panose="02010609060101010101" pitchFamily="2" charset="-122"/>
                <a:ea typeface="黑体" panose="02010609060101010101" pitchFamily="2" charset="-122"/>
              </a:rPr>
              <a:t>也大</a:t>
            </a:r>
            <a:r>
              <a:rPr lang="zh-CN" altLang="zh-CN" sz="2000" b="0" smtClean="0">
                <a:solidFill>
                  <a:srgbClr val="4222C8"/>
                </a:solidFill>
                <a:latin typeface="黑体" panose="02010609060101010101" pitchFamily="2" charset="-122"/>
                <a:ea typeface="黑体" panose="02010609060101010101" pitchFamily="2" charset="-122"/>
              </a:rPr>
              <a:t>于</a:t>
            </a:r>
            <a:r>
              <a:rPr lang="zh-CN" altLang="en-US" sz="2000" b="0" smtClean="0">
                <a:solidFill>
                  <a:srgbClr val="4222C8"/>
                </a:solidFill>
                <a:latin typeface="黑体" panose="02010609060101010101" pitchFamily="2" charset="-122"/>
                <a:ea typeface="黑体" panose="02010609060101010101" pitchFamily="2" charset="-122"/>
              </a:rPr>
              <a:t>[</a:t>
            </a:r>
            <a:r>
              <a:rPr lang="en-US" altLang="zh-CN" sz="2000" b="0" smtClean="0">
                <a:solidFill>
                  <a:srgbClr val="4222C8"/>
                </a:solidFill>
                <a:latin typeface="黑体" panose="02010609060101010101" pitchFamily="2" charset="-122"/>
                <a:ea typeface="黑体" panose="02010609060101010101" pitchFamily="2" charset="-122"/>
              </a:rPr>
              <a:t>A1]</a:t>
            </a:r>
            <a:r>
              <a:rPr lang="zh-CN" altLang="en-US" sz="2000" b="0" smtClean="0">
                <a:solidFill>
                  <a:srgbClr val="4222C8"/>
                </a:solidFill>
                <a:latin typeface="黑体" panose="02010609060101010101" pitchFamily="2" charset="-122"/>
                <a:ea typeface="黑体" panose="02010609060101010101" pitchFamily="2" charset="-122"/>
              </a:rPr>
              <a:t>的</a:t>
            </a:r>
            <a:r>
              <a:rPr lang="en-US" altLang="zh-CN" sz="2000" b="0" smtClean="0">
                <a:solidFill>
                  <a:srgbClr val="4222C8"/>
                </a:solidFill>
                <a:latin typeface="黑体" panose="02010609060101010101" pitchFamily="2" charset="-122"/>
                <a:ea typeface="黑体" panose="02010609060101010101" pitchFamily="2" charset="-122"/>
              </a:rPr>
              <a:t>80%</a:t>
            </a:r>
            <a:r>
              <a:rPr lang="zh-CN" altLang="zh-CN" sz="2000" b="0" smtClean="0">
                <a:solidFill>
                  <a:srgbClr val="4222C8"/>
                </a:solidFill>
                <a:latin typeface="黑体" panose="02010609060101010101" pitchFamily="2" charset="-122"/>
                <a:ea typeface="黑体" panose="02010609060101010101" pitchFamily="2" charset="-122"/>
              </a:rPr>
              <a:t>。</a:t>
            </a:r>
          </a:p>
          <a:p>
            <a:pPr>
              <a:lnSpc>
                <a:spcPct val="80000"/>
              </a:lnSpc>
              <a:buFontTx/>
              <a:buNone/>
            </a:pPr>
            <a:r>
              <a:rPr lang="en-US" altLang="zh-CN" sz="2000" b="0" smtClean="0">
                <a:latin typeface="黑体" panose="02010609060101010101" pitchFamily="2" charset="-122"/>
                <a:ea typeface="黑体" panose="02010609060101010101" pitchFamily="2" charset="-122"/>
                <a:sym typeface="+mn-ea"/>
              </a:rPr>
              <a:t>     [B2]</a:t>
            </a:r>
            <a:r>
              <a:rPr lang="zh-CN" altLang="en-US" sz="2000" b="0" smtClean="0">
                <a:solidFill>
                  <a:srgbClr val="0000CC"/>
                </a:solidFill>
                <a:latin typeface="黑体" panose="02010609060101010101" pitchFamily="2" charset="-122"/>
                <a:ea typeface="黑体" panose="02010609060101010101" pitchFamily="2" charset="-122"/>
                <a:sym typeface="+mn-ea"/>
              </a:rPr>
              <a:t>辖区内</a:t>
            </a:r>
            <a:r>
              <a:rPr lang="zh-CN" altLang="zh-CN" sz="2000" b="0" smtClean="0">
                <a:solidFill>
                  <a:srgbClr val="5130DC"/>
                </a:solidFill>
                <a:latin typeface="黑体" panose="02010609060101010101" pitchFamily="2" charset="-122"/>
                <a:ea typeface="黑体" panose="02010609060101010101" pitchFamily="2" charset="-122"/>
                <a:sym typeface="+mn-ea"/>
              </a:rPr>
              <a:t>每万服务人口</a:t>
            </a:r>
            <a:r>
              <a:rPr lang="zh-CN" altLang="en-US" sz="2000" b="0" smtClean="0">
                <a:solidFill>
                  <a:srgbClr val="5130DC"/>
                </a:solidFill>
                <a:latin typeface="黑体" panose="02010609060101010101" pitchFamily="2" charset="-122"/>
                <a:ea typeface="黑体" panose="02010609060101010101" pitchFamily="2" charset="-122"/>
                <a:sym typeface="+mn-ea"/>
              </a:rPr>
              <a:t>注册全科医师数</a:t>
            </a:r>
            <a:r>
              <a:rPr lang="en-US" altLang="zh-CN" sz="2000" b="0" smtClean="0">
                <a:solidFill>
                  <a:srgbClr val="5130DC"/>
                </a:solidFill>
                <a:latin typeface="黑体" panose="02010609060101010101" pitchFamily="2" charset="-122"/>
                <a:ea typeface="黑体" panose="02010609060101010101" pitchFamily="2" charset="-122"/>
                <a:sym typeface="+mn-ea"/>
              </a:rPr>
              <a:t>16</a:t>
            </a:r>
            <a:r>
              <a:rPr lang="zh-CN" altLang="en-US" sz="2000" b="0" smtClean="0">
                <a:solidFill>
                  <a:srgbClr val="5130DC"/>
                </a:solidFill>
                <a:latin typeface="黑体" panose="02010609060101010101" pitchFamily="2" charset="-122"/>
                <a:ea typeface="黑体" panose="02010609060101010101" pitchFamily="2" charset="-122"/>
                <a:sym typeface="+mn-ea"/>
              </a:rPr>
              <a:t>人大于</a:t>
            </a:r>
            <a:r>
              <a:rPr lang="en-US" altLang="zh-CN" sz="2000" b="0" smtClean="0">
                <a:latin typeface="黑体" panose="02010609060101010101" pitchFamily="2" charset="-122"/>
                <a:ea typeface="黑体" panose="02010609060101010101" pitchFamily="2" charset="-122"/>
                <a:sym typeface="+mn-ea"/>
              </a:rPr>
              <a:t>[B2]</a:t>
            </a:r>
            <a:r>
              <a:rPr lang="zh-CN" altLang="en-US" sz="2000" b="0" smtClean="0">
                <a:latin typeface="黑体" panose="02010609060101010101" pitchFamily="2" charset="-122"/>
                <a:ea typeface="黑体" panose="02010609060101010101" pitchFamily="2" charset="-122"/>
                <a:sym typeface="+mn-ea"/>
              </a:rPr>
              <a:t>的</a:t>
            </a:r>
            <a:r>
              <a:rPr lang="en-US" altLang="zh-CN" sz="2000" b="0" smtClean="0">
                <a:solidFill>
                  <a:srgbClr val="5130DC"/>
                </a:solidFill>
                <a:latin typeface="黑体" panose="02010609060101010101" pitchFamily="2" charset="-122"/>
                <a:ea typeface="黑体" panose="02010609060101010101" pitchFamily="2" charset="-122"/>
                <a:sym typeface="+mn-ea"/>
              </a:rPr>
              <a:t>2*6=12</a:t>
            </a:r>
            <a:r>
              <a:rPr lang="zh-CN" altLang="en-US" sz="2000" b="0" smtClean="0">
                <a:solidFill>
                  <a:srgbClr val="5130DC"/>
                </a:solidFill>
                <a:latin typeface="黑体" panose="02010609060101010101" pitchFamily="2" charset="-122"/>
                <a:ea typeface="黑体" panose="02010609060101010101" pitchFamily="2" charset="-122"/>
                <a:sym typeface="+mn-ea"/>
              </a:rPr>
              <a:t>人但小于</a:t>
            </a:r>
            <a:r>
              <a:rPr lang="zh-CN" altLang="en-US" sz="2000" b="0" smtClean="0">
                <a:solidFill>
                  <a:srgbClr val="4222C8"/>
                </a:solidFill>
                <a:latin typeface="黑体" panose="02010609060101010101" pitchFamily="2" charset="-122"/>
                <a:ea typeface="黑体" panose="02010609060101010101" pitchFamily="2" charset="-122"/>
                <a:sym typeface="+mn-ea"/>
              </a:rPr>
              <a:t>[</a:t>
            </a:r>
            <a:r>
              <a:rPr lang="en-US" altLang="zh-CN" sz="2000" b="0" smtClean="0">
                <a:solidFill>
                  <a:srgbClr val="4222C8"/>
                </a:solidFill>
                <a:latin typeface="黑体" panose="02010609060101010101" pitchFamily="2" charset="-122"/>
                <a:ea typeface="黑体" panose="02010609060101010101" pitchFamily="2" charset="-122"/>
                <a:sym typeface="+mn-ea"/>
              </a:rPr>
              <a:t>A4]</a:t>
            </a:r>
            <a:r>
              <a:rPr lang="zh-CN" altLang="en-US" sz="2000" b="0" smtClean="0">
                <a:solidFill>
                  <a:srgbClr val="4222C8"/>
                </a:solidFill>
                <a:latin typeface="黑体" panose="02010609060101010101" pitchFamily="2" charset="-122"/>
                <a:ea typeface="黑体" panose="02010609060101010101" pitchFamily="2" charset="-122"/>
                <a:sym typeface="+mn-ea"/>
              </a:rPr>
              <a:t>的</a:t>
            </a:r>
            <a:r>
              <a:rPr lang="en-US" altLang="zh-CN" sz="2000" b="0" smtClean="0">
                <a:solidFill>
                  <a:srgbClr val="4222C8"/>
                </a:solidFill>
                <a:latin typeface="黑体" panose="02010609060101010101" pitchFamily="2" charset="-122"/>
                <a:ea typeface="黑体" panose="02010609060101010101" pitchFamily="2" charset="-122"/>
                <a:sym typeface="+mn-ea"/>
              </a:rPr>
              <a:t>3*6=18</a:t>
            </a:r>
            <a:r>
              <a:rPr lang="zh-CN" altLang="en-US" sz="2000" b="0" smtClean="0">
                <a:solidFill>
                  <a:srgbClr val="4222C8"/>
                </a:solidFill>
                <a:latin typeface="黑体" panose="02010609060101010101" pitchFamily="2" charset="-122"/>
                <a:ea typeface="黑体" panose="02010609060101010101" pitchFamily="2" charset="-122"/>
                <a:sym typeface="+mn-ea"/>
              </a:rPr>
              <a:t>人</a:t>
            </a:r>
            <a:r>
              <a:rPr lang="zh-CN" altLang="en-US" sz="2400" b="0" smtClean="0">
                <a:solidFill>
                  <a:srgbClr val="FF0000"/>
                </a:solidFill>
                <a:latin typeface="黑体" panose="02010609060101010101" pitchFamily="2" charset="-122"/>
                <a:ea typeface="黑体" panose="02010609060101010101" pitchFamily="2" charset="-122"/>
                <a:sym typeface="+mn-ea"/>
              </a:rPr>
              <a:t> </a:t>
            </a:r>
          </a:p>
          <a:p>
            <a:pPr>
              <a:lnSpc>
                <a:spcPct val="80000"/>
              </a:lnSpc>
              <a:buFontTx/>
              <a:buNone/>
            </a:pPr>
            <a:r>
              <a:rPr lang="zh-CN" altLang="zh-CN" sz="2400" b="0" smtClean="0">
                <a:solidFill>
                  <a:srgbClr val="FF0000"/>
                </a:solidFill>
                <a:latin typeface="黑体" panose="02010609060101010101" pitchFamily="2" charset="-122"/>
                <a:ea typeface="黑体" panose="02010609060101010101" pitchFamily="2" charset="-122"/>
                <a:sym typeface="+mn-ea"/>
              </a:rPr>
              <a:t>综上所述：评定为</a:t>
            </a:r>
            <a:r>
              <a:rPr lang="zh-CN" altLang="en-US" sz="2400" b="0" smtClean="0">
                <a:solidFill>
                  <a:srgbClr val="FF0000"/>
                </a:solidFill>
                <a:latin typeface="黑体" panose="02010609060101010101" pitchFamily="2" charset="-122"/>
                <a:ea typeface="黑体" panose="02010609060101010101" pitchFamily="2" charset="-122"/>
                <a:sym typeface="+mn-ea"/>
              </a:rPr>
              <a:t> </a:t>
            </a:r>
            <a:r>
              <a:rPr lang="en-US" altLang="zh-CN" sz="2400" b="0" smtClean="0">
                <a:solidFill>
                  <a:srgbClr val="FF0000"/>
                </a:solidFill>
                <a:latin typeface="黑体" panose="02010609060101010101" pitchFamily="2" charset="-122"/>
                <a:ea typeface="黑体" panose="02010609060101010101" pitchFamily="2" charset="-122"/>
                <a:sym typeface="+mn-ea"/>
              </a:rPr>
              <a:t>B</a:t>
            </a:r>
            <a:endParaRPr lang="zh-CN" altLang="en-US" sz="2400" b="0" smtClean="0">
              <a:solidFill>
                <a:srgbClr val="FF0000"/>
              </a:solidFill>
              <a:latin typeface="黑体" panose="02010609060101010101" pitchFamily="2" charset="-122"/>
              <a:ea typeface="黑体" panose="02010609060101010101" pitchFamily="2" charset="-122"/>
              <a:sym typeface="+mn-ea"/>
            </a:endParaRPr>
          </a:p>
        </p:txBody>
      </p:sp>
      <p:sp>
        <p:nvSpPr>
          <p:cNvPr id="101378" name="标题 1"/>
          <p:cNvSpPr/>
          <p:nvPr/>
        </p:nvSpPr>
        <p:spPr bwMode="auto">
          <a:xfrm>
            <a:off x="457200" y="163513"/>
            <a:ext cx="8229600" cy="962025"/>
          </a:xfrm>
          <a:prstGeom prst="rect">
            <a:avLst/>
          </a:prstGeom>
          <a:noFill/>
          <a:ln w="9525">
            <a:noFill/>
            <a:miter lim="800000"/>
          </a:ln>
        </p:spPr>
        <p:txBody>
          <a:bodyPr anchor="ctr"/>
          <a:lstStyle/>
          <a:p>
            <a:pPr algn="ctr" eaLnBrk="0" hangingPunct="0"/>
            <a:r>
              <a:rPr lang="en-US" altLang="zh-CN" sz="4400" b="1">
                <a:solidFill>
                  <a:srgbClr val="000066"/>
                </a:solidFill>
                <a:latin typeface="黑体" panose="02010609060101010101" pitchFamily="2" charset="-122"/>
                <a:ea typeface="黑体" panose="02010609060101010101" pitchFamily="2" charset="-122"/>
              </a:rPr>
              <a:t>1.4.1</a:t>
            </a:r>
            <a:r>
              <a:rPr lang="zh-CN" altLang="en-US" sz="4400" b="1">
                <a:solidFill>
                  <a:srgbClr val="000066"/>
                </a:solidFill>
                <a:latin typeface="黑体" panose="02010609060101010101" pitchFamily="2" charset="-122"/>
                <a:ea typeface="黑体" panose="02010609060101010101" pitchFamily="2" charset="-122"/>
              </a:rPr>
              <a:t> 人员配备</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126979">
                                            <p:txEl>
                                              <p:pRg st="0" end="0"/>
                                            </p:txEl>
                                          </p:spTgt>
                                        </p:tgtEl>
                                        <p:attrNameLst>
                                          <p:attrName>style.visibility</p:attrName>
                                        </p:attrNameLst>
                                      </p:cBhvr>
                                      <p:to>
                                        <p:strVal val="visible"/>
                                      </p:to>
                                    </p:set>
                                    <p:animEffect transition="in" filter="diamond(in)">
                                      <p:cBhvr>
                                        <p:cTn id="7" dur="500"/>
                                        <p:tgtEl>
                                          <p:spTgt spid="12697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126979">
                                            <p:txEl>
                                              <p:pRg st="1" end="1"/>
                                            </p:txEl>
                                          </p:spTgt>
                                        </p:tgtEl>
                                        <p:attrNameLst>
                                          <p:attrName>style.visibility</p:attrName>
                                        </p:attrNameLst>
                                      </p:cBhvr>
                                      <p:to>
                                        <p:strVal val="visible"/>
                                      </p:to>
                                    </p:set>
                                    <p:animEffect transition="in" filter="box(in)">
                                      <p:cBhvr>
                                        <p:cTn id="12" dur="500"/>
                                        <p:tgtEl>
                                          <p:spTgt spid="12697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126979">
                                            <p:txEl>
                                              <p:pRg st="2" end="2"/>
                                            </p:txEl>
                                          </p:spTgt>
                                        </p:tgtEl>
                                        <p:attrNameLst>
                                          <p:attrName>style.visibility</p:attrName>
                                        </p:attrNameLst>
                                      </p:cBhvr>
                                      <p:to>
                                        <p:strVal val="visible"/>
                                      </p:to>
                                    </p:set>
                                    <p:animEffect transition="in" filter="box(in)">
                                      <p:cBhvr>
                                        <p:cTn id="17" dur="500"/>
                                        <p:tgtEl>
                                          <p:spTgt spid="12697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nodeType="clickEffect">
                                  <p:stCondLst>
                                    <p:cond delay="0"/>
                                  </p:stCondLst>
                                  <p:childTnLst>
                                    <p:set>
                                      <p:cBhvr>
                                        <p:cTn id="21" dur="1" fill="hold">
                                          <p:stCondLst>
                                            <p:cond delay="0"/>
                                          </p:stCondLst>
                                        </p:cTn>
                                        <p:tgtEl>
                                          <p:spTgt spid="126979">
                                            <p:txEl>
                                              <p:pRg st="3" end="3"/>
                                            </p:txEl>
                                          </p:spTgt>
                                        </p:tgtEl>
                                        <p:attrNameLst>
                                          <p:attrName>style.visibility</p:attrName>
                                        </p:attrNameLst>
                                      </p:cBhvr>
                                      <p:to>
                                        <p:strVal val="visible"/>
                                      </p:to>
                                    </p:set>
                                    <p:animEffect transition="in" filter="box(in)">
                                      <p:cBhvr>
                                        <p:cTn id="22" dur="500"/>
                                        <p:tgtEl>
                                          <p:spTgt spid="126979">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nodeType="clickEffect">
                                  <p:stCondLst>
                                    <p:cond delay="0"/>
                                  </p:stCondLst>
                                  <p:childTnLst>
                                    <p:set>
                                      <p:cBhvr>
                                        <p:cTn id="26" dur="1" fill="hold">
                                          <p:stCondLst>
                                            <p:cond delay="0"/>
                                          </p:stCondLst>
                                        </p:cTn>
                                        <p:tgtEl>
                                          <p:spTgt spid="126979">
                                            <p:txEl>
                                              <p:pRg st="4" end="4"/>
                                            </p:txEl>
                                          </p:spTgt>
                                        </p:tgtEl>
                                        <p:attrNameLst>
                                          <p:attrName>style.visibility</p:attrName>
                                        </p:attrNameLst>
                                      </p:cBhvr>
                                      <p:to>
                                        <p:strVal val="visible"/>
                                      </p:to>
                                    </p:set>
                                    <p:animEffect transition="in" filter="box(in)">
                                      <p:cBhvr>
                                        <p:cTn id="27" dur="500"/>
                                        <p:tgtEl>
                                          <p:spTgt spid="126979">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nodeType="clickEffect">
                                  <p:stCondLst>
                                    <p:cond delay="0"/>
                                  </p:stCondLst>
                                  <p:childTnLst>
                                    <p:set>
                                      <p:cBhvr>
                                        <p:cTn id="31" dur="1" fill="hold">
                                          <p:stCondLst>
                                            <p:cond delay="0"/>
                                          </p:stCondLst>
                                        </p:cTn>
                                        <p:tgtEl>
                                          <p:spTgt spid="126979">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1" name="标题 1"/>
          <p:cNvSpPr>
            <a:spLocks noGrp="1"/>
          </p:cNvSpPr>
          <p:nvPr>
            <p:ph type="title"/>
          </p:nvPr>
        </p:nvSpPr>
        <p:spPr>
          <a:xfrm>
            <a:off x="457200" y="163513"/>
            <a:ext cx="8229600" cy="962025"/>
          </a:xfrm>
        </p:spPr>
        <p:txBody>
          <a:bodyPr/>
          <a:lstStyle/>
          <a:p>
            <a:r>
              <a:rPr lang="en-US" altLang="zh-CN" smtClean="0">
                <a:latin typeface="黑体" panose="02010609060101010101" pitchFamily="2" charset="-122"/>
                <a:ea typeface="黑体" panose="02010609060101010101" pitchFamily="2" charset="-122"/>
              </a:rPr>
              <a:t>1.4.1</a:t>
            </a:r>
            <a:r>
              <a:rPr lang="zh-CN" altLang="en-US" smtClean="0">
                <a:latin typeface="黑体" panose="02010609060101010101" pitchFamily="2" charset="-122"/>
                <a:ea typeface="黑体" panose="02010609060101010101" pitchFamily="2" charset="-122"/>
              </a:rPr>
              <a:t> 人员配备</a:t>
            </a:r>
            <a:endParaRPr lang="zh-CN" altLang="en-US" sz="3200" smtClean="0">
              <a:latin typeface="黑体" panose="02010609060101010101" pitchFamily="2" charset="-122"/>
              <a:ea typeface="黑体" panose="02010609060101010101" pitchFamily="2" charset="-122"/>
            </a:endParaRPr>
          </a:p>
        </p:txBody>
      </p:sp>
      <p:sp>
        <p:nvSpPr>
          <p:cNvPr id="102402" name="矩形 2"/>
          <p:cNvSpPr>
            <a:spLocks noChangeArrowheads="1"/>
          </p:cNvSpPr>
          <p:nvPr/>
        </p:nvSpPr>
        <p:spPr bwMode="auto">
          <a:xfrm>
            <a:off x="395288" y="1557338"/>
            <a:ext cx="8424862" cy="2953385"/>
          </a:xfrm>
          <a:prstGeom prst="rect">
            <a:avLst/>
          </a:prstGeom>
          <a:noFill/>
          <a:ln w="9525">
            <a:noFill/>
            <a:miter lim="800000"/>
          </a:ln>
        </p:spPr>
        <p:txBody>
          <a:bodyPr>
            <a:spAutoFit/>
          </a:bodyPr>
          <a:lstStyle/>
          <a:p>
            <a:pPr>
              <a:lnSpc>
                <a:spcPct val="150000"/>
              </a:lnSpc>
            </a:pPr>
            <a:r>
              <a:rPr lang="zh-CN" altLang="zh-CN" sz="2400" b="1">
                <a:solidFill>
                  <a:schemeClr val="accent2"/>
                </a:solidFill>
                <a:latin typeface="黑体" panose="02010609060101010101" pitchFamily="2" charset="-122"/>
                <a:ea typeface="黑体" panose="02010609060101010101" pitchFamily="2" charset="-122"/>
              </a:rPr>
              <a:t>人员配备复核注意点</a:t>
            </a:r>
          </a:p>
          <a:p>
            <a:pPr>
              <a:lnSpc>
                <a:spcPct val="150000"/>
              </a:lnSpc>
            </a:pPr>
            <a:r>
              <a:rPr lang="zh-CN" altLang="en-US" sz="2000">
                <a:solidFill>
                  <a:srgbClr val="0000CC"/>
                </a:solidFill>
                <a:latin typeface="黑体" panose="02010609060101010101" pitchFamily="2" charset="-122"/>
                <a:ea typeface="黑体" panose="02010609060101010101" pitchFamily="2" charset="-122"/>
                <a:cs typeface="楷体_GB2312"/>
              </a:rPr>
              <a:t>1、人员配备复核是最容易出现问题的环节。</a:t>
            </a:r>
          </a:p>
          <a:p>
            <a:pPr>
              <a:lnSpc>
                <a:spcPct val="150000"/>
              </a:lnSpc>
            </a:pPr>
            <a:r>
              <a:rPr lang="en-US" altLang="zh-CN" sz="2000">
                <a:solidFill>
                  <a:srgbClr val="0000CC"/>
                </a:solidFill>
                <a:latin typeface="黑体" panose="02010609060101010101" pitchFamily="2" charset="-122"/>
                <a:ea typeface="黑体" panose="02010609060101010101" pitchFamily="2" charset="-122"/>
                <a:cs typeface="楷体_GB2312"/>
              </a:rPr>
              <a:t>2</a:t>
            </a:r>
            <a:r>
              <a:rPr lang="zh-CN" altLang="en-US" sz="2000">
                <a:solidFill>
                  <a:srgbClr val="0000CC"/>
                </a:solidFill>
                <a:latin typeface="黑体" panose="02010609060101010101" pitchFamily="2" charset="-122"/>
                <a:ea typeface="黑体" panose="02010609060101010101" pitchFamily="2" charset="-122"/>
                <a:cs typeface="楷体_GB2312"/>
              </a:rPr>
              <a:t>、人员学历以最高学历为准。包含后学历（第二学历），但要是国家承认的学历。</a:t>
            </a:r>
          </a:p>
          <a:p>
            <a:pPr>
              <a:lnSpc>
                <a:spcPct val="150000"/>
              </a:lnSpc>
            </a:pPr>
            <a:r>
              <a:rPr lang="en-US" altLang="zh-CN" sz="2000">
                <a:solidFill>
                  <a:srgbClr val="0000CC"/>
                </a:solidFill>
                <a:latin typeface="黑体" panose="02010609060101010101" pitchFamily="2" charset="-122"/>
                <a:ea typeface="黑体" panose="02010609060101010101" pitchFamily="2" charset="-122"/>
                <a:cs typeface="楷体_GB2312"/>
              </a:rPr>
              <a:t>3</a:t>
            </a:r>
            <a:r>
              <a:rPr lang="zh-CN" altLang="en-US" sz="2000">
                <a:solidFill>
                  <a:srgbClr val="0000CC"/>
                </a:solidFill>
                <a:latin typeface="黑体" panose="02010609060101010101" pitchFamily="2" charset="-122"/>
                <a:ea typeface="黑体" panose="02010609060101010101" pitchFamily="2" charset="-122"/>
                <a:cs typeface="楷体_GB2312"/>
              </a:rPr>
              <a:t>、</a:t>
            </a:r>
            <a:r>
              <a:rPr lang="zh-CN" altLang="en-US" sz="2000">
                <a:solidFill>
                  <a:srgbClr val="0000CC"/>
                </a:solidFill>
                <a:latin typeface="黑体" panose="02010609060101010101" pitchFamily="2" charset="-122"/>
                <a:ea typeface="黑体" panose="02010609060101010101" pitchFamily="2" charset="-122"/>
                <a:cs typeface="楷体_GB2312"/>
                <a:sym typeface="+mn-ea"/>
              </a:rPr>
              <a:t>人员配备：指和机构发生</a:t>
            </a:r>
            <a:r>
              <a:rPr lang="zh-CN" altLang="en-US" sz="2000">
                <a:solidFill>
                  <a:srgbClr val="FF0000"/>
                </a:solidFill>
                <a:latin typeface="黑体" panose="02010609060101010101" pitchFamily="2" charset="-122"/>
                <a:ea typeface="黑体" panose="02010609060101010101" pitchFamily="2" charset="-122"/>
                <a:cs typeface="楷体_GB2312"/>
                <a:sym typeface="+mn-ea"/>
              </a:rPr>
              <a:t>法定劳动关系的聘用人员，外院专业技术人员在本单位多点执业不计算人员配置。（可包含本单位退休返聘人员）</a:t>
            </a:r>
            <a:endParaRPr lang="zh-CN" altLang="en-US" sz="2000" b="1">
              <a:solidFill>
                <a:srgbClr val="FF0000"/>
              </a:solidFill>
              <a:latin typeface="黑体" panose="02010609060101010101" pitchFamily="2" charset="-122"/>
              <a:ea typeface="黑体" panose="02010609060101010101" pitchFamily="2" charset="-122"/>
            </a:endParaRPr>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1" name="标题 1"/>
          <p:cNvSpPr>
            <a:spLocks noGrp="1"/>
          </p:cNvSpPr>
          <p:nvPr>
            <p:ph type="title"/>
          </p:nvPr>
        </p:nvSpPr>
        <p:spPr>
          <a:xfrm>
            <a:off x="457200" y="163513"/>
            <a:ext cx="8229600" cy="962025"/>
          </a:xfrm>
        </p:spPr>
        <p:txBody>
          <a:bodyPr/>
          <a:lstStyle/>
          <a:p>
            <a:r>
              <a:rPr lang="en-US" altLang="zh-CN" smtClean="0">
                <a:latin typeface="黑体" panose="02010609060101010101" pitchFamily="2" charset="-122"/>
                <a:ea typeface="黑体" panose="02010609060101010101" pitchFamily="2" charset="-122"/>
              </a:rPr>
              <a:t>1.4.1</a:t>
            </a:r>
            <a:r>
              <a:rPr lang="zh-CN" altLang="en-US" smtClean="0">
                <a:latin typeface="黑体" panose="02010609060101010101" pitchFamily="2" charset="-122"/>
                <a:ea typeface="黑体" panose="02010609060101010101" pitchFamily="2" charset="-122"/>
              </a:rPr>
              <a:t> 人员配备</a:t>
            </a:r>
            <a:endParaRPr lang="zh-CN" altLang="en-US" sz="3200" smtClean="0">
              <a:latin typeface="黑体" panose="02010609060101010101" pitchFamily="2" charset="-122"/>
              <a:ea typeface="黑体" panose="02010609060101010101" pitchFamily="2" charset="-122"/>
            </a:endParaRPr>
          </a:p>
        </p:txBody>
      </p:sp>
      <p:sp>
        <p:nvSpPr>
          <p:cNvPr id="102402" name="矩形 2"/>
          <p:cNvSpPr>
            <a:spLocks noChangeArrowheads="1"/>
          </p:cNvSpPr>
          <p:nvPr/>
        </p:nvSpPr>
        <p:spPr bwMode="auto">
          <a:xfrm>
            <a:off x="395288" y="1557338"/>
            <a:ext cx="8424862" cy="2516505"/>
          </a:xfrm>
          <a:prstGeom prst="rect">
            <a:avLst/>
          </a:prstGeom>
          <a:noFill/>
          <a:ln w="9525">
            <a:noFill/>
            <a:miter lim="800000"/>
          </a:ln>
        </p:spPr>
        <p:txBody>
          <a:bodyPr>
            <a:spAutoFit/>
          </a:bodyPr>
          <a:lstStyle/>
          <a:p>
            <a:pPr>
              <a:lnSpc>
                <a:spcPct val="150000"/>
              </a:lnSpc>
            </a:pPr>
            <a:r>
              <a:rPr lang="zh-CN" altLang="zh-CN" sz="2400" b="1">
                <a:solidFill>
                  <a:schemeClr val="accent2"/>
                </a:solidFill>
                <a:latin typeface="黑体" panose="02010609060101010101" pitchFamily="2" charset="-122"/>
                <a:ea typeface="黑体" panose="02010609060101010101" pitchFamily="2" charset="-122"/>
              </a:rPr>
              <a:t>人员配备复核注意点</a:t>
            </a:r>
          </a:p>
          <a:p>
            <a:pPr>
              <a:lnSpc>
                <a:spcPct val="150000"/>
              </a:lnSpc>
            </a:pPr>
            <a:r>
              <a:rPr lang="en-US" altLang="zh-CN" sz="2000">
                <a:solidFill>
                  <a:srgbClr val="0000CC"/>
                </a:solidFill>
                <a:latin typeface="黑体" panose="02010609060101010101" pitchFamily="2" charset="-122"/>
                <a:ea typeface="黑体" panose="02010609060101010101" pitchFamily="2" charset="-122"/>
                <a:cs typeface="楷体_GB2312"/>
                <a:sym typeface="+mn-ea"/>
              </a:rPr>
              <a:t>4</a:t>
            </a:r>
            <a:r>
              <a:rPr lang="zh-CN" altLang="en-US" sz="2000">
                <a:solidFill>
                  <a:srgbClr val="0000CC"/>
                </a:solidFill>
                <a:latin typeface="黑体" panose="02010609060101010101" pitchFamily="2" charset="-122"/>
                <a:ea typeface="黑体" panose="02010609060101010101" pitchFamily="2" charset="-122"/>
                <a:cs typeface="楷体_GB2312"/>
                <a:sym typeface="+mn-ea"/>
              </a:rPr>
              <a:t>、以</a:t>
            </a:r>
            <a:r>
              <a:rPr lang="en-US" altLang="zh-CN" sz="2000">
                <a:solidFill>
                  <a:srgbClr val="0000CC"/>
                </a:solidFill>
                <a:latin typeface="黑体" panose="02010609060101010101" pitchFamily="2" charset="-122"/>
                <a:ea typeface="黑体" panose="02010609060101010101" pitchFamily="2" charset="-122"/>
                <a:cs typeface="楷体_GB2312"/>
                <a:sym typeface="+mn-ea"/>
              </a:rPr>
              <a:t>2018</a:t>
            </a:r>
            <a:r>
              <a:rPr lang="zh-CN" altLang="en-US" sz="2000">
                <a:solidFill>
                  <a:srgbClr val="0000CC"/>
                </a:solidFill>
                <a:latin typeface="黑体" panose="02010609060101010101" pitchFamily="2" charset="-122"/>
                <a:ea typeface="黑体" panose="02010609060101010101" pitchFamily="2" charset="-122"/>
                <a:cs typeface="楷体_GB2312"/>
                <a:sym typeface="+mn-ea"/>
              </a:rPr>
              <a:t>年“卫统1-2表”中“卫生技术人员数”为基础，人员快速增加或高级人才增加可以考虑溯源。</a:t>
            </a:r>
            <a:endParaRPr lang="zh-CN" altLang="zh-CN" sz="2400" b="1">
              <a:solidFill>
                <a:schemeClr val="accent2"/>
              </a:solidFill>
              <a:latin typeface="黑体" panose="02010609060101010101" pitchFamily="2" charset="-122"/>
              <a:ea typeface="黑体" panose="02010609060101010101" pitchFamily="2" charset="-122"/>
            </a:endParaRPr>
          </a:p>
          <a:p>
            <a:pPr>
              <a:lnSpc>
                <a:spcPct val="140000"/>
              </a:lnSpc>
            </a:pPr>
            <a:r>
              <a:rPr lang="en-US" altLang="zh-CN" sz="2000">
                <a:solidFill>
                  <a:srgbClr val="0000CC"/>
                </a:solidFill>
                <a:latin typeface="黑体" panose="02010609060101010101" pitchFamily="2" charset="-122"/>
                <a:ea typeface="黑体" panose="02010609060101010101" pitchFamily="2" charset="-122"/>
              </a:rPr>
              <a:t>5</a:t>
            </a:r>
            <a:r>
              <a:rPr lang="zh-CN" altLang="en-US" sz="2000">
                <a:solidFill>
                  <a:srgbClr val="0000CC"/>
                </a:solidFill>
                <a:latin typeface="黑体" panose="02010609060101010101" pitchFamily="2" charset="-122"/>
                <a:ea typeface="黑体" panose="02010609060101010101" pitchFamily="2" charset="-122"/>
              </a:rPr>
              <a:t>、评价方式方法：现场查看卫生技术人员花名册、相应资格证书及卫统表。</a:t>
            </a:r>
            <a:r>
              <a:rPr lang="zh-CN" altLang="en-US" sz="2400" b="1">
                <a:solidFill>
                  <a:srgbClr val="FF0000"/>
                </a:solidFill>
                <a:latin typeface="黑体" panose="02010609060101010101" pitchFamily="2" charset="-122"/>
                <a:ea typeface="黑体" panose="02010609060101010101" pitchFamily="2" charset="-122"/>
              </a:rPr>
              <a:t>  </a:t>
            </a:r>
            <a:r>
              <a:rPr lang="zh-CN" altLang="en-US" sz="2000" b="1">
                <a:solidFill>
                  <a:srgbClr val="FF0000"/>
                </a:solidFill>
                <a:latin typeface="黑体" panose="02010609060101010101" pitchFamily="2" charset="-122"/>
                <a:ea typeface="黑体" panose="02010609060101010101" pitchFamily="2" charset="-122"/>
              </a:rPr>
              <a:t>必要时网络</a:t>
            </a:r>
            <a:r>
              <a:rPr lang="zh-CN" altLang="en-US" sz="2000" b="1">
                <a:solidFill>
                  <a:srgbClr val="FF0000"/>
                </a:solidFill>
                <a:latin typeface="黑体" panose="02010609060101010101" pitchFamily="2" charset="-122"/>
                <a:ea typeface="黑体" panose="02010609060101010101" pitchFamily="2" charset="-122"/>
                <a:sym typeface="+mn-ea"/>
              </a:rPr>
              <a:t>查验</a:t>
            </a:r>
            <a:r>
              <a:rPr lang="zh-CN" altLang="en-US" sz="2000" b="1">
                <a:solidFill>
                  <a:srgbClr val="FF0000"/>
                </a:solidFill>
                <a:latin typeface="黑体" panose="02010609060101010101" pitchFamily="2" charset="-122"/>
                <a:ea typeface="黑体" panose="02010609060101010101" pitchFamily="2" charset="-122"/>
              </a:rPr>
              <a:t>学历、工资、社保缴费、工作记录复核</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3"/>
          <p:cNvSpPr>
            <a:spLocks noGrp="1" noChangeArrowheads="1"/>
          </p:cNvSpPr>
          <p:nvPr>
            <p:ph type="body" idx="4294967295"/>
          </p:nvPr>
        </p:nvSpPr>
        <p:spPr>
          <a:xfrm>
            <a:off x="357188" y="1571625"/>
            <a:ext cx="8229600" cy="4786313"/>
          </a:xfrm>
        </p:spPr>
        <p:txBody>
          <a:bodyPr/>
          <a:lstStyle/>
          <a:p>
            <a:pPr>
              <a:lnSpc>
                <a:spcPct val="80000"/>
              </a:lnSpc>
              <a:buFontTx/>
              <a:buNone/>
              <a:defRPr/>
            </a:pPr>
            <a:r>
              <a:rPr lang="zh-CN" altLang="en-US" sz="2400" b="0" dirty="0">
                <a:solidFill>
                  <a:srgbClr val="0000CC"/>
                </a:solidFill>
                <a:latin typeface="黑体" panose="02010609060101010101" pitchFamily="2" charset="-122"/>
                <a:ea typeface="黑体" panose="02010609060101010101" pitchFamily="2" charset="-122"/>
              </a:rPr>
              <a:t>社区卫生服务中心</a:t>
            </a:r>
            <a:endParaRPr lang="zh-CN" altLang="en-US" sz="2400" smtClean="0">
              <a:solidFill>
                <a:srgbClr val="FF0000"/>
              </a:solidFill>
              <a:latin typeface="黑体" panose="02010609060101010101" pitchFamily="2" charset="-122"/>
              <a:ea typeface="黑体" panose="02010609060101010101" pitchFamily="2" charset="-122"/>
            </a:endParaRPr>
          </a:p>
          <a:p>
            <a:pPr>
              <a:lnSpc>
                <a:spcPct val="110000"/>
              </a:lnSpc>
              <a:spcBef>
                <a:spcPts val="0"/>
              </a:spcBef>
              <a:buFontTx/>
              <a:buNone/>
              <a:defRPr/>
            </a:pPr>
            <a:r>
              <a:rPr lang="zh-CN" altLang="zh-CN" sz="2400" smtClean="0">
                <a:solidFill>
                  <a:schemeClr val="accent2"/>
                </a:solidFill>
                <a:latin typeface="黑体" panose="02010609060101010101" pitchFamily="2" charset="-122"/>
                <a:ea typeface="黑体" panose="02010609060101010101" pitchFamily="2" charset="-122"/>
              </a:rPr>
              <a:t>【</a:t>
            </a:r>
            <a:r>
              <a:rPr lang="en-US" altLang="zh-CN" sz="2400" smtClean="0">
                <a:solidFill>
                  <a:schemeClr val="accent2"/>
                </a:solidFill>
                <a:latin typeface="黑体" panose="02010609060101010101" pitchFamily="2" charset="-122"/>
                <a:ea typeface="黑体" panose="02010609060101010101" pitchFamily="2" charset="-122"/>
              </a:rPr>
              <a:t>C</a:t>
            </a:r>
            <a:r>
              <a:rPr lang="zh-CN" altLang="zh-CN" sz="2400" smtClean="0">
                <a:solidFill>
                  <a:schemeClr val="accent2"/>
                </a:solidFill>
                <a:latin typeface="黑体" panose="02010609060101010101" pitchFamily="2" charset="-122"/>
                <a:ea typeface="黑体" panose="02010609060101010101" pitchFamily="2" charset="-122"/>
              </a:rPr>
              <a:t>】</a:t>
            </a:r>
            <a:r>
              <a:rPr lang="zh-CN" altLang="en-US" sz="2000" b="0" dirty="0">
                <a:solidFill>
                  <a:srgbClr val="0000CC"/>
                </a:solidFill>
                <a:latin typeface="黑体" panose="02010609060101010101" pitchFamily="2" charset="-122"/>
                <a:ea typeface="黑体" panose="02010609060101010101" pitchFamily="2" charset="-122"/>
              </a:rPr>
              <a:t>按服务人口数量业务用房面积达标：1400平方米/3—5万人口、</a:t>
            </a:r>
          </a:p>
          <a:p>
            <a:pPr>
              <a:lnSpc>
                <a:spcPct val="110000"/>
              </a:lnSpc>
              <a:spcBef>
                <a:spcPts val="0"/>
              </a:spcBef>
              <a:buFontTx/>
              <a:buNone/>
              <a:defRPr/>
            </a:pPr>
            <a:r>
              <a:rPr lang="zh-CN" altLang="en-US" sz="2000" b="0" dirty="0">
                <a:solidFill>
                  <a:srgbClr val="0000CC"/>
                </a:solidFill>
                <a:latin typeface="黑体" panose="02010609060101010101" pitchFamily="2" charset="-122"/>
                <a:ea typeface="黑体" panose="02010609060101010101" pitchFamily="2" charset="-122"/>
              </a:rPr>
              <a:t>      1700平方米/5—7万人口、2000平方米/7—10万人口。</a:t>
            </a:r>
          </a:p>
          <a:p>
            <a:pPr>
              <a:lnSpc>
                <a:spcPct val="100000"/>
              </a:lnSpc>
              <a:spcBef>
                <a:spcPts val="0"/>
              </a:spcBef>
              <a:buFontTx/>
              <a:buNone/>
              <a:defRPr/>
            </a:pPr>
            <a:r>
              <a:rPr lang="zh-CN" altLang="en-US" sz="2000" b="0" dirty="0">
                <a:solidFill>
                  <a:srgbClr val="0000CC"/>
                </a:solidFill>
                <a:latin typeface="黑体" panose="02010609060101010101" pitchFamily="2" charset="-122"/>
                <a:ea typeface="黑体" panose="02010609060101010101" pitchFamily="2" charset="-122"/>
              </a:rPr>
              <a:t>      </a:t>
            </a:r>
            <a:r>
              <a:rPr lang="en-US" altLang="zh-CN" sz="2000" b="0" dirty="0">
                <a:solidFill>
                  <a:srgbClr val="0000CC"/>
                </a:solidFill>
                <a:latin typeface="黑体" panose="02010609060101010101" pitchFamily="2" charset="-122"/>
                <a:ea typeface="黑体" panose="02010609060101010101" pitchFamily="2" charset="-122"/>
              </a:rPr>
              <a:t>1</a:t>
            </a:r>
            <a:r>
              <a:rPr lang="zh-CN" altLang="en-US" sz="2000" b="0" dirty="0">
                <a:solidFill>
                  <a:srgbClr val="0000CC"/>
                </a:solidFill>
                <a:latin typeface="黑体" panose="02010609060101010101" pitchFamily="2" charset="-122"/>
                <a:ea typeface="黑体" panose="02010609060101010101" pitchFamily="2" charset="-122"/>
              </a:rPr>
              <a:t>、</a:t>
            </a:r>
            <a:r>
              <a:rPr lang="zh-CN" altLang="en-US" sz="2000" b="0" dirty="0">
                <a:solidFill>
                  <a:srgbClr val="0000CC"/>
                </a:solidFill>
                <a:latin typeface="黑体" panose="02010609060101010101" pitchFamily="2" charset="-122"/>
                <a:ea typeface="黑体" panose="02010609060101010101" pitchFamily="2" charset="-122"/>
                <a:sym typeface="+mn-ea"/>
              </a:rPr>
              <a:t>社区卫生服务中心的建筑符合</a:t>
            </a:r>
            <a:r>
              <a:rPr lang="zh-CN" altLang="zh-CN" sz="2000" kern="1200">
                <a:solidFill>
                  <a:srgbClr val="FF0000"/>
                </a:solidFill>
                <a:latin typeface="黑体" panose="02010609060101010101" pitchFamily="2" charset="-122"/>
                <a:ea typeface="黑体" panose="02010609060101010101" pitchFamily="2" charset="-122"/>
                <a:cs typeface="+mn-cs"/>
              </a:rPr>
              <a:t>《社区卫生服务中心、站建设标准》（建标163-2013）标准。</a:t>
            </a:r>
            <a:endParaRPr lang="zh-CN" altLang="en-US" sz="2000" b="0" dirty="0">
              <a:solidFill>
                <a:srgbClr val="0000CC"/>
              </a:solidFill>
              <a:latin typeface="黑体" panose="02010609060101010101" pitchFamily="2" charset="-122"/>
              <a:ea typeface="黑体" panose="02010609060101010101" pitchFamily="2" charset="-122"/>
            </a:endParaRPr>
          </a:p>
          <a:p>
            <a:pPr>
              <a:lnSpc>
                <a:spcPct val="110000"/>
              </a:lnSpc>
              <a:spcBef>
                <a:spcPts val="0"/>
              </a:spcBef>
              <a:buFontTx/>
              <a:buNone/>
              <a:defRPr/>
            </a:pPr>
            <a:r>
              <a:rPr lang="zh-CN" altLang="en-US" sz="2000" b="0" dirty="0">
                <a:solidFill>
                  <a:srgbClr val="0000CC"/>
                </a:solidFill>
                <a:latin typeface="黑体" panose="02010609060101010101" pitchFamily="2" charset="-122"/>
                <a:ea typeface="黑体" panose="02010609060101010101" pitchFamily="2" charset="-122"/>
              </a:rPr>
              <a:t>     </a:t>
            </a:r>
            <a:r>
              <a:rPr lang="en-US" altLang="zh-CN" sz="2000" b="0" dirty="0">
                <a:solidFill>
                  <a:srgbClr val="0000CC"/>
                </a:solidFill>
                <a:latin typeface="黑体" panose="02010609060101010101" pitchFamily="2" charset="-122"/>
                <a:ea typeface="黑体" panose="02010609060101010101" pitchFamily="2" charset="-122"/>
              </a:rPr>
              <a:t>2</a:t>
            </a:r>
            <a:r>
              <a:rPr lang="zh-CN" altLang="en-US" sz="2000" b="0" dirty="0">
                <a:solidFill>
                  <a:srgbClr val="0000CC"/>
                </a:solidFill>
                <a:latin typeface="黑体" panose="02010609060101010101" pitchFamily="2" charset="-122"/>
                <a:ea typeface="黑体" panose="02010609060101010101" pitchFamily="2" charset="-122"/>
              </a:rPr>
              <a:t>、 服务人口：即服务(常住)人口数，应与</a:t>
            </a:r>
            <a:r>
              <a:rPr lang="zh-CN" altLang="zh-CN" sz="2000" kern="1200">
                <a:solidFill>
                  <a:srgbClr val="FF0000"/>
                </a:solidFill>
                <a:latin typeface="黑体" panose="02010609060101010101" pitchFamily="2" charset="-122"/>
                <a:ea typeface="黑体" panose="02010609060101010101" pitchFamily="2" charset="-122"/>
                <a:cs typeface="+mn-cs"/>
              </a:rPr>
              <a:t>“卫统1-2表”</a:t>
            </a:r>
            <a:r>
              <a:rPr lang="zh-CN" altLang="en-US" sz="2000" b="0" dirty="0">
                <a:solidFill>
                  <a:srgbClr val="0000CC"/>
                </a:solidFill>
                <a:latin typeface="黑体" panose="02010609060101010101" pitchFamily="2" charset="-122"/>
                <a:ea typeface="黑体" panose="02010609060101010101" pitchFamily="2" charset="-122"/>
              </a:rPr>
              <a:t>中“年末服务(常住)人口数”一致。</a:t>
            </a:r>
          </a:p>
          <a:p>
            <a:pPr>
              <a:lnSpc>
                <a:spcPct val="110000"/>
              </a:lnSpc>
              <a:spcBef>
                <a:spcPts val="0"/>
              </a:spcBef>
              <a:buFontTx/>
              <a:buNone/>
              <a:defRPr/>
            </a:pPr>
            <a:r>
              <a:rPr lang="zh-CN" altLang="en-US" sz="2000" b="0" dirty="0">
                <a:solidFill>
                  <a:srgbClr val="0000CC"/>
                </a:solidFill>
                <a:latin typeface="黑体" panose="02010609060101010101" pitchFamily="2" charset="-122"/>
                <a:ea typeface="黑体" panose="02010609060101010101" pitchFamily="2" charset="-122"/>
              </a:rPr>
              <a:t>     </a:t>
            </a:r>
            <a:r>
              <a:rPr lang="en-US" altLang="zh-CN" sz="2000" b="0" dirty="0">
                <a:solidFill>
                  <a:srgbClr val="0000CC"/>
                </a:solidFill>
                <a:latin typeface="黑体" panose="02010609060101010101" pitchFamily="2" charset="-122"/>
                <a:ea typeface="黑体" panose="02010609060101010101" pitchFamily="2" charset="-122"/>
              </a:rPr>
              <a:t>3</a:t>
            </a:r>
            <a:r>
              <a:rPr lang="zh-CN" altLang="en-US" sz="2000" b="0" dirty="0">
                <a:solidFill>
                  <a:srgbClr val="0000CC"/>
                </a:solidFill>
                <a:latin typeface="黑体" panose="02010609060101010101" pitchFamily="2" charset="-122"/>
                <a:ea typeface="黑体" panose="02010609060101010101" pitchFamily="2" charset="-122"/>
              </a:rPr>
              <a:t>、业务用房面积即业务用房的房屋建筑面积。</a:t>
            </a:r>
          </a:p>
          <a:p>
            <a:pPr>
              <a:lnSpc>
                <a:spcPct val="110000"/>
              </a:lnSpc>
              <a:spcBef>
                <a:spcPts val="0"/>
              </a:spcBef>
              <a:buFontTx/>
              <a:buNone/>
              <a:defRPr/>
            </a:pPr>
            <a:r>
              <a:rPr lang="en-US" altLang="zh-CN" sz="2000" dirty="0">
                <a:solidFill>
                  <a:srgbClr val="0000CC"/>
                </a:solidFill>
                <a:latin typeface="黑体" panose="02010609060101010101" pitchFamily="2" charset="-122"/>
                <a:ea typeface="黑体" panose="02010609060101010101" pitchFamily="2" charset="-122"/>
                <a:sym typeface="+mn-ea"/>
              </a:rPr>
              <a:t>    </a:t>
            </a:r>
            <a:r>
              <a:rPr lang="zh-CN" altLang="en-US" sz="2000" b="0" dirty="0">
                <a:solidFill>
                  <a:srgbClr val="0000CC"/>
                </a:solidFill>
                <a:latin typeface="黑体" panose="02010609060101010101" pitchFamily="2" charset="-122"/>
                <a:ea typeface="黑体" panose="02010609060101010101" pitchFamily="2" charset="-122"/>
                <a:sym typeface="+mn-ea"/>
              </a:rPr>
              <a:t> 4、建筑面积=房屋建筑面积+租房面积+其他面积（不属于上述两类但能够提供相关证明材料支撑的房屋建筑面积）。</a:t>
            </a:r>
            <a:endParaRPr lang="zh-CN" altLang="en-US" sz="2000" b="0" dirty="0">
              <a:solidFill>
                <a:srgbClr val="0000CC"/>
              </a:solidFill>
              <a:latin typeface="黑体" panose="02010609060101010101" pitchFamily="2" charset="-122"/>
              <a:ea typeface="黑体" panose="02010609060101010101" pitchFamily="2" charset="-122"/>
            </a:endParaRPr>
          </a:p>
          <a:p>
            <a:pPr>
              <a:lnSpc>
                <a:spcPct val="150000"/>
              </a:lnSpc>
              <a:spcBef>
                <a:spcPts val="0"/>
              </a:spcBef>
              <a:buFontTx/>
              <a:buNone/>
              <a:defRPr/>
            </a:pPr>
            <a:r>
              <a:rPr lang="zh-CN" altLang="en-US" sz="2000" b="0" dirty="0">
                <a:solidFill>
                  <a:srgbClr val="0000CC"/>
                </a:solidFill>
                <a:latin typeface="黑体" panose="02010609060101010101" pitchFamily="2" charset="-122"/>
                <a:ea typeface="黑体" panose="02010609060101010101" pitchFamily="2" charset="-122"/>
              </a:rPr>
              <a:t> </a:t>
            </a:r>
            <a:r>
              <a:rPr lang="zh-CN" altLang="en-US" sz="2400" b="0" dirty="0">
                <a:solidFill>
                  <a:srgbClr val="0000CC"/>
                </a:solidFill>
                <a:latin typeface="黑体" panose="02010609060101010101" pitchFamily="2" charset="-122"/>
                <a:ea typeface="黑体" panose="02010609060101010101" pitchFamily="2" charset="-122"/>
              </a:rPr>
              <a:t>评价方式方法：</a:t>
            </a:r>
            <a:r>
              <a:rPr lang="zh-CN" altLang="en-US" sz="2000" b="0" dirty="0">
                <a:solidFill>
                  <a:srgbClr val="0000CC"/>
                </a:solidFill>
                <a:latin typeface="黑体" panose="02010609060101010101" pitchFamily="2" charset="-122"/>
                <a:ea typeface="黑体" panose="02010609060101010101" pitchFamily="2" charset="-122"/>
              </a:rPr>
              <a:t>查看</a:t>
            </a:r>
            <a:r>
              <a:rPr lang="zh-CN" altLang="zh-CN" sz="2000" kern="1200">
                <a:solidFill>
                  <a:srgbClr val="FF0000"/>
                </a:solidFill>
                <a:latin typeface="黑体" panose="02010609060101010101" pitchFamily="2" charset="-122"/>
                <a:ea typeface="黑体" panose="02010609060101010101" pitchFamily="2" charset="-122"/>
                <a:cs typeface="+mn-cs"/>
              </a:rPr>
              <a:t>执业许可证、</a:t>
            </a:r>
            <a:r>
              <a:rPr lang="zh-CN" altLang="en-US" sz="2000" b="0" dirty="0">
                <a:solidFill>
                  <a:srgbClr val="0000CC"/>
                </a:solidFill>
                <a:latin typeface="黑体" panose="02010609060101010101" pitchFamily="2" charset="-122"/>
                <a:ea typeface="黑体" panose="02010609060101010101" pitchFamily="2" charset="-122"/>
              </a:rPr>
              <a:t>与填报业务用房面积相等（可累加）的</a:t>
            </a:r>
            <a:r>
              <a:rPr lang="zh-CN" altLang="zh-CN" sz="2000" kern="1200">
                <a:solidFill>
                  <a:srgbClr val="FF0000"/>
                </a:solidFill>
                <a:latin typeface="黑体" panose="02010609060101010101" pitchFamily="2" charset="-122"/>
                <a:ea typeface="黑体" panose="02010609060101010101" pitchFamily="2" charset="-122"/>
                <a:cs typeface="+mn-cs"/>
              </a:rPr>
              <a:t>房产证、租赁协议</a:t>
            </a:r>
            <a:r>
              <a:rPr lang="zh-CN" altLang="en-US" sz="2000" b="0" dirty="0">
                <a:solidFill>
                  <a:srgbClr val="0000CC"/>
                </a:solidFill>
                <a:latin typeface="黑体" panose="02010609060101010101" pitchFamily="2" charset="-122"/>
                <a:ea typeface="黑体" panose="02010609060101010101" pitchFamily="2" charset="-122"/>
              </a:rPr>
              <a:t>或其他面积相关证明材料。</a:t>
            </a:r>
            <a:endParaRPr lang="zh-CN" altLang="en-US" sz="2400" smtClean="0">
              <a:solidFill>
                <a:schemeClr val="accent2"/>
              </a:solidFill>
              <a:latin typeface="黑体" panose="02010609060101010101" pitchFamily="2" charset="-122"/>
              <a:ea typeface="黑体" panose="02010609060101010101" pitchFamily="2" charset="-122"/>
            </a:endParaRPr>
          </a:p>
        </p:txBody>
      </p:sp>
      <p:sp>
        <p:nvSpPr>
          <p:cNvPr id="21506" name="标题 1"/>
          <p:cNvSpPr>
            <a:spLocks noChangeArrowheads="1"/>
          </p:cNvSpPr>
          <p:nvPr/>
        </p:nvSpPr>
        <p:spPr bwMode="auto">
          <a:xfrm>
            <a:off x="457200" y="163513"/>
            <a:ext cx="8229600" cy="962025"/>
          </a:xfrm>
          <a:prstGeom prst="rect">
            <a:avLst/>
          </a:prstGeom>
          <a:noFill/>
          <a:ln w="9525">
            <a:noFill/>
            <a:miter lim="800000"/>
          </a:ln>
        </p:spPr>
        <p:txBody>
          <a:bodyPr anchor="ctr"/>
          <a:lstStyle/>
          <a:p>
            <a:pPr algn="ctr" eaLnBrk="0" hangingPunct="0"/>
            <a:r>
              <a:rPr lang="en-US" altLang="zh-CN" sz="4400" b="1">
                <a:solidFill>
                  <a:srgbClr val="000066"/>
                </a:solidFill>
                <a:latin typeface="黑体" panose="02010609060101010101" pitchFamily="2" charset="-122"/>
                <a:ea typeface="黑体" panose="02010609060101010101" pitchFamily="2" charset="-122"/>
              </a:rPr>
              <a:t>1.3.1</a:t>
            </a:r>
            <a:r>
              <a:rPr lang="zh-CN" altLang="en-US" sz="4400" b="1">
                <a:solidFill>
                  <a:srgbClr val="000066"/>
                </a:solidFill>
                <a:latin typeface="黑体" panose="02010609060101010101" pitchFamily="2" charset="-122"/>
                <a:ea typeface="黑体" panose="02010609060101010101" pitchFamily="2" charset="-122"/>
              </a:rPr>
              <a:t> 建筑面积</a:t>
            </a:r>
            <a:endParaRPr lang="zh-CN" altLang="en-US" sz="3200" b="1">
              <a:solidFill>
                <a:srgbClr val="000066"/>
              </a:solidFill>
              <a:latin typeface="黑体" panose="02010609060101010101" pitchFamily="2" charset="-122"/>
              <a:ea typeface="黑体" panose="02010609060101010101" pitchFamily="2" charset="-122"/>
            </a:endParaRPr>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5" name="标题 1"/>
          <p:cNvSpPr>
            <a:spLocks noGrp="1"/>
          </p:cNvSpPr>
          <p:nvPr>
            <p:ph type="title"/>
          </p:nvPr>
        </p:nvSpPr>
        <p:spPr>
          <a:xfrm>
            <a:off x="457200" y="163513"/>
            <a:ext cx="8229600" cy="962025"/>
          </a:xfrm>
        </p:spPr>
        <p:txBody>
          <a:bodyPr/>
          <a:lstStyle/>
          <a:p>
            <a:r>
              <a:rPr lang="en-US" altLang="zh-CN" smtClean="0">
                <a:latin typeface="黑体" panose="02010609060101010101" pitchFamily="2" charset="-122"/>
                <a:ea typeface="黑体" panose="02010609060101010101" pitchFamily="2" charset="-122"/>
              </a:rPr>
              <a:t>2.3.1</a:t>
            </a:r>
            <a:r>
              <a:rPr lang="zh-CN" altLang="en-US" smtClean="0">
                <a:latin typeface="黑体" panose="02010609060101010101" pitchFamily="2" charset="-122"/>
                <a:ea typeface="黑体" panose="02010609060101010101" pitchFamily="2" charset="-122"/>
              </a:rPr>
              <a:t> 服务效率</a:t>
            </a:r>
          </a:p>
        </p:txBody>
      </p:sp>
      <p:sp>
        <p:nvSpPr>
          <p:cNvPr id="103426" name="内容占位符 2"/>
          <p:cNvSpPr>
            <a:spLocks noGrp="1"/>
          </p:cNvSpPr>
          <p:nvPr>
            <p:ph idx="1"/>
          </p:nvPr>
        </p:nvSpPr>
        <p:spPr/>
        <p:txBody>
          <a:bodyPr/>
          <a:lstStyle/>
          <a:p>
            <a:pPr marL="0" indent="0">
              <a:lnSpc>
                <a:spcPct val="150000"/>
              </a:lnSpc>
              <a:buFontTx/>
              <a:buNone/>
            </a:pPr>
            <a:r>
              <a:rPr lang="en-US" altLang="zh-CN" smtClean="0">
                <a:latin typeface="黑体" panose="02010609060101010101" pitchFamily="2" charset="-122"/>
                <a:ea typeface="黑体" panose="02010609060101010101" pitchFamily="2" charset="-122"/>
              </a:rPr>
              <a:t>【意义】</a:t>
            </a:r>
            <a:endParaRPr lang="en-US" altLang="zh-CN" sz="2800" smtClean="0">
              <a:solidFill>
                <a:schemeClr val="tx1"/>
              </a:solidFill>
              <a:latin typeface="黑体" panose="02010609060101010101" pitchFamily="2" charset="-122"/>
              <a:ea typeface="黑体" panose="02010609060101010101" pitchFamily="2" charset="-122"/>
            </a:endParaRPr>
          </a:p>
          <a:p>
            <a:pPr marL="0" indent="0">
              <a:lnSpc>
                <a:spcPct val="150000"/>
              </a:lnSpc>
              <a:buFontTx/>
              <a:buNone/>
            </a:pPr>
            <a:r>
              <a:rPr lang="zh-CN" altLang="en-US" sz="2800" smtClean="0">
                <a:solidFill>
                  <a:schemeClr val="accent2"/>
                </a:solidFill>
                <a:latin typeface="黑体" panose="02010609060101010101" pitchFamily="2" charset="-122"/>
                <a:ea typeface="黑体" panose="02010609060101010101" pitchFamily="2" charset="-122"/>
              </a:rPr>
              <a:t>    </a:t>
            </a:r>
            <a:r>
              <a:rPr lang="zh-CN" altLang="en-US" sz="2800" smtClean="0">
                <a:solidFill>
                  <a:srgbClr val="4222C8"/>
                </a:solidFill>
                <a:latin typeface="黑体" panose="02010609060101010101" pitchFamily="2" charset="-122"/>
                <a:ea typeface="黑体" panose="02010609060101010101" pitchFamily="2" charset="-122"/>
              </a:rPr>
              <a:t>提高医疗卫生运行效率、服务水平和质量，能够满足人民群众多层次、多样化的医疗卫生需求。</a:t>
            </a:r>
            <a:endParaRPr lang="en-US" altLang="zh-CN" sz="2800" smtClean="0">
              <a:solidFill>
                <a:schemeClr val="accent2"/>
              </a:solidFill>
              <a:latin typeface="黑体" panose="02010609060101010101" pitchFamily="2" charset="-122"/>
              <a:ea typeface="黑体" panose="02010609060101010101" pitchFamily="2" charset="-122"/>
            </a:endParaRPr>
          </a:p>
          <a:p>
            <a:pPr marL="0" indent="0">
              <a:buFontTx/>
              <a:buNone/>
            </a:pPr>
            <a:endParaRPr lang="zh-CN" altLang="en-US" smtClean="0">
              <a:latin typeface="黑体" panose="02010609060101010101" pitchFamily="2" charset="-122"/>
              <a:ea typeface="黑体" panose="02010609060101010101" pitchFamily="2" charset="-122"/>
            </a:endParaRPr>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49" name="标题 1"/>
          <p:cNvSpPr>
            <a:spLocks noGrp="1"/>
          </p:cNvSpPr>
          <p:nvPr>
            <p:ph type="title"/>
          </p:nvPr>
        </p:nvSpPr>
        <p:spPr>
          <a:xfrm>
            <a:off x="457200" y="163513"/>
            <a:ext cx="8229600" cy="962025"/>
          </a:xfrm>
        </p:spPr>
        <p:txBody>
          <a:bodyPr/>
          <a:lstStyle/>
          <a:p>
            <a:r>
              <a:rPr lang="en-US" altLang="zh-CN" smtClean="0">
                <a:latin typeface="黑体" panose="02010609060101010101" pitchFamily="2" charset="-122"/>
                <a:ea typeface="黑体" panose="02010609060101010101" pitchFamily="2" charset="-122"/>
              </a:rPr>
              <a:t>2.3.1</a:t>
            </a:r>
            <a:r>
              <a:rPr lang="zh-CN" altLang="en-US" smtClean="0">
                <a:latin typeface="黑体" panose="02010609060101010101" pitchFamily="2" charset="-122"/>
                <a:ea typeface="黑体" panose="02010609060101010101" pitchFamily="2" charset="-122"/>
              </a:rPr>
              <a:t> 服务效率</a:t>
            </a:r>
          </a:p>
        </p:txBody>
      </p:sp>
      <p:sp>
        <p:nvSpPr>
          <p:cNvPr id="104450" name="矩形 2"/>
          <p:cNvSpPr>
            <a:spLocks noChangeArrowheads="1"/>
          </p:cNvSpPr>
          <p:nvPr/>
        </p:nvSpPr>
        <p:spPr bwMode="auto">
          <a:xfrm>
            <a:off x="323850" y="1484313"/>
            <a:ext cx="8496300" cy="4270375"/>
          </a:xfrm>
          <a:prstGeom prst="rect">
            <a:avLst/>
          </a:prstGeom>
          <a:noFill/>
          <a:ln w="9525">
            <a:noFill/>
            <a:miter lim="800000"/>
          </a:ln>
        </p:spPr>
        <p:txBody>
          <a:bodyPr>
            <a:spAutoFit/>
          </a:bodyPr>
          <a:lstStyle/>
          <a:p>
            <a:r>
              <a:rPr lang="zh-CN" altLang="en-US" sz="2800" b="1">
                <a:solidFill>
                  <a:srgbClr val="FF0000"/>
                </a:solidFill>
                <a:latin typeface="黑体" panose="02010609060101010101" pitchFamily="2" charset="-122"/>
                <a:ea typeface="黑体" panose="02010609060101010101" pitchFamily="2" charset="-122"/>
                <a:cs typeface="楷体_GB2312"/>
              </a:rPr>
              <a:t>乡镇卫生院与社区卫生服务中心相同</a:t>
            </a:r>
          </a:p>
          <a:p>
            <a:r>
              <a:rPr lang="en-US" altLang="zh-CN" sz="2800">
                <a:solidFill>
                  <a:srgbClr val="000099"/>
                </a:solidFill>
                <a:latin typeface="黑体" panose="02010609060101010101" pitchFamily="2" charset="-122"/>
                <a:ea typeface="黑体" panose="02010609060101010101" pitchFamily="2" charset="-122"/>
                <a:cs typeface="楷体_GB2312"/>
              </a:rPr>
              <a:t>【C-1】</a:t>
            </a:r>
            <a:r>
              <a:rPr lang="zh-CN" altLang="en-US" sz="2800">
                <a:solidFill>
                  <a:srgbClr val="000099"/>
                </a:solidFill>
                <a:latin typeface="黑体" panose="02010609060101010101" pitchFamily="2" charset="-122"/>
                <a:ea typeface="黑体" panose="02010609060101010101" pitchFamily="2" charset="-122"/>
                <a:cs typeface="楷体_GB2312"/>
              </a:rPr>
              <a:t>每年至少开展</a:t>
            </a:r>
            <a:r>
              <a:rPr lang="en-US" altLang="zh-CN" sz="2800">
                <a:solidFill>
                  <a:srgbClr val="000099"/>
                </a:solidFill>
                <a:latin typeface="黑体" panose="02010609060101010101" pitchFamily="2" charset="-122"/>
                <a:ea typeface="黑体" panose="02010609060101010101" pitchFamily="2" charset="-122"/>
                <a:cs typeface="楷体_GB2312"/>
              </a:rPr>
              <a:t>1</a:t>
            </a:r>
            <a:r>
              <a:rPr lang="zh-CN" altLang="en-US" sz="2800">
                <a:solidFill>
                  <a:srgbClr val="000099"/>
                </a:solidFill>
                <a:latin typeface="黑体" panose="02010609060101010101" pitchFamily="2" charset="-122"/>
                <a:ea typeface="黑体" panose="02010609060101010101" pitchFamily="2" charset="-122"/>
                <a:cs typeface="楷体_GB2312"/>
              </a:rPr>
              <a:t>次服务效率总结分析，并有记录。</a:t>
            </a:r>
          </a:p>
          <a:p>
            <a:r>
              <a:rPr lang="zh-CN" altLang="en-US" sz="2800">
                <a:solidFill>
                  <a:srgbClr val="000099"/>
                </a:solidFill>
                <a:latin typeface="黑体" panose="02010609060101010101" pitchFamily="2" charset="-122"/>
                <a:ea typeface="黑体" panose="02010609060101010101" pitchFamily="2" charset="-122"/>
                <a:cs typeface="楷体_GB2312"/>
              </a:rPr>
              <a:t>每年至少进行</a:t>
            </a:r>
            <a:r>
              <a:rPr lang="en-US" altLang="zh-CN" sz="2800">
                <a:solidFill>
                  <a:srgbClr val="000099"/>
                </a:solidFill>
                <a:latin typeface="黑体" panose="02010609060101010101" pitchFamily="2" charset="-122"/>
                <a:ea typeface="黑体" panose="02010609060101010101" pitchFamily="2" charset="-122"/>
                <a:cs typeface="楷体_GB2312"/>
              </a:rPr>
              <a:t>1</a:t>
            </a:r>
            <a:r>
              <a:rPr lang="zh-CN" altLang="en-US" sz="2800">
                <a:solidFill>
                  <a:srgbClr val="000099"/>
                </a:solidFill>
                <a:latin typeface="黑体" panose="02010609060101010101" pitchFamily="2" charset="-122"/>
                <a:ea typeface="黑体" panose="02010609060101010101" pitchFamily="2" charset="-122"/>
                <a:cs typeface="楷体_GB2312"/>
              </a:rPr>
              <a:t>次服务效率总结分析。服务效率总结分析内容包括：医师构成、年诊疗量、公共卫生服务量、人均服务量等分析及总结。</a:t>
            </a:r>
          </a:p>
          <a:p>
            <a:r>
              <a:rPr lang="zh-CN" altLang="en-US" sz="2800">
                <a:solidFill>
                  <a:srgbClr val="000099"/>
                </a:solidFill>
                <a:latin typeface="黑体" panose="02010609060101010101" pitchFamily="2" charset="-122"/>
                <a:ea typeface="黑体" panose="02010609060101010101" pitchFamily="2" charset="-122"/>
                <a:cs typeface="楷体_GB2312"/>
              </a:rPr>
              <a:t>评价方式方法：现场查看服务效率总结分析报告和工作记录。</a:t>
            </a:r>
          </a:p>
          <a:p>
            <a:pPr>
              <a:lnSpc>
                <a:spcPct val="170000"/>
              </a:lnSpc>
            </a:pPr>
            <a:endParaRPr lang="zh-CN" altLang="en-US" sz="2800">
              <a:solidFill>
                <a:srgbClr val="000099"/>
              </a:solidFill>
              <a:latin typeface="黑体" panose="02010609060101010101" pitchFamily="2" charset="-122"/>
              <a:ea typeface="黑体" panose="02010609060101010101" pitchFamily="2" charset="-122"/>
              <a:cs typeface="楷体_GB2312"/>
            </a:endParaRPr>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3" name="Rectangle 3"/>
          <p:cNvSpPr>
            <a:spLocks noGrp="1" noChangeArrowheads="1"/>
          </p:cNvSpPr>
          <p:nvPr>
            <p:ph type="body" idx="4294967295"/>
          </p:nvPr>
        </p:nvSpPr>
        <p:spPr>
          <a:xfrm>
            <a:off x="457200" y="1600200"/>
            <a:ext cx="8229600" cy="2678430"/>
          </a:xfrm>
        </p:spPr>
        <p:txBody>
          <a:bodyPr/>
          <a:lstStyle/>
          <a:p>
            <a:pPr>
              <a:lnSpc>
                <a:spcPct val="80000"/>
              </a:lnSpc>
              <a:buFontTx/>
              <a:buNone/>
            </a:pPr>
            <a:r>
              <a:rPr lang="zh-CN" altLang="en-US" sz="2800" smtClean="0">
                <a:solidFill>
                  <a:srgbClr val="FF0000"/>
                </a:solidFill>
                <a:latin typeface="黑体" panose="02010609060101010101" pitchFamily="2" charset="-122"/>
                <a:ea typeface="黑体" panose="02010609060101010101" pitchFamily="2" charset="-122"/>
              </a:rPr>
              <a:t>乡镇卫生院与社区卫生服务中心</a:t>
            </a:r>
          </a:p>
          <a:p>
            <a:pPr>
              <a:lnSpc>
                <a:spcPct val="80000"/>
              </a:lnSpc>
              <a:buFontTx/>
              <a:buNone/>
            </a:pPr>
            <a:r>
              <a:rPr lang="zh-CN" altLang="zh-CN" sz="2800" b="0" smtClean="0">
                <a:solidFill>
                  <a:schemeClr val="accent2"/>
                </a:solidFill>
                <a:latin typeface="黑体" panose="02010609060101010101" pitchFamily="2" charset="-122"/>
                <a:ea typeface="黑体" panose="02010609060101010101" pitchFamily="2" charset="-122"/>
              </a:rPr>
              <a:t>【</a:t>
            </a:r>
            <a:r>
              <a:rPr lang="en-US" altLang="zh-CN" sz="2800" b="0" smtClean="0">
                <a:solidFill>
                  <a:schemeClr val="accent2"/>
                </a:solidFill>
                <a:latin typeface="黑体" panose="02010609060101010101" pitchFamily="2" charset="-122"/>
                <a:ea typeface="黑体" panose="02010609060101010101" pitchFamily="2" charset="-122"/>
              </a:rPr>
              <a:t>C-2</a:t>
            </a:r>
            <a:r>
              <a:rPr lang="zh-CN" altLang="zh-CN" sz="2800" b="0" smtClean="0">
                <a:solidFill>
                  <a:schemeClr val="accent2"/>
                </a:solidFill>
                <a:latin typeface="黑体" panose="02010609060101010101" pitchFamily="2" charset="-122"/>
                <a:ea typeface="黑体" panose="02010609060101010101" pitchFamily="2" charset="-122"/>
              </a:rPr>
              <a:t>】对提升诊疗效率有针对性措施。</a:t>
            </a:r>
          </a:p>
          <a:p>
            <a:pPr>
              <a:lnSpc>
                <a:spcPct val="80000"/>
              </a:lnSpc>
              <a:buFontTx/>
              <a:buNone/>
            </a:pPr>
            <a:r>
              <a:rPr lang="zh-CN" altLang="zh-CN" sz="2800" b="0" smtClean="0">
                <a:solidFill>
                  <a:schemeClr val="accent2"/>
                </a:solidFill>
                <a:latin typeface="黑体" panose="02010609060101010101" pitchFamily="2" charset="-122"/>
                <a:ea typeface="黑体" panose="02010609060101010101" pitchFamily="2" charset="-122"/>
              </a:rPr>
              <a:t>针对</a:t>
            </a:r>
            <a:r>
              <a:rPr lang="zh-CN" altLang="zh-CN" sz="2800" b="0" smtClean="0">
                <a:solidFill>
                  <a:srgbClr val="FF0000"/>
                </a:solidFill>
                <a:latin typeface="黑体" panose="02010609060101010101" pitchFamily="2" charset="-122"/>
                <a:ea typeface="黑体" panose="02010609060101010101" pitchFamily="2" charset="-122"/>
              </a:rPr>
              <a:t>提升诊疗效率</a:t>
            </a:r>
            <a:r>
              <a:rPr lang="zh-CN" altLang="zh-CN" sz="2800" b="0" smtClean="0">
                <a:solidFill>
                  <a:schemeClr val="accent2"/>
                </a:solidFill>
                <a:latin typeface="黑体" panose="02010609060101010101" pitchFamily="2" charset="-122"/>
                <a:ea typeface="黑体" panose="02010609060101010101" pitchFamily="2" charset="-122"/>
              </a:rPr>
              <a:t>过程中存在的问题有针对性整改措施。</a:t>
            </a:r>
          </a:p>
          <a:p>
            <a:pPr>
              <a:lnSpc>
                <a:spcPct val="80000"/>
              </a:lnSpc>
              <a:buFontTx/>
              <a:buNone/>
            </a:pPr>
            <a:r>
              <a:rPr lang="zh-CN" altLang="zh-CN" sz="2800" b="0" smtClean="0">
                <a:solidFill>
                  <a:schemeClr val="accent2"/>
                </a:solidFill>
                <a:latin typeface="黑体" panose="02010609060101010101" pitchFamily="2" charset="-122"/>
                <a:ea typeface="黑体" panose="02010609060101010101" pitchFamily="2" charset="-122"/>
              </a:rPr>
              <a:t>评价方式方法：现场查看相关资料。</a:t>
            </a:r>
            <a:endParaRPr lang="zh-CN" altLang="en-US" sz="2800" smtClean="0"/>
          </a:p>
        </p:txBody>
      </p:sp>
      <p:sp>
        <p:nvSpPr>
          <p:cNvPr id="105474" name="标题 1"/>
          <p:cNvSpPr/>
          <p:nvPr/>
        </p:nvSpPr>
        <p:spPr bwMode="auto">
          <a:xfrm>
            <a:off x="457200" y="163513"/>
            <a:ext cx="8229600" cy="962025"/>
          </a:xfrm>
          <a:prstGeom prst="rect">
            <a:avLst/>
          </a:prstGeom>
          <a:noFill/>
          <a:ln w="9525">
            <a:noFill/>
            <a:miter lim="800000"/>
          </a:ln>
        </p:spPr>
        <p:txBody>
          <a:bodyPr anchor="ctr"/>
          <a:lstStyle/>
          <a:p>
            <a:pPr algn="ctr" eaLnBrk="0" hangingPunct="0"/>
            <a:r>
              <a:rPr lang="en-US" altLang="zh-CN" sz="4400" b="1">
                <a:solidFill>
                  <a:srgbClr val="000066"/>
                </a:solidFill>
                <a:latin typeface="黑体" panose="02010609060101010101" pitchFamily="2" charset="-122"/>
                <a:ea typeface="黑体" panose="02010609060101010101" pitchFamily="2" charset="-122"/>
              </a:rPr>
              <a:t>2.3.1</a:t>
            </a:r>
            <a:r>
              <a:rPr lang="zh-CN" altLang="en-US" sz="4400" b="1">
                <a:solidFill>
                  <a:srgbClr val="000066"/>
                </a:solidFill>
                <a:latin typeface="黑体" panose="02010609060101010101" pitchFamily="2" charset="-122"/>
                <a:ea typeface="黑体" panose="02010609060101010101" pitchFamily="2" charset="-122"/>
              </a:rPr>
              <a:t> 服务效率</a:t>
            </a:r>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7" name="标题 1"/>
          <p:cNvSpPr>
            <a:spLocks noGrp="1"/>
          </p:cNvSpPr>
          <p:nvPr>
            <p:ph type="title"/>
          </p:nvPr>
        </p:nvSpPr>
        <p:spPr>
          <a:xfrm>
            <a:off x="457200" y="163513"/>
            <a:ext cx="8229600" cy="962025"/>
          </a:xfrm>
        </p:spPr>
        <p:txBody>
          <a:bodyPr/>
          <a:lstStyle/>
          <a:p>
            <a:r>
              <a:rPr lang="en-US" altLang="zh-CN" smtClean="0">
                <a:latin typeface="黑体" panose="02010609060101010101" pitchFamily="2" charset="-122"/>
                <a:ea typeface="黑体" panose="02010609060101010101" pitchFamily="2" charset="-122"/>
              </a:rPr>
              <a:t>2.3.1</a:t>
            </a:r>
            <a:r>
              <a:rPr lang="zh-CN" altLang="en-US" smtClean="0">
                <a:latin typeface="黑体" panose="02010609060101010101" pitchFamily="2" charset="-122"/>
                <a:ea typeface="黑体" panose="02010609060101010101" pitchFamily="2" charset="-122"/>
              </a:rPr>
              <a:t> 服务效率</a:t>
            </a:r>
          </a:p>
        </p:txBody>
      </p:sp>
      <p:sp>
        <p:nvSpPr>
          <p:cNvPr id="106498" name="矩形 2"/>
          <p:cNvSpPr>
            <a:spLocks noChangeArrowheads="1"/>
          </p:cNvSpPr>
          <p:nvPr/>
        </p:nvSpPr>
        <p:spPr bwMode="auto">
          <a:xfrm>
            <a:off x="247650" y="1433513"/>
            <a:ext cx="8267700" cy="4419600"/>
          </a:xfrm>
          <a:prstGeom prst="rect">
            <a:avLst/>
          </a:prstGeom>
          <a:noFill/>
          <a:ln w="9525">
            <a:noFill/>
            <a:miter lim="800000"/>
          </a:ln>
        </p:spPr>
        <p:txBody>
          <a:bodyPr>
            <a:spAutoFit/>
          </a:bodyPr>
          <a:lstStyle/>
          <a:p>
            <a:pPr>
              <a:lnSpc>
                <a:spcPct val="150000"/>
              </a:lnSpc>
            </a:pPr>
            <a:r>
              <a:rPr lang="zh-CN" altLang="zh-CN" sz="2400" b="1">
                <a:solidFill>
                  <a:srgbClr val="FF0000"/>
                </a:solidFill>
                <a:latin typeface="黑体" panose="02010609060101010101" pitchFamily="2" charset="-122"/>
                <a:ea typeface="黑体" panose="02010609060101010101" pitchFamily="2" charset="-122"/>
              </a:rPr>
              <a:t>乡镇卫生院</a:t>
            </a:r>
          </a:p>
          <a:p>
            <a:r>
              <a:rPr lang="zh-CN" altLang="zh-CN" sz="2000" b="1">
                <a:solidFill>
                  <a:schemeClr val="accent2"/>
                </a:solidFill>
                <a:latin typeface="黑体" panose="02010609060101010101" pitchFamily="2" charset="-122"/>
                <a:ea typeface="黑体" panose="02010609060101010101" pitchFamily="2" charset="-122"/>
              </a:rPr>
              <a:t>【</a:t>
            </a:r>
            <a:r>
              <a:rPr lang="en-US" altLang="zh-CN" sz="2000" b="1">
                <a:solidFill>
                  <a:schemeClr val="accent2"/>
                </a:solidFill>
                <a:latin typeface="黑体" panose="02010609060101010101" pitchFamily="2" charset="-122"/>
                <a:ea typeface="黑体" panose="02010609060101010101" pitchFamily="2" charset="-122"/>
              </a:rPr>
              <a:t>B-1</a:t>
            </a:r>
            <a:r>
              <a:rPr lang="zh-CN" altLang="zh-CN" sz="2000" b="1">
                <a:solidFill>
                  <a:schemeClr val="accent2"/>
                </a:solidFill>
                <a:latin typeface="黑体" panose="02010609060101010101" pitchFamily="2" charset="-122"/>
                <a:ea typeface="黑体" panose="02010609060101010101" pitchFamily="2" charset="-122"/>
              </a:rPr>
              <a:t>】</a:t>
            </a:r>
            <a:r>
              <a:rPr lang="zh-CN" altLang="en-US" sz="2000">
                <a:solidFill>
                  <a:srgbClr val="0000CC"/>
                </a:solidFill>
                <a:latin typeface="黑体" panose="02010609060101010101" pitchFamily="2" charset="-122"/>
                <a:ea typeface="黑体" panose="02010609060101010101" pitchFamily="2" charset="-122"/>
                <a:cs typeface="楷体_GB2312"/>
              </a:rPr>
              <a:t>医师</a:t>
            </a:r>
            <a:r>
              <a:rPr lang="zh-CN" altLang="en-US" sz="2000">
                <a:solidFill>
                  <a:srgbClr val="FF0000"/>
                </a:solidFill>
                <a:latin typeface="黑体" panose="02010609060101010101" pitchFamily="2" charset="-122"/>
                <a:ea typeface="黑体" panose="02010609060101010101" pitchFamily="2" charset="-122"/>
                <a:cs typeface="楷体_GB2312"/>
              </a:rPr>
              <a:t>日均担</a:t>
            </a:r>
            <a:r>
              <a:rPr lang="zh-CN" altLang="en-US" sz="2000">
                <a:solidFill>
                  <a:srgbClr val="0000CC"/>
                </a:solidFill>
                <a:latin typeface="黑体" panose="02010609060101010101" pitchFamily="2" charset="-122"/>
                <a:ea typeface="黑体" panose="02010609060101010101" pitchFamily="2" charset="-122"/>
                <a:cs typeface="楷体_GB2312"/>
              </a:rPr>
              <a:t>负诊疗人次不低于</a:t>
            </a:r>
            <a:r>
              <a:rPr lang="zh-CN" altLang="en-US" sz="2000">
                <a:solidFill>
                  <a:srgbClr val="FF0000"/>
                </a:solidFill>
                <a:latin typeface="黑体" panose="02010609060101010101" pitchFamily="2" charset="-122"/>
                <a:ea typeface="黑体" panose="02010609060101010101" pitchFamily="2" charset="-122"/>
                <a:cs typeface="楷体_GB2312"/>
              </a:rPr>
              <a:t>10人次。</a:t>
            </a:r>
            <a:endParaRPr lang="zh-CN" altLang="zh-CN" sz="2000" b="1">
              <a:solidFill>
                <a:schemeClr val="accent2"/>
              </a:solidFill>
              <a:latin typeface="黑体" panose="02010609060101010101" pitchFamily="2" charset="-122"/>
              <a:ea typeface="黑体" panose="02010609060101010101" pitchFamily="2" charset="-122"/>
            </a:endParaRPr>
          </a:p>
          <a:p>
            <a:r>
              <a:rPr lang="zh-CN" altLang="en-US" sz="2000">
                <a:solidFill>
                  <a:srgbClr val="0000CC"/>
                </a:solidFill>
                <a:latin typeface="黑体" panose="02010609060101010101" pitchFamily="2" charset="-122"/>
                <a:ea typeface="黑体" panose="02010609060101010101" pitchFamily="2" charset="-122"/>
              </a:rPr>
              <a:t>医师日均担负诊疗人次＝（年诊疗人次数/卫生院医师总人数）</a:t>
            </a:r>
            <a:r>
              <a:rPr lang="zh-CN" altLang="en-US" sz="2000">
                <a:solidFill>
                  <a:srgbClr val="FF0000"/>
                </a:solidFill>
                <a:latin typeface="黑体" panose="02010609060101010101" pitchFamily="2" charset="-122"/>
                <a:ea typeface="黑体" panose="02010609060101010101" pitchFamily="2" charset="-122"/>
              </a:rPr>
              <a:t>/251天。</a:t>
            </a:r>
            <a:endParaRPr lang="zh-CN" altLang="zh-CN" sz="2000" b="1">
              <a:solidFill>
                <a:schemeClr val="accent2"/>
              </a:solidFill>
              <a:latin typeface="黑体" panose="02010609060101010101" pitchFamily="2" charset="-122"/>
              <a:ea typeface="黑体" panose="02010609060101010101" pitchFamily="2" charset="-122"/>
            </a:endParaRPr>
          </a:p>
          <a:p>
            <a:pPr>
              <a:lnSpc>
                <a:spcPct val="150000"/>
              </a:lnSpc>
            </a:pPr>
            <a:r>
              <a:rPr lang="zh-CN" altLang="zh-CN" sz="2000" b="1">
                <a:solidFill>
                  <a:schemeClr val="accent2"/>
                </a:solidFill>
                <a:latin typeface="黑体" panose="02010609060101010101" pitchFamily="2" charset="-122"/>
                <a:ea typeface="黑体" panose="02010609060101010101" pitchFamily="2" charset="-122"/>
                <a:sym typeface="+mn-ea"/>
              </a:rPr>
              <a:t>【</a:t>
            </a:r>
            <a:r>
              <a:rPr lang="en-US" altLang="zh-CN" sz="2000" b="1">
                <a:solidFill>
                  <a:schemeClr val="accent2"/>
                </a:solidFill>
                <a:latin typeface="黑体" panose="02010609060101010101" pitchFamily="2" charset="-122"/>
                <a:ea typeface="黑体" panose="02010609060101010101" pitchFamily="2" charset="-122"/>
                <a:sym typeface="+mn-ea"/>
              </a:rPr>
              <a:t>B-2</a:t>
            </a:r>
            <a:r>
              <a:rPr lang="zh-CN" altLang="zh-CN" sz="2000" b="1">
                <a:solidFill>
                  <a:schemeClr val="accent2"/>
                </a:solidFill>
                <a:latin typeface="黑体" panose="02010609060101010101" pitchFamily="2" charset="-122"/>
                <a:ea typeface="黑体" panose="02010609060101010101" pitchFamily="2" charset="-122"/>
                <a:sym typeface="+mn-ea"/>
              </a:rPr>
              <a:t>】</a:t>
            </a:r>
            <a:r>
              <a:rPr lang="zh-CN" altLang="en-US" sz="2000">
                <a:solidFill>
                  <a:srgbClr val="0000CC"/>
                </a:solidFill>
                <a:latin typeface="黑体" panose="02010609060101010101" pitchFamily="2" charset="-122"/>
                <a:ea typeface="黑体" panose="02010609060101010101" pitchFamily="2" charset="-122"/>
                <a:sym typeface="+mn-ea"/>
              </a:rPr>
              <a:t>辖区居民年平均就诊人次数</a:t>
            </a:r>
            <a:r>
              <a:rPr lang="zh-CN" altLang="en-US" sz="2000">
                <a:solidFill>
                  <a:srgbClr val="FF0000"/>
                </a:solidFill>
                <a:latin typeface="黑体" panose="02010609060101010101" pitchFamily="2" charset="-122"/>
                <a:ea typeface="黑体" panose="02010609060101010101" pitchFamily="2" charset="-122"/>
                <a:sym typeface="+mn-ea"/>
              </a:rPr>
              <a:t>不低于1人次。</a:t>
            </a:r>
            <a:endParaRPr lang="zh-CN" altLang="zh-CN" sz="2000" b="1">
              <a:solidFill>
                <a:schemeClr val="accent2"/>
              </a:solidFill>
              <a:latin typeface="黑体" panose="02010609060101010101" pitchFamily="2" charset="-122"/>
              <a:ea typeface="黑体" panose="02010609060101010101" pitchFamily="2" charset="-122"/>
            </a:endParaRPr>
          </a:p>
          <a:p>
            <a:r>
              <a:rPr lang="zh-CN" altLang="en-US" sz="2000">
                <a:solidFill>
                  <a:srgbClr val="0000CC"/>
                </a:solidFill>
                <a:latin typeface="黑体" panose="02010609060101010101" pitchFamily="2" charset="-122"/>
                <a:ea typeface="黑体" panose="02010609060101010101" pitchFamily="2" charset="-122"/>
                <a:sym typeface="+mn-ea"/>
              </a:rPr>
              <a:t>辖区居民年平均就诊人次数＝辖区常住居民年接受卫生院服务总人次数/辖区常住居民总人数。 </a:t>
            </a:r>
          </a:p>
          <a:p>
            <a:pPr>
              <a:lnSpc>
                <a:spcPct val="150000"/>
              </a:lnSpc>
            </a:pPr>
            <a:r>
              <a:rPr lang="zh-CN" altLang="zh-CN" sz="2000" b="1">
                <a:solidFill>
                  <a:schemeClr val="accent2"/>
                </a:solidFill>
                <a:latin typeface="黑体" panose="02010609060101010101" pitchFamily="2" charset="-122"/>
                <a:ea typeface="黑体" panose="02010609060101010101" pitchFamily="2" charset="-122"/>
                <a:sym typeface="+mn-ea"/>
              </a:rPr>
              <a:t>【</a:t>
            </a:r>
            <a:r>
              <a:rPr lang="en-US" altLang="zh-CN" sz="2000" b="1">
                <a:solidFill>
                  <a:schemeClr val="accent2"/>
                </a:solidFill>
                <a:latin typeface="黑体" panose="02010609060101010101" pitchFamily="2" charset="-122"/>
                <a:ea typeface="黑体" panose="02010609060101010101" pitchFamily="2" charset="-122"/>
                <a:sym typeface="+mn-ea"/>
              </a:rPr>
              <a:t>B-3</a:t>
            </a:r>
            <a:r>
              <a:rPr lang="zh-CN" altLang="zh-CN" sz="2000" b="1">
                <a:solidFill>
                  <a:schemeClr val="accent2"/>
                </a:solidFill>
                <a:latin typeface="黑体" panose="02010609060101010101" pitchFamily="2" charset="-122"/>
                <a:ea typeface="黑体" panose="02010609060101010101" pitchFamily="2" charset="-122"/>
                <a:sym typeface="+mn-ea"/>
              </a:rPr>
              <a:t>】</a:t>
            </a:r>
            <a:r>
              <a:rPr lang="zh-CN" altLang="en-US" sz="2000">
                <a:solidFill>
                  <a:srgbClr val="0000CC"/>
                </a:solidFill>
                <a:latin typeface="黑体" panose="02010609060101010101" pitchFamily="2" charset="-122"/>
                <a:ea typeface="黑体" panose="02010609060101010101" pitchFamily="2" charset="-122"/>
                <a:sym typeface="+mn-ea"/>
              </a:rPr>
              <a:t>病床使用率</a:t>
            </a:r>
            <a:r>
              <a:rPr lang="zh-CN" altLang="en-US" sz="2000">
                <a:solidFill>
                  <a:srgbClr val="FF0000"/>
                </a:solidFill>
                <a:latin typeface="黑体" panose="02010609060101010101" pitchFamily="2" charset="-122"/>
                <a:ea typeface="黑体" panose="02010609060101010101" pitchFamily="2" charset="-122"/>
                <a:sym typeface="+mn-ea"/>
              </a:rPr>
              <a:t>不低于60%</a:t>
            </a:r>
            <a:r>
              <a:rPr lang="zh-CN" altLang="en-US" sz="2000">
                <a:solidFill>
                  <a:srgbClr val="0000CC"/>
                </a:solidFill>
                <a:latin typeface="黑体" panose="02010609060101010101" pitchFamily="2" charset="-122"/>
                <a:ea typeface="黑体" panose="02010609060101010101" pitchFamily="2" charset="-122"/>
                <a:sym typeface="+mn-ea"/>
              </a:rPr>
              <a:t>。</a:t>
            </a:r>
            <a:endParaRPr lang="zh-CN" altLang="en-US" sz="2000">
              <a:solidFill>
                <a:srgbClr val="0000CC"/>
              </a:solidFill>
              <a:latin typeface="黑体" panose="02010609060101010101" pitchFamily="2" charset="-122"/>
              <a:ea typeface="黑体" panose="02010609060101010101" pitchFamily="2" charset="-122"/>
            </a:endParaRPr>
          </a:p>
          <a:p>
            <a:r>
              <a:rPr lang="zh-CN" altLang="en-US" sz="2000">
                <a:solidFill>
                  <a:srgbClr val="0000CC"/>
                </a:solidFill>
                <a:latin typeface="黑体" panose="02010609060101010101" pitchFamily="2" charset="-122"/>
                <a:ea typeface="黑体" panose="02010609060101010101" pitchFamily="2" charset="-122"/>
                <a:sym typeface="+mn-ea"/>
              </a:rPr>
              <a:t>病床使用率是实际占用的总床日数与实际开放的总床日数之比。</a:t>
            </a:r>
            <a:endParaRPr lang="zh-CN" altLang="en-US" sz="2000">
              <a:solidFill>
                <a:srgbClr val="0000CC"/>
              </a:solidFill>
              <a:latin typeface="黑体" panose="02010609060101010101" pitchFamily="2" charset="-122"/>
              <a:ea typeface="黑体" panose="02010609060101010101" pitchFamily="2" charset="-122"/>
            </a:endParaRPr>
          </a:p>
          <a:p>
            <a:r>
              <a:rPr lang="zh-CN" altLang="en-US" sz="2000">
                <a:solidFill>
                  <a:srgbClr val="FF0000"/>
                </a:solidFill>
                <a:latin typeface="黑体" panose="02010609060101010101" pitchFamily="2" charset="-122"/>
                <a:ea typeface="黑体" panose="02010609060101010101" pitchFamily="2" charset="-122"/>
                <a:sym typeface="+mn-ea"/>
              </a:rPr>
              <a:t>病床使用率＝去年实际占用总床日数/去年实际开放总床日数×100%。</a:t>
            </a:r>
          </a:p>
          <a:p>
            <a:pPr>
              <a:lnSpc>
                <a:spcPct val="140000"/>
              </a:lnSpc>
            </a:pPr>
            <a:r>
              <a:rPr lang="zh-CN" altLang="en-US" sz="2000">
                <a:solidFill>
                  <a:srgbClr val="0000CC"/>
                </a:solidFill>
                <a:latin typeface="黑体" panose="02010609060101010101" pitchFamily="2" charset="-122"/>
                <a:ea typeface="黑体" panose="02010609060101010101" pitchFamily="2" charset="-122"/>
                <a:sym typeface="+mn-ea"/>
              </a:rPr>
              <a:t>评价方式方法：以</a:t>
            </a:r>
            <a:r>
              <a:rPr lang="en-US" altLang="zh-CN" sz="2000">
                <a:solidFill>
                  <a:srgbClr val="0000CC"/>
                </a:solidFill>
                <a:latin typeface="黑体" panose="02010609060101010101" pitchFamily="2" charset="-122"/>
                <a:ea typeface="黑体" panose="02010609060101010101" pitchFamily="2" charset="-122"/>
                <a:sym typeface="+mn-ea"/>
              </a:rPr>
              <a:t>“</a:t>
            </a:r>
            <a:r>
              <a:rPr lang="zh-CN" altLang="en-US" sz="2000">
                <a:solidFill>
                  <a:srgbClr val="0000CC"/>
                </a:solidFill>
                <a:latin typeface="黑体" panose="02010609060101010101" pitchFamily="2" charset="-122"/>
                <a:ea typeface="黑体" panose="02010609060101010101" pitchFamily="2" charset="-122"/>
                <a:sym typeface="+mn-ea"/>
              </a:rPr>
              <a:t>卫统</a:t>
            </a:r>
            <a:r>
              <a:rPr lang="en-US" altLang="zh-CN" sz="2000">
                <a:solidFill>
                  <a:srgbClr val="0000CC"/>
                </a:solidFill>
                <a:latin typeface="黑体" panose="02010609060101010101" pitchFamily="2" charset="-122"/>
                <a:ea typeface="黑体" panose="02010609060101010101" pitchFamily="2" charset="-122"/>
                <a:sym typeface="+mn-ea"/>
              </a:rPr>
              <a:t>”</a:t>
            </a:r>
            <a:r>
              <a:rPr lang="zh-CN" altLang="en-US" sz="2000">
                <a:solidFill>
                  <a:srgbClr val="0000CC"/>
                </a:solidFill>
                <a:latin typeface="黑体" panose="02010609060101010101" pitchFamily="2" charset="-122"/>
                <a:ea typeface="黑体" panose="02010609060101010101" pitchFamily="2" charset="-122"/>
                <a:sym typeface="+mn-ea"/>
              </a:rPr>
              <a:t>报表及机构财务报表一致</a:t>
            </a:r>
            <a:r>
              <a:rPr lang="zh-CN" altLang="en-US" sz="2000">
                <a:solidFill>
                  <a:srgbClr val="FF0000"/>
                </a:solidFill>
                <a:latin typeface="黑体" panose="02010609060101010101" pitchFamily="2" charset="-122"/>
                <a:ea typeface="黑体" panose="02010609060101010101" pitchFamily="2" charset="-122"/>
                <a:sym typeface="+mn-ea"/>
              </a:rPr>
              <a:t>为数据来源</a:t>
            </a:r>
            <a:endParaRPr lang="zh-CN" altLang="en-US" sz="2000">
              <a:solidFill>
                <a:srgbClr val="0000CC"/>
              </a:solidFill>
              <a:latin typeface="黑体" panose="02010609060101010101" pitchFamily="2" charset="-122"/>
              <a:ea typeface="黑体" panose="02010609060101010101" pitchFamily="2" charset="-122"/>
              <a:sym typeface="+mn-ea"/>
            </a:endParaRPr>
          </a:p>
          <a:p>
            <a:r>
              <a:rPr lang="zh-CN" altLang="en-US" sz="2000">
                <a:solidFill>
                  <a:srgbClr val="0000CC"/>
                </a:solidFill>
                <a:latin typeface="黑体" panose="02010609060101010101" pitchFamily="2" charset="-122"/>
                <a:ea typeface="黑体" panose="02010609060101010101" pitchFamily="2" charset="-122"/>
                <a:sym typeface="+mn-ea"/>
              </a:rPr>
              <a:t>              现场查看机构诊疗与医师情况等相关资料。</a:t>
            </a:r>
            <a:endParaRPr lang="en-US" altLang="zh-CN" sz="2000" b="1">
              <a:solidFill>
                <a:schemeClr val="accent2"/>
              </a:solidFill>
              <a:latin typeface="黑体" panose="02010609060101010101" pitchFamily="2" charset="-122"/>
              <a:ea typeface="黑体" panose="02010609060101010101" pitchFamily="2" charset="-122"/>
            </a:endParaRPr>
          </a:p>
          <a:p>
            <a:r>
              <a:rPr lang="zh-CN" altLang="en-US" sz="2000" b="1">
                <a:solidFill>
                  <a:schemeClr val="accent2"/>
                </a:solidFill>
                <a:latin typeface="黑体" panose="02010609060101010101" pitchFamily="2" charset="-122"/>
                <a:ea typeface="黑体" panose="02010609060101010101" pitchFamily="2" charset="-122"/>
              </a:rPr>
              <a:t>              </a:t>
            </a:r>
            <a:r>
              <a:rPr lang="zh-CN" altLang="en-US" sz="2000">
                <a:solidFill>
                  <a:srgbClr val="0000CC"/>
                </a:solidFill>
                <a:latin typeface="黑体" panose="02010609060101010101" pitchFamily="2" charset="-122"/>
                <a:ea typeface="黑体" panose="02010609060101010101" pitchFamily="2" charset="-122"/>
                <a:sym typeface="+mn-ea"/>
              </a:rPr>
              <a:t>查看诊疗与辖区居民情况等相关资料。</a:t>
            </a:r>
            <a:endParaRPr lang="zh-CN" altLang="zh-CN" sz="2000" b="1">
              <a:latin typeface="黑体" panose="02010609060101010101" pitchFamily="2" charset="-122"/>
              <a:ea typeface="黑体" panose="02010609060101010101" pitchFamily="2" charset="-122"/>
            </a:endParaRPr>
          </a:p>
        </p:txBody>
      </p: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1" name="标题 1"/>
          <p:cNvSpPr>
            <a:spLocks noGrp="1"/>
          </p:cNvSpPr>
          <p:nvPr>
            <p:ph type="title"/>
          </p:nvPr>
        </p:nvSpPr>
        <p:spPr>
          <a:xfrm>
            <a:off x="457200" y="163513"/>
            <a:ext cx="8229600" cy="962025"/>
          </a:xfrm>
        </p:spPr>
        <p:txBody>
          <a:bodyPr/>
          <a:lstStyle/>
          <a:p>
            <a:r>
              <a:rPr lang="en-US" altLang="zh-CN" smtClean="0">
                <a:latin typeface="黑体" panose="02010609060101010101" pitchFamily="2" charset="-122"/>
                <a:ea typeface="黑体" panose="02010609060101010101" pitchFamily="2" charset="-122"/>
              </a:rPr>
              <a:t>2.3.1</a:t>
            </a:r>
            <a:r>
              <a:rPr lang="zh-CN" altLang="en-US" smtClean="0">
                <a:latin typeface="黑体" panose="02010609060101010101" pitchFamily="2" charset="-122"/>
                <a:ea typeface="黑体" panose="02010609060101010101" pitchFamily="2" charset="-122"/>
              </a:rPr>
              <a:t> 服务效率</a:t>
            </a:r>
          </a:p>
        </p:txBody>
      </p:sp>
      <p:sp>
        <p:nvSpPr>
          <p:cNvPr id="107522" name="矩形 2"/>
          <p:cNvSpPr>
            <a:spLocks noChangeArrowheads="1"/>
          </p:cNvSpPr>
          <p:nvPr/>
        </p:nvSpPr>
        <p:spPr bwMode="auto">
          <a:xfrm>
            <a:off x="333375" y="1557338"/>
            <a:ext cx="8208963" cy="3940175"/>
          </a:xfrm>
          <a:prstGeom prst="rect">
            <a:avLst/>
          </a:prstGeom>
          <a:noFill/>
          <a:ln w="9525">
            <a:noFill/>
            <a:miter lim="800000"/>
          </a:ln>
        </p:spPr>
        <p:txBody>
          <a:bodyPr>
            <a:spAutoFit/>
          </a:bodyPr>
          <a:lstStyle/>
          <a:p>
            <a:pPr>
              <a:lnSpc>
                <a:spcPct val="150000"/>
              </a:lnSpc>
            </a:pPr>
            <a:r>
              <a:rPr lang="zh-CN" altLang="en-US" sz="2400" b="1">
                <a:solidFill>
                  <a:srgbClr val="FF0000"/>
                </a:solidFill>
                <a:latin typeface="黑体" panose="02010609060101010101" pitchFamily="2" charset="-122"/>
                <a:ea typeface="黑体" panose="02010609060101010101" pitchFamily="2" charset="-122"/>
                <a:cs typeface="楷体_GB2312"/>
                <a:sym typeface="+mn-ea"/>
              </a:rPr>
              <a:t>社区卫生服务中心</a:t>
            </a:r>
            <a:endParaRPr lang="zh-CN" altLang="en-US" sz="2400" b="1">
              <a:solidFill>
                <a:srgbClr val="FF0000"/>
              </a:solidFill>
              <a:latin typeface="黑体" panose="02010609060101010101" pitchFamily="2" charset="-122"/>
              <a:ea typeface="黑体" panose="02010609060101010101" pitchFamily="2" charset="-122"/>
              <a:cs typeface="楷体_GB2312"/>
            </a:endParaRPr>
          </a:p>
          <a:p>
            <a:pPr>
              <a:lnSpc>
                <a:spcPct val="120000"/>
              </a:lnSpc>
            </a:pPr>
            <a:r>
              <a:rPr lang="zh-CN" altLang="en-US" sz="2000">
                <a:solidFill>
                  <a:srgbClr val="0000CC"/>
                </a:solidFill>
                <a:latin typeface="黑体" panose="02010609060101010101" pitchFamily="2" charset="-122"/>
                <a:ea typeface="黑体" panose="02010609060101010101" pitchFamily="2" charset="-122"/>
                <a:cs typeface="楷体_GB2312"/>
                <a:sym typeface="+mn-ea"/>
              </a:rPr>
              <a:t>【B-1】医师日均担负诊疗人次不低于</a:t>
            </a:r>
            <a:r>
              <a:rPr lang="zh-CN" altLang="en-US" sz="2000">
                <a:solidFill>
                  <a:srgbClr val="FF0000"/>
                </a:solidFill>
                <a:latin typeface="黑体" panose="02010609060101010101" pitchFamily="2" charset="-122"/>
                <a:ea typeface="黑体" panose="02010609060101010101" pitchFamily="2" charset="-122"/>
                <a:cs typeface="楷体_GB2312"/>
                <a:sym typeface="+mn-ea"/>
              </a:rPr>
              <a:t>16人次。</a:t>
            </a:r>
            <a:endParaRPr lang="zh-CN" altLang="en-US" sz="2000" b="1">
              <a:solidFill>
                <a:schemeClr val="accent2"/>
              </a:solidFill>
              <a:latin typeface="黑体" panose="02010609060101010101" pitchFamily="2" charset="-122"/>
              <a:ea typeface="黑体" panose="02010609060101010101" pitchFamily="2" charset="-122"/>
              <a:cs typeface="楷体_GB2312"/>
            </a:endParaRPr>
          </a:p>
          <a:p>
            <a:pPr>
              <a:lnSpc>
                <a:spcPct val="120000"/>
              </a:lnSpc>
            </a:pPr>
            <a:r>
              <a:rPr lang="zh-CN" altLang="en-US" sz="2000">
                <a:solidFill>
                  <a:srgbClr val="0000CC"/>
                </a:solidFill>
                <a:latin typeface="黑体" panose="02010609060101010101" pitchFamily="2" charset="-122"/>
                <a:ea typeface="黑体" panose="02010609060101010101" pitchFamily="2" charset="-122"/>
                <a:cs typeface="楷体_GB2312"/>
                <a:sym typeface="+mn-ea"/>
              </a:rPr>
              <a:t> 医师日均担负诊疗人次＝（年诊疗人次数/机构医师总人数）/</a:t>
            </a:r>
            <a:r>
              <a:rPr lang="zh-CN" altLang="en-US" sz="2000">
                <a:solidFill>
                  <a:srgbClr val="FF0000"/>
                </a:solidFill>
                <a:latin typeface="黑体" panose="02010609060101010101" pitchFamily="2" charset="-122"/>
                <a:ea typeface="黑体" panose="02010609060101010101" pitchFamily="2" charset="-122"/>
                <a:cs typeface="楷体_GB2312"/>
                <a:sym typeface="+mn-ea"/>
              </a:rPr>
              <a:t>251</a:t>
            </a:r>
            <a:r>
              <a:rPr lang="zh-CN" altLang="en-US" sz="2000">
                <a:solidFill>
                  <a:srgbClr val="0000CC"/>
                </a:solidFill>
                <a:latin typeface="黑体" panose="02010609060101010101" pitchFamily="2" charset="-122"/>
                <a:ea typeface="黑体" panose="02010609060101010101" pitchFamily="2" charset="-122"/>
                <a:cs typeface="楷体_GB2312"/>
                <a:sym typeface="+mn-ea"/>
              </a:rPr>
              <a:t>。</a:t>
            </a:r>
            <a:endParaRPr lang="zh-CN" altLang="en-US" sz="2000">
              <a:solidFill>
                <a:srgbClr val="0000CC"/>
              </a:solidFill>
              <a:latin typeface="黑体" panose="02010609060101010101" pitchFamily="2" charset="-122"/>
              <a:ea typeface="黑体" panose="02010609060101010101" pitchFamily="2" charset="-122"/>
              <a:cs typeface="楷体_GB2312"/>
            </a:endParaRPr>
          </a:p>
          <a:p>
            <a:pPr>
              <a:lnSpc>
                <a:spcPct val="120000"/>
              </a:lnSpc>
            </a:pPr>
            <a:r>
              <a:rPr lang="zh-CN" altLang="en-US" sz="2000">
                <a:solidFill>
                  <a:srgbClr val="0000CC"/>
                </a:solidFill>
                <a:latin typeface="黑体" panose="02010609060101010101" pitchFamily="2" charset="-122"/>
                <a:ea typeface="黑体" panose="02010609060101010101" pitchFamily="2" charset="-122"/>
                <a:cs typeface="楷体_GB2312"/>
                <a:sym typeface="+mn-ea"/>
              </a:rPr>
              <a:t>社区卫生服务机构的医师日均担负诊疗人次≥16人次；</a:t>
            </a:r>
          </a:p>
          <a:p>
            <a:pPr>
              <a:lnSpc>
                <a:spcPct val="120000"/>
              </a:lnSpc>
            </a:pPr>
            <a:r>
              <a:rPr lang="zh-CN" altLang="en-US" sz="2400">
                <a:solidFill>
                  <a:srgbClr val="0000CC"/>
                </a:solidFill>
                <a:latin typeface="黑体" panose="02010609060101010101" pitchFamily="2" charset="-122"/>
                <a:ea typeface="黑体" panose="02010609060101010101" pitchFamily="2" charset="-122"/>
                <a:cs typeface="楷体_GB2312"/>
                <a:sym typeface="+mn-ea"/>
              </a:rPr>
              <a:t>【</a:t>
            </a:r>
            <a:r>
              <a:rPr lang="zh-CN" altLang="en-US" sz="2000">
                <a:solidFill>
                  <a:srgbClr val="0000CC"/>
                </a:solidFill>
                <a:latin typeface="黑体" panose="02010609060101010101" pitchFamily="2" charset="-122"/>
                <a:ea typeface="黑体" panose="02010609060101010101" pitchFamily="2" charset="-122"/>
                <a:cs typeface="楷体_GB2312"/>
                <a:sym typeface="+mn-ea"/>
              </a:rPr>
              <a:t>B-2】辖区居民年平均就诊人次数</a:t>
            </a:r>
            <a:r>
              <a:rPr lang="zh-CN" altLang="en-US" sz="2000">
                <a:solidFill>
                  <a:srgbClr val="FF0000"/>
                </a:solidFill>
                <a:latin typeface="黑体" panose="02010609060101010101" pitchFamily="2" charset="-122"/>
                <a:ea typeface="黑体" panose="02010609060101010101" pitchFamily="2" charset="-122"/>
                <a:cs typeface="楷体_GB2312"/>
                <a:sym typeface="+mn-ea"/>
              </a:rPr>
              <a:t>不低于1人次</a:t>
            </a:r>
            <a:r>
              <a:rPr lang="zh-CN" altLang="en-US" sz="2000">
                <a:solidFill>
                  <a:srgbClr val="0000CC"/>
                </a:solidFill>
                <a:latin typeface="黑体" panose="02010609060101010101" pitchFamily="2" charset="-122"/>
                <a:ea typeface="黑体" panose="02010609060101010101" pitchFamily="2" charset="-122"/>
                <a:cs typeface="楷体_GB2312"/>
                <a:sym typeface="+mn-ea"/>
              </a:rPr>
              <a:t>。</a:t>
            </a:r>
          </a:p>
          <a:p>
            <a:pPr>
              <a:lnSpc>
                <a:spcPct val="120000"/>
              </a:lnSpc>
            </a:pPr>
            <a:r>
              <a:rPr lang="zh-CN" altLang="en-US" sz="2000">
                <a:solidFill>
                  <a:srgbClr val="0000CC"/>
                </a:solidFill>
                <a:latin typeface="黑体" panose="02010609060101010101" pitchFamily="2" charset="-122"/>
                <a:ea typeface="黑体" panose="02010609060101010101" pitchFamily="2" charset="-122"/>
                <a:cs typeface="楷体_GB2312"/>
              </a:rPr>
              <a:t>辖区居民年平均就诊人次数＝辖区常住居民年接受社区服务中心服务总人次数/辖区常住居民总人数。</a:t>
            </a:r>
          </a:p>
          <a:p>
            <a:pPr>
              <a:lnSpc>
                <a:spcPct val="140000"/>
              </a:lnSpc>
            </a:pPr>
            <a:r>
              <a:rPr lang="zh-CN" altLang="en-US" sz="2000">
                <a:solidFill>
                  <a:srgbClr val="0000CC"/>
                </a:solidFill>
                <a:latin typeface="黑体" panose="02010609060101010101" pitchFamily="2" charset="-122"/>
                <a:ea typeface="黑体" panose="02010609060101010101" pitchFamily="2" charset="-122"/>
                <a:cs typeface="楷体_GB2312"/>
                <a:sym typeface="+mn-ea"/>
              </a:rPr>
              <a:t>评价方式方法：以</a:t>
            </a:r>
            <a:r>
              <a:rPr lang="en-US" altLang="zh-CN" sz="2000">
                <a:solidFill>
                  <a:srgbClr val="0000CC"/>
                </a:solidFill>
                <a:latin typeface="黑体" panose="02010609060101010101" pitchFamily="2" charset="-122"/>
                <a:ea typeface="黑体" panose="02010609060101010101" pitchFamily="2" charset="-122"/>
                <a:cs typeface="楷体_GB2312"/>
                <a:sym typeface="+mn-ea"/>
              </a:rPr>
              <a:t>“</a:t>
            </a:r>
            <a:r>
              <a:rPr lang="zh-CN" altLang="en-US" sz="2000">
                <a:solidFill>
                  <a:srgbClr val="0000CC"/>
                </a:solidFill>
                <a:latin typeface="黑体" panose="02010609060101010101" pitchFamily="2" charset="-122"/>
                <a:ea typeface="黑体" panose="02010609060101010101" pitchFamily="2" charset="-122"/>
                <a:cs typeface="楷体_GB2312"/>
                <a:sym typeface="+mn-ea"/>
              </a:rPr>
              <a:t>卫统</a:t>
            </a:r>
            <a:r>
              <a:rPr lang="en-US" altLang="zh-CN" sz="2000">
                <a:solidFill>
                  <a:srgbClr val="0000CC"/>
                </a:solidFill>
                <a:latin typeface="黑体" panose="02010609060101010101" pitchFamily="2" charset="-122"/>
                <a:ea typeface="黑体" panose="02010609060101010101" pitchFamily="2" charset="-122"/>
                <a:cs typeface="楷体_GB2312"/>
                <a:sym typeface="+mn-ea"/>
              </a:rPr>
              <a:t>”</a:t>
            </a:r>
            <a:r>
              <a:rPr lang="zh-CN" altLang="en-US" sz="2000">
                <a:solidFill>
                  <a:srgbClr val="0000CC"/>
                </a:solidFill>
                <a:latin typeface="黑体" panose="02010609060101010101" pitchFamily="2" charset="-122"/>
                <a:ea typeface="黑体" panose="02010609060101010101" pitchFamily="2" charset="-122"/>
                <a:cs typeface="楷体_GB2312"/>
                <a:sym typeface="+mn-ea"/>
              </a:rPr>
              <a:t>报表及机构财务报表一致</a:t>
            </a:r>
            <a:r>
              <a:rPr lang="zh-CN" altLang="en-US" sz="2000">
                <a:solidFill>
                  <a:srgbClr val="FF0000"/>
                </a:solidFill>
                <a:latin typeface="黑体" panose="02010609060101010101" pitchFamily="2" charset="-122"/>
                <a:ea typeface="黑体" panose="02010609060101010101" pitchFamily="2" charset="-122"/>
                <a:cs typeface="楷体_GB2312"/>
                <a:sym typeface="+mn-ea"/>
              </a:rPr>
              <a:t>为数据来源</a:t>
            </a:r>
            <a:endParaRPr lang="zh-CN" altLang="en-US" sz="2000">
              <a:solidFill>
                <a:srgbClr val="0000CC"/>
              </a:solidFill>
              <a:latin typeface="黑体" panose="02010609060101010101" pitchFamily="2" charset="-122"/>
              <a:ea typeface="黑体" panose="02010609060101010101" pitchFamily="2" charset="-122"/>
              <a:cs typeface="楷体_GB2312"/>
              <a:sym typeface="+mn-ea"/>
            </a:endParaRPr>
          </a:p>
          <a:p>
            <a:r>
              <a:rPr lang="zh-CN" altLang="en-US" sz="2000">
                <a:solidFill>
                  <a:srgbClr val="0000CC"/>
                </a:solidFill>
                <a:latin typeface="黑体" panose="02010609060101010101" pitchFamily="2" charset="-122"/>
                <a:ea typeface="黑体" panose="02010609060101010101" pitchFamily="2" charset="-122"/>
                <a:cs typeface="楷体_GB2312"/>
                <a:sym typeface="+mn-ea"/>
              </a:rPr>
              <a:t>              现场查看机构诊疗与医师情况等相关资料。</a:t>
            </a:r>
            <a:endParaRPr lang="en-US" altLang="zh-CN" sz="2000" b="1">
              <a:solidFill>
                <a:schemeClr val="accent2"/>
              </a:solidFill>
              <a:latin typeface="黑体" panose="02010609060101010101" pitchFamily="2" charset="-122"/>
              <a:ea typeface="黑体" panose="02010609060101010101" pitchFamily="2" charset="-122"/>
              <a:cs typeface="楷体_GB2312"/>
            </a:endParaRPr>
          </a:p>
          <a:p>
            <a:r>
              <a:rPr lang="zh-CN" altLang="en-US" sz="2000" b="1">
                <a:solidFill>
                  <a:schemeClr val="accent2"/>
                </a:solidFill>
                <a:latin typeface="黑体" panose="02010609060101010101" pitchFamily="2" charset="-122"/>
                <a:ea typeface="黑体" panose="02010609060101010101" pitchFamily="2" charset="-122"/>
                <a:cs typeface="楷体_GB2312"/>
                <a:sym typeface="+mn-ea"/>
              </a:rPr>
              <a:t>              </a:t>
            </a:r>
            <a:r>
              <a:rPr lang="zh-CN" altLang="en-US" sz="2000">
                <a:solidFill>
                  <a:srgbClr val="0000CC"/>
                </a:solidFill>
                <a:latin typeface="黑体" panose="02010609060101010101" pitchFamily="2" charset="-122"/>
                <a:ea typeface="黑体" panose="02010609060101010101" pitchFamily="2" charset="-122"/>
                <a:cs typeface="楷体_GB2312"/>
                <a:sym typeface="+mn-ea"/>
              </a:rPr>
              <a:t>查看诊疗与辖区居民情况等相关资料。</a:t>
            </a:r>
            <a:endParaRPr lang="zh-CN" altLang="zh-CN" sz="2000" b="1">
              <a:solidFill>
                <a:schemeClr val="accent2"/>
              </a:solidFill>
              <a:latin typeface="黑体" panose="02010609060101010101" pitchFamily="2" charset="-122"/>
              <a:ea typeface="黑体" panose="02010609060101010101" pitchFamily="2" charset="-122"/>
              <a:cs typeface="楷体_GB2312"/>
            </a:endParaRPr>
          </a:p>
        </p:txBody>
      </p:sp>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69" name="标题 1"/>
          <p:cNvSpPr>
            <a:spLocks noGrp="1"/>
          </p:cNvSpPr>
          <p:nvPr>
            <p:ph type="title"/>
          </p:nvPr>
        </p:nvSpPr>
        <p:spPr>
          <a:xfrm>
            <a:off x="457200" y="163513"/>
            <a:ext cx="8229600" cy="962025"/>
          </a:xfrm>
        </p:spPr>
        <p:txBody>
          <a:bodyPr/>
          <a:lstStyle/>
          <a:p>
            <a:r>
              <a:rPr lang="en-US" altLang="zh-CN" smtClean="0">
                <a:latin typeface="黑体" panose="02010609060101010101" pitchFamily="2" charset="-122"/>
                <a:ea typeface="黑体" panose="02010609060101010101" pitchFamily="2" charset="-122"/>
              </a:rPr>
              <a:t>2.3.1</a:t>
            </a:r>
            <a:r>
              <a:rPr lang="zh-CN" altLang="en-US" smtClean="0">
                <a:latin typeface="黑体" panose="02010609060101010101" pitchFamily="2" charset="-122"/>
                <a:ea typeface="黑体" panose="02010609060101010101" pitchFamily="2" charset="-122"/>
              </a:rPr>
              <a:t> 服务效率</a:t>
            </a:r>
            <a:endParaRPr lang="zh-CN" altLang="en-US" sz="3200" smtClean="0">
              <a:latin typeface="黑体" panose="02010609060101010101" pitchFamily="2" charset="-122"/>
              <a:ea typeface="黑体" panose="02010609060101010101" pitchFamily="2" charset="-122"/>
            </a:endParaRPr>
          </a:p>
        </p:txBody>
      </p:sp>
      <p:sp>
        <p:nvSpPr>
          <p:cNvPr id="109570" name="内容占位符 2"/>
          <p:cNvSpPr>
            <a:spLocks noGrp="1"/>
          </p:cNvSpPr>
          <p:nvPr>
            <p:ph idx="1"/>
          </p:nvPr>
        </p:nvSpPr>
        <p:spPr>
          <a:xfrm>
            <a:off x="338138" y="1447800"/>
            <a:ext cx="8348662" cy="4678363"/>
          </a:xfrm>
        </p:spPr>
        <p:txBody>
          <a:bodyPr/>
          <a:lstStyle/>
          <a:p>
            <a:pPr marL="0" indent="0">
              <a:lnSpc>
                <a:spcPct val="150000"/>
              </a:lnSpc>
              <a:buFontTx/>
              <a:buNone/>
            </a:pPr>
            <a:r>
              <a:rPr lang="zh-CN" altLang="zh-CN" sz="2400" smtClean="0">
                <a:solidFill>
                  <a:srgbClr val="FF0000"/>
                </a:solidFill>
                <a:latin typeface="黑体" panose="02010609060101010101" pitchFamily="2" charset="-122"/>
                <a:ea typeface="黑体" panose="02010609060101010101" pitchFamily="2" charset="-122"/>
                <a:sym typeface="+mn-ea"/>
              </a:rPr>
              <a:t>乡镇卫生院</a:t>
            </a:r>
            <a:endParaRPr lang="zh-CN" altLang="zh-CN" sz="2400" smtClean="0">
              <a:solidFill>
                <a:srgbClr val="FF0000"/>
              </a:solidFill>
              <a:latin typeface="黑体" panose="02010609060101010101" pitchFamily="2" charset="-122"/>
              <a:ea typeface="黑体" panose="02010609060101010101" pitchFamily="2" charset="-122"/>
            </a:endParaRPr>
          </a:p>
          <a:p>
            <a:pPr marL="0" indent="0">
              <a:buFontTx/>
              <a:buNone/>
            </a:pPr>
            <a:r>
              <a:rPr lang="zh-CN" altLang="zh-CN" sz="2000" b="0" smtClean="0">
                <a:solidFill>
                  <a:schemeClr val="accent2"/>
                </a:solidFill>
                <a:latin typeface="黑体" panose="02010609060101010101" pitchFamily="2" charset="-122"/>
                <a:ea typeface="黑体" panose="02010609060101010101" pitchFamily="2" charset="-122"/>
                <a:sym typeface="+mn-ea"/>
              </a:rPr>
              <a:t>【</a:t>
            </a:r>
            <a:r>
              <a:rPr lang="en-US" altLang="zh-CN" sz="2000" b="0" smtClean="0">
                <a:solidFill>
                  <a:schemeClr val="accent2"/>
                </a:solidFill>
                <a:latin typeface="黑体" panose="02010609060101010101" pitchFamily="2" charset="-122"/>
                <a:ea typeface="黑体" panose="02010609060101010101" pitchFamily="2" charset="-122"/>
                <a:sym typeface="+mn-ea"/>
              </a:rPr>
              <a:t>A-1</a:t>
            </a:r>
            <a:r>
              <a:rPr lang="zh-CN" altLang="zh-CN" sz="2000" b="0" smtClean="0">
                <a:solidFill>
                  <a:schemeClr val="accent2"/>
                </a:solidFill>
                <a:latin typeface="黑体" panose="02010609060101010101" pitchFamily="2" charset="-122"/>
                <a:ea typeface="黑体" panose="02010609060101010101" pitchFamily="2" charset="-122"/>
                <a:sym typeface="+mn-ea"/>
              </a:rPr>
              <a:t>】</a:t>
            </a:r>
            <a:r>
              <a:rPr lang="zh-CN" altLang="en-US" sz="2000" b="0" smtClean="0">
                <a:solidFill>
                  <a:srgbClr val="0000CC"/>
                </a:solidFill>
                <a:latin typeface="黑体" panose="02010609060101010101" pitchFamily="2" charset="-122"/>
                <a:ea typeface="黑体" panose="02010609060101010101" pitchFamily="2" charset="-122"/>
                <a:sym typeface="+mn-ea"/>
              </a:rPr>
              <a:t>医师</a:t>
            </a:r>
            <a:r>
              <a:rPr lang="zh-CN" altLang="en-US" sz="2000" b="0" smtClean="0">
                <a:solidFill>
                  <a:srgbClr val="FF0000"/>
                </a:solidFill>
                <a:latin typeface="黑体" panose="02010609060101010101" pitchFamily="2" charset="-122"/>
                <a:ea typeface="黑体" panose="02010609060101010101" pitchFamily="2" charset="-122"/>
                <a:sym typeface="+mn-ea"/>
              </a:rPr>
              <a:t>日均担</a:t>
            </a:r>
            <a:r>
              <a:rPr lang="zh-CN" altLang="en-US" sz="2000" b="0" smtClean="0">
                <a:solidFill>
                  <a:srgbClr val="0000CC"/>
                </a:solidFill>
                <a:latin typeface="黑体" panose="02010609060101010101" pitchFamily="2" charset="-122"/>
                <a:ea typeface="黑体" panose="02010609060101010101" pitchFamily="2" charset="-122"/>
                <a:sym typeface="+mn-ea"/>
              </a:rPr>
              <a:t>负诊疗人次不低于</a:t>
            </a:r>
            <a:r>
              <a:rPr lang="zh-CN" altLang="en-US" sz="2000" b="0" smtClean="0">
                <a:solidFill>
                  <a:srgbClr val="FF0000"/>
                </a:solidFill>
                <a:latin typeface="黑体" panose="02010609060101010101" pitchFamily="2" charset="-122"/>
                <a:ea typeface="黑体" panose="02010609060101010101" pitchFamily="2" charset="-122"/>
                <a:sym typeface="+mn-ea"/>
              </a:rPr>
              <a:t>1</a:t>
            </a:r>
            <a:r>
              <a:rPr lang="en-US" altLang="zh-CN" sz="2000" b="0" smtClean="0">
                <a:solidFill>
                  <a:srgbClr val="FF0000"/>
                </a:solidFill>
                <a:latin typeface="黑体" panose="02010609060101010101" pitchFamily="2" charset="-122"/>
                <a:ea typeface="黑体" panose="02010609060101010101" pitchFamily="2" charset="-122"/>
                <a:sym typeface="+mn-ea"/>
              </a:rPr>
              <a:t>2</a:t>
            </a:r>
            <a:r>
              <a:rPr lang="zh-CN" altLang="en-US" sz="2000" b="0" smtClean="0">
                <a:solidFill>
                  <a:srgbClr val="FF0000"/>
                </a:solidFill>
                <a:latin typeface="黑体" panose="02010609060101010101" pitchFamily="2" charset="-122"/>
                <a:ea typeface="黑体" panose="02010609060101010101" pitchFamily="2" charset="-122"/>
                <a:sym typeface="+mn-ea"/>
              </a:rPr>
              <a:t>人次。</a:t>
            </a:r>
            <a:endParaRPr lang="zh-CN" altLang="zh-CN" sz="2000" b="0" smtClean="0">
              <a:solidFill>
                <a:schemeClr val="accent2"/>
              </a:solidFill>
              <a:latin typeface="黑体" panose="02010609060101010101" pitchFamily="2" charset="-122"/>
              <a:ea typeface="黑体" panose="02010609060101010101" pitchFamily="2" charset="-122"/>
            </a:endParaRPr>
          </a:p>
          <a:p>
            <a:pPr marL="0" indent="0">
              <a:buFontTx/>
              <a:buNone/>
            </a:pPr>
            <a:r>
              <a:rPr lang="zh-CN" altLang="en-US" sz="2000" b="0" smtClean="0">
                <a:solidFill>
                  <a:srgbClr val="0000CC"/>
                </a:solidFill>
                <a:latin typeface="黑体" panose="02010609060101010101" pitchFamily="2" charset="-122"/>
                <a:ea typeface="黑体" panose="02010609060101010101" pitchFamily="2" charset="-122"/>
                <a:sym typeface="+mn-ea"/>
              </a:rPr>
              <a:t> 医师日均担负诊疗人次＝（年诊疗人次数/卫生院医师总人数）</a:t>
            </a:r>
            <a:r>
              <a:rPr lang="zh-CN" altLang="en-US" sz="2000" b="0" smtClean="0">
                <a:solidFill>
                  <a:srgbClr val="FF0000"/>
                </a:solidFill>
                <a:latin typeface="黑体" panose="02010609060101010101" pitchFamily="2" charset="-122"/>
                <a:ea typeface="黑体" panose="02010609060101010101" pitchFamily="2" charset="-122"/>
                <a:sym typeface="+mn-ea"/>
              </a:rPr>
              <a:t>/251天</a:t>
            </a:r>
          </a:p>
          <a:p>
            <a:pPr marL="0" indent="0">
              <a:buFontTx/>
              <a:buNone/>
            </a:pPr>
            <a:r>
              <a:rPr lang="zh-CN" altLang="zh-CN" sz="2000" b="0" smtClean="0">
                <a:solidFill>
                  <a:schemeClr val="accent2"/>
                </a:solidFill>
                <a:latin typeface="黑体" panose="02010609060101010101" pitchFamily="2" charset="-122"/>
                <a:ea typeface="黑体" panose="02010609060101010101" pitchFamily="2" charset="-122"/>
                <a:sym typeface="+mn-ea"/>
              </a:rPr>
              <a:t>【</a:t>
            </a:r>
            <a:r>
              <a:rPr lang="en-US" altLang="zh-CN" sz="2000" b="0" smtClean="0">
                <a:solidFill>
                  <a:schemeClr val="accent2"/>
                </a:solidFill>
                <a:latin typeface="黑体" panose="02010609060101010101" pitchFamily="2" charset="-122"/>
                <a:ea typeface="黑体" panose="02010609060101010101" pitchFamily="2" charset="-122"/>
                <a:sym typeface="+mn-ea"/>
              </a:rPr>
              <a:t>A-2</a:t>
            </a:r>
            <a:r>
              <a:rPr lang="zh-CN" altLang="zh-CN" sz="2000" b="0" smtClean="0">
                <a:solidFill>
                  <a:schemeClr val="accent2"/>
                </a:solidFill>
                <a:latin typeface="黑体" panose="02010609060101010101" pitchFamily="2" charset="-122"/>
                <a:ea typeface="黑体" panose="02010609060101010101" pitchFamily="2" charset="-122"/>
                <a:sym typeface="+mn-ea"/>
              </a:rPr>
              <a:t>】</a:t>
            </a:r>
            <a:r>
              <a:rPr lang="zh-CN" altLang="en-US" sz="2000" b="0" smtClean="0">
                <a:solidFill>
                  <a:srgbClr val="0000CC"/>
                </a:solidFill>
                <a:latin typeface="黑体" panose="02010609060101010101" pitchFamily="2" charset="-122"/>
                <a:ea typeface="黑体" panose="02010609060101010101" pitchFamily="2" charset="-122"/>
                <a:sym typeface="+mn-ea"/>
              </a:rPr>
              <a:t>辖区居民年平均就诊人次数</a:t>
            </a:r>
            <a:r>
              <a:rPr lang="zh-CN" altLang="en-US" sz="2000" b="0" smtClean="0">
                <a:solidFill>
                  <a:srgbClr val="FF0000"/>
                </a:solidFill>
                <a:latin typeface="黑体" panose="02010609060101010101" pitchFamily="2" charset="-122"/>
                <a:ea typeface="黑体" panose="02010609060101010101" pitchFamily="2" charset="-122"/>
                <a:sym typeface="+mn-ea"/>
              </a:rPr>
              <a:t>不低于</a:t>
            </a:r>
            <a:r>
              <a:rPr lang="en-US" altLang="zh-CN" sz="2000" b="0" smtClean="0">
                <a:solidFill>
                  <a:srgbClr val="FF0000"/>
                </a:solidFill>
                <a:latin typeface="黑体" panose="02010609060101010101" pitchFamily="2" charset="-122"/>
                <a:ea typeface="黑体" panose="02010609060101010101" pitchFamily="2" charset="-122"/>
                <a:sym typeface="+mn-ea"/>
              </a:rPr>
              <a:t>2</a:t>
            </a:r>
            <a:r>
              <a:rPr lang="zh-CN" altLang="en-US" sz="2000" b="0" smtClean="0">
                <a:solidFill>
                  <a:srgbClr val="FF0000"/>
                </a:solidFill>
                <a:latin typeface="黑体" panose="02010609060101010101" pitchFamily="2" charset="-122"/>
                <a:ea typeface="黑体" panose="02010609060101010101" pitchFamily="2" charset="-122"/>
                <a:sym typeface="+mn-ea"/>
              </a:rPr>
              <a:t>人次。</a:t>
            </a:r>
            <a:endParaRPr lang="zh-CN" altLang="zh-CN" sz="2000" b="0" smtClean="0">
              <a:solidFill>
                <a:schemeClr val="accent2"/>
              </a:solidFill>
              <a:latin typeface="黑体" panose="02010609060101010101" pitchFamily="2" charset="-122"/>
              <a:ea typeface="黑体" panose="02010609060101010101" pitchFamily="2" charset="-122"/>
            </a:endParaRPr>
          </a:p>
          <a:p>
            <a:pPr marL="0" indent="0">
              <a:buFontTx/>
              <a:buNone/>
            </a:pPr>
            <a:r>
              <a:rPr lang="zh-CN" altLang="en-US" sz="2000" b="0" smtClean="0">
                <a:solidFill>
                  <a:srgbClr val="0000CC"/>
                </a:solidFill>
                <a:latin typeface="黑体" panose="02010609060101010101" pitchFamily="2" charset="-122"/>
                <a:ea typeface="黑体" panose="02010609060101010101" pitchFamily="2" charset="-122"/>
                <a:sym typeface="+mn-ea"/>
              </a:rPr>
              <a:t> 辖区居民年平均就诊人次数＝辖区常住居民年接受卫生院服务总人次数/辖区常住居民总人数。 </a:t>
            </a:r>
          </a:p>
          <a:p>
            <a:pPr marL="0" indent="0">
              <a:buFontTx/>
              <a:buNone/>
            </a:pPr>
            <a:r>
              <a:rPr lang="zh-CN" altLang="zh-CN" sz="2000" b="0" smtClean="0">
                <a:solidFill>
                  <a:schemeClr val="accent2"/>
                </a:solidFill>
                <a:latin typeface="黑体" panose="02010609060101010101" pitchFamily="2" charset="-122"/>
                <a:ea typeface="黑体" panose="02010609060101010101" pitchFamily="2" charset="-122"/>
                <a:sym typeface="+mn-ea"/>
              </a:rPr>
              <a:t>【</a:t>
            </a:r>
            <a:r>
              <a:rPr lang="en-US" altLang="zh-CN" sz="2000" b="0" smtClean="0">
                <a:solidFill>
                  <a:schemeClr val="accent2"/>
                </a:solidFill>
                <a:latin typeface="黑体" panose="02010609060101010101" pitchFamily="2" charset="-122"/>
                <a:ea typeface="黑体" panose="02010609060101010101" pitchFamily="2" charset="-122"/>
                <a:sym typeface="+mn-ea"/>
              </a:rPr>
              <a:t>A-3</a:t>
            </a:r>
            <a:r>
              <a:rPr lang="zh-CN" altLang="zh-CN" sz="2000" b="0" smtClean="0">
                <a:solidFill>
                  <a:schemeClr val="accent2"/>
                </a:solidFill>
                <a:latin typeface="黑体" panose="02010609060101010101" pitchFamily="2" charset="-122"/>
                <a:ea typeface="黑体" panose="02010609060101010101" pitchFamily="2" charset="-122"/>
                <a:sym typeface="+mn-ea"/>
              </a:rPr>
              <a:t>】</a:t>
            </a:r>
            <a:r>
              <a:rPr lang="zh-CN" altLang="en-US" sz="2000" b="0" smtClean="0">
                <a:solidFill>
                  <a:srgbClr val="0000CC"/>
                </a:solidFill>
                <a:latin typeface="黑体" panose="02010609060101010101" pitchFamily="2" charset="-122"/>
                <a:ea typeface="黑体" panose="02010609060101010101" pitchFamily="2" charset="-122"/>
                <a:sym typeface="+mn-ea"/>
              </a:rPr>
              <a:t>病床使用率</a:t>
            </a:r>
            <a:r>
              <a:rPr lang="zh-CN" altLang="en-US" sz="2000" b="0" smtClean="0">
                <a:solidFill>
                  <a:srgbClr val="FF0000"/>
                </a:solidFill>
                <a:latin typeface="黑体" panose="02010609060101010101" pitchFamily="2" charset="-122"/>
                <a:ea typeface="黑体" panose="02010609060101010101" pitchFamily="2" charset="-122"/>
                <a:sym typeface="+mn-ea"/>
              </a:rPr>
              <a:t>不低于</a:t>
            </a:r>
            <a:r>
              <a:rPr lang="en-US" altLang="zh-CN" sz="2000" b="0" smtClean="0">
                <a:solidFill>
                  <a:srgbClr val="FF0000"/>
                </a:solidFill>
                <a:latin typeface="黑体" panose="02010609060101010101" pitchFamily="2" charset="-122"/>
                <a:ea typeface="黑体" panose="02010609060101010101" pitchFamily="2" charset="-122"/>
                <a:sym typeface="+mn-ea"/>
              </a:rPr>
              <a:t>85</a:t>
            </a:r>
            <a:r>
              <a:rPr lang="zh-CN" altLang="en-US" sz="2000" b="0" smtClean="0">
                <a:solidFill>
                  <a:srgbClr val="FF0000"/>
                </a:solidFill>
                <a:latin typeface="黑体" panose="02010609060101010101" pitchFamily="2" charset="-122"/>
                <a:ea typeface="黑体" panose="02010609060101010101" pitchFamily="2" charset="-122"/>
                <a:sym typeface="+mn-ea"/>
              </a:rPr>
              <a:t>%</a:t>
            </a:r>
            <a:r>
              <a:rPr lang="zh-CN" altLang="en-US" sz="2000" b="0" smtClean="0">
                <a:solidFill>
                  <a:srgbClr val="0000CC"/>
                </a:solidFill>
                <a:latin typeface="黑体" panose="02010609060101010101" pitchFamily="2" charset="-122"/>
                <a:ea typeface="黑体" panose="02010609060101010101" pitchFamily="2" charset="-122"/>
                <a:sym typeface="+mn-ea"/>
              </a:rPr>
              <a:t>。</a:t>
            </a:r>
            <a:endParaRPr lang="zh-CN" altLang="en-US" sz="2000" b="0" smtClean="0">
              <a:solidFill>
                <a:srgbClr val="0000CC"/>
              </a:solidFill>
              <a:latin typeface="黑体" panose="02010609060101010101" pitchFamily="2" charset="-122"/>
              <a:ea typeface="黑体" panose="02010609060101010101" pitchFamily="2" charset="-122"/>
            </a:endParaRPr>
          </a:p>
          <a:p>
            <a:pPr marL="0" indent="0">
              <a:buFontTx/>
              <a:buNone/>
            </a:pPr>
            <a:r>
              <a:rPr lang="zh-CN" altLang="en-US" sz="2000" b="0" smtClean="0">
                <a:solidFill>
                  <a:srgbClr val="0000CC"/>
                </a:solidFill>
                <a:latin typeface="黑体" panose="02010609060101010101" pitchFamily="2" charset="-122"/>
                <a:ea typeface="黑体" panose="02010609060101010101" pitchFamily="2" charset="-122"/>
                <a:sym typeface="+mn-ea"/>
              </a:rPr>
              <a:t> 病床使用率是实际占用的总床日数与实际开放的总床日数之比。</a:t>
            </a:r>
            <a:endParaRPr lang="zh-CN" altLang="en-US" sz="2000" b="0" smtClean="0">
              <a:solidFill>
                <a:srgbClr val="0000CC"/>
              </a:solidFill>
              <a:latin typeface="黑体" panose="02010609060101010101" pitchFamily="2" charset="-122"/>
              <a:ea typeface="黑体" panose="02010609060101010101" pitchFamily="2" charset="-122"/>
            </a:endParaRPr>
          </a:p>
          <a:p>
            <a:pPr marL="0" indent="0">
              <a:buFontTx/>
              <a:buNone/>
            </a:pPr>
            <a:r>
              <a:rPr lang="zh-CN" altLang="en-US" sz="2000" b="0" smtClean="0">
                <a:solidFill>
                  <a:srgbClr val="FF0000"/>
                </a:solidFill>
                <a:latin typeface="黑体" panose="02010609060101010101" pitchFamily="2" charset="-122"/>
                <a:ea typeface="黑体" panose="02010609060101010101" pitchFamily="2" charset="-122"/>
                <a:sym typeface="+mn-ea"/>
              </a:rPr>
              <a:t> 病床使用率＝去年实际占用总床日数/去年实际开放总床日数×100%</a:t>
            </a:r>
          </a:p>
          <a:p>
            <a:pPr marL="0" indent="0">
              <a:lnSpc>
                <a:spcPct val="140000"/>
              </a:lnSpc>
              <a:buFontTx/>
              <a:buNone/>
            </a:pPr>
            <a:r>
              <a:rPr lang="zh-CN" altLang="en-US" sz="2000" b="0" smtClean="0">
                <a:solidFill>
                  <a:srgbClr val="0000CC"/>
                </a:solidFill>
                <a:latin typeface="黑体" panose="02010609060101010101" pitchFamily="2" charset="-122"/>
                <a:ea typeface="黑体" panose="02010609060101010101" pitchFamily="2" charset="-122"/>
                <a:sym typeface="+mn-ea"/>
              </a:rPr>
              <a:t>评价方式方法：以</a:t>
            </a:r>
            <a:r>
              <a:rPr lang="en-US" altLang="zh-CN" sz="2000" b="0" smtClean="0">
                <a:solidFill>
                  <a:srgbClr val="0000CC"/>
                </a:solidFill>
                <a:latin typeface="黑体" panose="02010609060101010101" pitchFamily="2" charset="-122"/>
                <a:ea typeface="黑体" panose="02010609060101010101" pitchFamily="2" charset="-122"/>
                <a:sym typeface="+mn-ea"/>
              </a:rPr>
              <a:t>“</a:t>
            </a:r>
            <a:r>
              <a:rPr lang="zh-CN" altLang="en-US" sz="2000" b="0" smtClean="0">
                <a:solidFill>
                  <a:srgbClr val="0000CC"/>
                </a:solidFill>
                <a:latin typeface="黑体" panose="02010609060101010101" pitchFamily="2" charset="-122"/>
                <a:ea typeface="黑体" panose="02010609060101010101" pitchFamily="2" charset="-122"/>
                <a:sym typeface="+mn-ea"/>
              </a:rPr>
              <a:t>卫统</a:t>
            </a:r>
            <a:r>
              <a:rPr lang="en-US" altLang="zh-CN" sz="2000" b="0" smtClean="0">
                <a:solidFill>
                  <a:srgbClr val="0000CC"/>
                </a:solidFill>
                <a:latin typeface="黑体" panose="02010609060101010101" pitchFamily="2" charset="-122"/>
                <a:ea typeface="黑体" panose="02010609060101010101" pitchFamily="2" charset="-122"/>
                <a:sym typeface="+mn-ea"/>
              </a:rPr>
              <a:t>”</a:t>
            </a:r>
            <a:r>
              <a:rPr lang="zh-CN" altLang="en-US" sz="2000" b="0" smtClean="0">
                <a:solidFill>
                  <a:srgbClr val="0000CC"/>
                </a:solidFill>
                <a:latin typeface="黑体" panose="02010609060101010101" pitchFamily="2" charset="-122"/>
                <a:ea typeface="黑体" panose="02010609060101010101" pitchFamily="2" charset="-122"/>
                <a:sym typeface="+mn-ea"/>
              </a:rPr>
              <a:t>报表及机构财务报表一致</a:t>
            </a:r>
            <a:r>
              <a:rPr lang="zh-CN" altLang="en-US" sz="2000" b="0" smtClean="0">
                <a:solidFill>
                  <a:srgbClr val="FF0000"/>
                </a:solidFill>
                <a:latin typeface="黑体" panose="02010609060101010101" pitchFamily="2" charset="-122"/>
                <a:ea typeface="黑体" panose="02010609060101010101" pitchFamily="2" charset="-122"/>
                <a:sym typeface="+mn-ea"/>
              </a:rPr>
              <a:t>为数据来源</a:t>
            </a:r>
            <a:endParaRPr lang="zh-CN" altLang="en-US" sz="2000" b="0" smtClean="0">
              <a:solidFill>
                <a:srgbClr val="0000CC"/>
              </a:solidFill>
              <a:latin typeface="黑体" panose="02010609060101010101" pitchFamily="2" charset="-122"/>
              <a:ea typeface="黑体" panose="02010609060101010101" pitchFamily="2" charset="-122"/>
              <a:sym typeface="+mn-ea"/>
            </a:endParaRPr>
          </a:p>
          <a:p>
            <a:pPr marL="0" indent="0">
              <a:buFontTx/>
              <a:buNone/>
            </a:pPr>
            <a:r>
              <a:rPr lang="zh-CN" altLang="en-US" sz="2000" b="0" smtClean="0">
                <a:solidFill>
                  <a:srgbClr val="0000CC"/>
                </a:solidFill>
                <a:latin typeface="黑体" panose="02010609060101010101" pitchFamily="2" charset="-122"/>
                <a:ea typeface="黑体" panose="02010609060101010101" pitchFamily="2" charset="-122"/>
                <a:sym typeface="+mn-ea"/>
              </a:rPr>
              <a:t>              现场查看机构诊疗与医师情况等相关资料。</a:t>
            </a:r>
            <a:endParaRPr lang="en-US" altLang="zh-CN" sz="2000" b="0" smtClean="0">
              <a:solidFill>
                <a:schemeClr val="accent2"/>
              </a:solidFill>
              <a:latin typeface="黑体" panose="02010609060101010101" pitchFamily="2" charset="-122"/>
              <a:ea typeface="黑体" panose="02010609060101010101" pitchFamily="2" charset="-122"/>
            </a:endParaRPr>
          </a:p>
          <a:p>
            <a:pPr marL="0" indent="0">
              <a:buFontTx/>
              <a:buNone/>
            </a:pPr>
            <a:r>
              <a:rPr lang="zh-CN" altLang="en-US" sz="2000" b="0" smtClean="0">
                <a:solidFill>
                  <a:schemeClr val="accent2"/>
                </a:solidFill>
                <a:latin typeface="黑体" panose="02010609060101010101" pitchFamily="2" charset="-122"/>
                <a:ea typeface="黑体" panose="02010609060101010101" pitchFamily="2" charset="-122"/>
                <a:sym typeface="+mn-ea"/>
              </a:rPr>
              <a:t>             </a:t>
            </a:r>
            <a:r>
              <a:rPr lang="zh-CN" altLang="en-US" sz="2000" b="0" smtClean="0">
                <a:solidFill>
                  <a:srgbClr val="0000CC"/>
                </a:solidFill>
                <a:latin typeface="黑体" panose="02010609060101010101" pitchFamily="2" charset="-122"/>
                <a:ea typeface="黑体" panose="02010609060101010101" pitchFamily="2" charset="-122"/>
                <a:sym typeface="+mn-ea"/>
              </a:rPr>
              <a:t>查看诊疗与辖区居民情况等相关资料。</a:t>
            </a:r>
            <a:endParaRPr lang="zh-CN" altLang="en-US" sz="2400" smtClean="0">
              <a:solidFill>
                <a:schemeClr val="accent2"/>
              </a:solidFill>
              <a:latin typeface="黑体" panose="02010609060101010101" pitchFamily="2" charset="-122"/>
              <a:ea typeface="黑体" panose="02010609060101010101" pitchFamily="2" charset="-122"/>
            </a:endParaRPr>
          </a:p>
        </p:txBody>
      </p:sp>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3" name="标题 1"/>
          <p:cNvSpPr>
            <a:spLocks noGrp="1"/>
          </p:cNvSpPr>
          <p:nvPr>
            <p:ph type="title"/>
          </p:nvPr>
        </p:nvSpPr>
        <p:spPr>
          <a:xfrm>
            <a:off x="457200" y="163513"/>
            <a:ext cx="8229600" cy="962025"/>
          </a:xfrm>
        </p:spPr>
        <p:txBody>
          <a:bodyPr/>
          <a:lstStyle/>
          <a:p>
            <a:r>
              <a:rPr lang="en-US" altLang="zh-CN" smtClean="0">
                <a:latin typeface="黑体" panose="02010609060101010101" pitchFamily="2" charset="-122"/>
                <a:ea typeface="黑体" panose="02010609060101010101" pitchFamily="2" charset="-122"/>
              </a:rPr>
              <a:t>2.3.1</a:t>
            </a:r>
            <a:r>
              <a:rPr lang="zh-CN" altLang="en-US" smtClean="0">
                <a:latin typeface="黑体" panose="02010609060101010101" pitchFamily="2" charset="-122"/>
                <a:ea typeface="黑体" panose="02010609060101010101" pitchFamily="2" charset="-122"/>
              </a:rPr>
              <a:t>：服务效率</a:t>
            </a:r>
          </a:p>
        </p:txBody>
      </p:sp>
      <p:sp>
        <p:nvSpPr>
          <p:cNvPr id="110594" name="矩形 2"/>
          <p:cNvSpPr>
            <a:spLocks noChangeArrowheads="1"/>
          </p:cNvSpPr>
          <p:nvPr/>
        </p:nvSpPr>
        <p:spPr bwMode="auto">
          <a:xfrm>
            <a:off x="323850" y="1484313"/>
            <a:ext cx="8640763" cy="4325937"/>
          </a:xfrm>
          <a:prstGeom prst="rect">
            <a:avLst/>
          </a:prstGeom>
          <a:noFill/>
          <a:ln w="9525">
            <a:noFill/>
            <a:miter lim="800000"/>
          </a:ln>
        </p:spPr>
        <p:txBody>
          <a:bodyPr>
            <a:spAutoFit/>
          </a:bodyPr>
          <a:lstStyle/>
          <a:p>
            <a:pPr>
              <a:lnSpc>
                <a:spcPct val="150000"/>
              </a:lnSpc>
            </a:pPr>
            <a:r>
              <a:rPr lang="zh-CN" altLang="zh-CN" sz="2400" b="1">
                <a:solidFill>
                  <a:srgbClr val="FF0000"/>
                </a:solidFill>
                <a:latin typeface="黑体" panose="02010609060101010101" pitchFamily="2" charset="-122"/>
                <a:ea typeface="黑体" panose="02010609060101010101" pitchFamily="2" charset="-122"/>
              </a:rPr>
              <a:t>社区卫生服务中心</a:t>
            </a:r>
          </a:p>
          <a:p>
            <a:pPr>
              <a:lnSpc>
                <a:spcPct val="150000"/>
              </a:lnSpc>
            </a:pPr>
            <a:r>
              <a:rPr lang="zh-CN" altLang="zh-CN" sz="2000">
                <a:solidFill>
                  <a:schemeClr val="accent2"/>
                </a:solidFill>
                <a:latin typeface="黑体" panose="02010609060101010101" pitchFamily="2" charset="-122"/>
                <a:ea typeface="黑体" panose="02010609060101010101" pitchFamily="2" charset="-122"/>
              </a:rPr>
              <a:t>【A-1】医师日均担负诊疗人次不低于20人次。</a:t>
            </a:r>
          </a:p>
          <a:p>
            <a:r>
              <a:rPr lang="zh-CN" altLang="en-US" sz="2000">
                <a:solidFill>
                  <a:srgbClr val="0000CC"/>
                </a:solidFill>
                <a:latin typeface="黑体" panose="02010609060101010101" pitchFamily="2" charset="-122"/>
                <a:ea typeface="黑体" panose="02010609060101010101" pitchFamily="2" charset="-122"/>
                <a:sym typeface="+mn-ea"/>
              </a:rPr>
              <a:t>医师日均担负诊疗人次＝（年诊疗人次数/机构医师总人数）/</a:t>
            </a:r>
            <a:r>
              <a:rPr lang="zh-CN" altLang="en-US" sz="2000">
                <a:solidFill>
                  <a:srgbClr val="FF0000"/>
                </a:solidFill>
                <a:latin typeface="黑体" panose="02010609060101010101" pitchFamily="2" charset="-122"/>
                <a:ea typeface="黑体" panose="02010609060101010101" pitchFamily="2" charset="-122"/>
                <a:sym typeface="+mn-ea"/>
              </a:rPr>
              <a:t>251</a:t>
            </a:r>
            <a:r>
              <a:rPr lang="zh-CN" altLang="en-US" sz="2000">
                <a:solidFill>
                  <a:srgbClr val="0000CC"/>
                </a:solidFill>
                <a:latin typeface="黑体" panose="02010609060101010101" pitchFamily="2" charset="-122"/>
                <a:ea typeface="黑体" panose="02010609060101010101" pitchFamily="2" charset="-122"/>
                <a:sym typeface="+mn-ea"/>
              </a:rPr>
              <a:t>。</a:t>
            </a:r>
          </a:p>
          <a:p>
            <a:r>
              <a:rPr lang="zh-CN" altLang="zh-CN" sz="2000">
                <a:solidFill>
                  <a:schemeClr val="accent2"/>
                </a:solidFill>
                <a:latin typeface="黑体" panose="02010609060101010101" pitchFamily="2" charset="-122"/>
                <a:ea typeface="黑体" panose="02010609060101010101" pitchFamily="2" charset="-122"/>
              </a:rPr>
              <a:t>医师日均担负诊疗人次≥20人次。</a:t>
            </a:r>
          </a:p>
          <a:p>
            <a:pPr>
              <a:lnSpc>
                <a:spcPct val="150000"/>
              </a:lnSpc>
            </a:pPr>
            <a:r>
              <a:rPr lang="zh-CN" altLang="zh-CN" sz="2000">
                <a:solidFill>
                  <a:schemeClr val="accent2"/>
                </a:solidFill>
                <a:latin typeface="黑体" panose="02010609060101010101" pitchFamily="2" charset="-122"/>
                <a:ea typeface="黑体" panose="02010609060101010101" pitchFamily="2" charset="-122"/>
              </a:rPr>
              <a:t>【A-2】辖区居民年平均就诊人次数不低于2人次。</a:t>
            </a:r>
          </a:p>
          <a:p>
            <a:pPr>
              <a:lnSpc>
                <a:spcPct val="120000"/>
              </a:lnSpc>
            </a:pPr>
            <a:r>
              <a:rPr lang="zh-CN" altLang="en-US" sz="2000">
                <a:solidFill>
                  <a:srgbClr val="0000CC"/>
                </a:solidFill>
                <a:latin typeface="黑体" panose="02010609060101010101" pitchFamily="2" charset="-122"/>
                <a:ea typeface="黑体" panose="02010609060101010101" pitchFamily="2" charset="-122"/>
              </a:rPr>
              <a:t>辖区居民年平均就诊人次数＝辖区常住居民年接受社区服务中心服务总人次数/辖区常住居民总人数。</a:t>
            </a:r>
          </a:p>
          <a:p>
            <a:pPr>
              <a:lnSpc>
                <a:spcPct val="120000"/>
              </a:lnSpc>
            </a:pPr>
            <a:r>
              <a:rPr lang="zh-CN" altLang="zh-CN" sz="2000">
                <a:solidFill>
                  <a:schemeClr val="accent2"/>
                </a:solidFill>
                <a:latin typeface="黑体" panose="02010609060101010101" pitchFamily="2" charset="-122"/>
                <a:ea typeface="黑体" panose="02010609060101010101" pitchFamily="2" charset="-122"/>
              </a:rPr>
              <a:t>辖区居民年平均就诊人次数≥2人次。</a:t>
            </a:r>
          </a:p>
          <a:p>
            <a:pPr>
              <a:lnSpc>
                <a:spcPct val="150000"/>
              </a:lnSpc>
            </a:pPr>
            <a:r>
              <a:rPr lang="zh-CN" altLang="zh-CN" sz="2000">
                <a:solidFill>
                  <a:schemeClr val="accent2"/>
                </a:solidFill>
                <a:latin typeface="黑体" panose="02010609060101010101" pitchFamily="2" charset="-122"/>
                <a:ea typeface="黑体" panose="02010609060101010101" pitchFamily="2" charset="-122"/>
                <a:sym typeface="+mn-ea"/>
              </a:rPr>
              <a:t>评价方式方法：以“卫统”报表及机构财务报表一致</a:t>
            </a:r>
            <a:r>
              <a:rPr lang="zh-CN" altLang="zh-CN" sz="2000">
                <a:solidFill>
                  <a:srgbClr val="FF0000"/>
                </a:solidFill>
                <a:latin typeface="黑体" panose="02010609060101010101" pitchFamily="2" charset="-122"/>
                <a:ea typeface="黑体" panose="02010609060101010101" pitchFamily="2" charset="-122"/>
                <a:sym typeface="+mn-ea"/>
              </a:rPr>
              <a:t>为数据来源</a:t>
            </a:r>
            <a:endParaRPr lang="zh-CN" altLang="zh-CN" sz="2000">
              <a:solidFill>
                <a:schemeClr val="accent2"/>
              </a:solidFill>
              <a:latin typeface="黑体" panose="02010609060101010101" pitchFamily="2" charset="-122"/>
              <a:ea typeface="黑体" panose="02010609060101010101" pitchFamily="2" charset="-122"/>
              <a:sym typeface="+mn-ea"/>
            </a:endParaRPr>
          </a:p>
          <a:p>
            <a:r>
              <a:rPr lang="zh-CN" altLang="zh-CN" sz="2000">
                <a:solidFill>
                  <a:schemeClr val="accent2"/>
                </a:solidFill>
                <a:latin typeface="黑体" panose="02010609060101010101" pitchFamily="2" charset="-122"/>
                <a:ea typeface="黑体" panose="02010609060101010101" pitchFamily="2" charset="-122"/>
                <a:sym typeface="+mn-ea"/>
              </a:rPr>
              <a:t>              现场查看机构诊疗与医师情况等相关资料。</a:t>
            </a:r>
            <a:endParaRPr lang="zh-CN" altLang="zh-CN" sz="2000">
              <a:solidFill>
                <a:schemeClr val="accent2"/>
              </a:solidFill>
              <a:latin typeface="黑体" panose="02010609060101010101" pitchFamily="2" charset="-122"/>
              <a:ea typeface="黑体" panose="02010609060101010101" pitchFamily="2" charset="-122"/>
            </a:endParaRPr>
          </a:p>
          <a:p>
            <a:r>
              <a:rPr lang="zh-CN" altLang="zh-CN" sz="2000">
                <a:solidFill>
                  <a:schemeClr val="accent2"/>
                </a:solidFill>
                <a:latin typeface="黑体" panose="02010609060101010101" pitchFamily="2" charset="-122"/>
                <a:ea typeface="黑体" panose="02010609060101010101" pitchFamily="2" charset="-122"/>
                <a:sym typeface="+mn-ea"/>
              </a:rPr>
              <a:t>             查看诊疗与辖区居民情况等相关资料。</a:t>
            </a:r>
          </a:p>
        </p:txBody>
      </p:sp>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5" name="标题 1"/>
          <p:cNvSpPr>
            <a:spLocks noGrp="1"/>
          </p:cNvSpPr>
          <p:nvPr>
            <p:ph type="title"/>
          </p:nvPr>
        </p:nvSpPr>
        <p:spPr>
          <a:xfrm>
            <a:off x="457200" y="163513"/>
            <a:ext cx="8229600" cy="962025"/>
          </a:xfrm>
        </p:spPr>
        <p:txBody>
          <a:bodyPr/>
          <a:lstStyle/>
          <a:p>
            <a:r>
              <a:rPr lang="en-US" altLang="zh-CN" smtClean="0">
                <a:latin typeface="黑体" panose="02010609060101010101" pitchFamily="2" charset="-122"/>
                <a:ea typeface="黑体" panose="02010609060101010101" pitchFamily="2" charset="-122"/>
              </a:rPr>
              <a:t>2.3.1</a:t>
            </a:r>
            <a:r>
              <a:rPr lang="zh-CN" altLang="en-US" smtClean="0">
                <a:latin typeface="黑体" panose="02010609060101010101" pitchFamily="2" charset="-122"/>
                <a:ea typeface="黑体" panose="02010609060101010101" pitchFamily="2" charset="-122"/>
              </a:rPr>
              <a:t> 服务效率</a:t>
            </a:r>
            <a:endParaRPr lang="zh-CN" altLang="en-US" sz="3200" smtClean="0">
              <a:latin typeface="黑体" panose="02010609060101010101" pitchFamily="2" charset="-122"/>
              <a:ea typeface="黑体" panose="02010609060101010101" pitchFamily="2" charset="-122"/>
            </a:endParaRPr>
          </a:p>
        </p:txBody>
      </p:sp>
      <p:sp>
        <p:nvSpPr>
          <p:cNvPr id="113666" name="内容占位符 2"/>
          <p:cNvSpPr>
            <a:spLocks noGrp="1"/>
          </p:cNvSpPr>
          <p:nvPr>
            <p:ph idx="1"/>
          </p:nvPr>
        </p:nvSpPr>
        <p:spPr>
          <a:xfrm>
            <a:off x="323850" y="1412875"/>
            <a:ext cx="8712200" cy="4924425"/>
          </a:xfrm>
        </p:spPr>
        <p:txBody>
          <a:bodyPr/>
          <a:lstStyle/>
          <a:p>
            <a:pPr marL="0" indent="0">
              <a:lnSpc>
                <a:spcPct val="150000"/>
              </a:lnSpc>
              <a:buFontTx/>
              <a:buNone/>
            </a:pPr>
            <a:r>
              <a:rPr lang="zh-CN" altLang="en-US" sz="2000" b="0" smtClean="0">
                <a:solidFill>
                  <a:srgbClr val="0000CC"/>
                </a:solidFill>
                <a:latin typeface="黑体" panose="02010609060101010101" pitchFamily="2" charset="-122"/>
                <a:ea typeface="黑体" panose="02010609060101010101" pitchFamily="2" charset="-122"/>
              </a:rPr>
              <a:t>条款要点</a:t>
            </a:r>
          </a:p>
          <a:p>
            <a:pPr marL="0" indent="0">
              <a:lnSpc>
                <a:spcPct val="150000"/>
              </a:lnSpc>
              <a:buFontTx/>
              <a:buNone/>
            </a:pPr>
            <a:r>
              <a:rPr lang="en-US" altLang="zh-CN" sz="1800" b="0" smtClean="0">
                <a:solidFill>
                  <a:srgbClr val="0000CC"/>
                </a:solidFill>
                <a:latin typeface="黑体" panose="02010609060101010101" pitchFamily="2" charset="-122"/>
                <a:ea typeface="黑体" panose="02010609060101010101" pitchFamily="2" charset="-122"/>
              </a:rPr>
              <a:t>1</a:t>
            </a:r>
            <a:r>
              <a:rPr lang="zh-CN" altLang="en-US" sz="1800" b="0" smtClean="0">
                <a:solidFill>
                  <a:srgbClr val="0000CC"/>
                </a:solidFill>
                <a:latin typeface="黑体" panose="02010609060101010101" pitchFamily="2" charset="-122"/>
                <a:ea typeface="黑体" panose="02010609060101010101" pitchFamily="2" charset="-122"/>
              </a:rPr>
              <a:t>、服务效率存在的问题有针对性整改措施。</a:t>
            </a:r>
            <a:r>
              <a:rPr lang="zh-CN" altLang="en-US" sz="1800" b="0" smtClean="0">
                <a:solidFill>
                  <a:srgbClr val="0000CC"/>
                </a:solidFill>
                <a:latin typeface="黑体" panose="02010609060101010101" pitchFamily="2" charset="-122"/>
                <a:ea typeface="黑体" panose="02010609060101010101" pitchFamily="2" charset="-122"/>
                <a:sym typeface="+mn-ea"/>
              </a:rPr>
              <a:t>（因包含计划、制度和措施等）</a:t>
            </a:r>
            <a:endParaRPr lang="zh-CN" altLang="en-US" sz="1800" smtClean="0">
              <a:solidFill>
                <a:schemeClr val="accent2"/>
              </a:solidFill>
              <a:latin typeface="黑体" panose="02010609060101010101" pitchFamily="2" charset="-122"/>
              <a:ea typeface="黑体" panose="02010609060101010101" pitchFamily="2" charset="-122"/>
            </a:endParaRPr>
          </a:p>
          <a:p>
            <a:pPr marL="0" indent="0">
              <a:buFontTx/>
              <a:buNone/>
            </a:pPr>
            <a:r>
              <a:rPr lang="zh-CN" altLang="en-US" sz="1800" b="0" smtClean="0">
                <a:solidFill>
                  <a:srgbClr val="FF0000"/>
                </a:solidFill>
                <a:latin typeface="黑体" panose="02010609060101010101" pitchFamily="2" charset="-122"/>
                <a:ea typeface="黑体" panose="02010609060101010101" pitchFamily="2" charset="-122"/>
              </a:rPr>
              <a:t>  优化流程</a:t>
            </a:r>
            <a:r>
              <a:rPr lang="zh-CN" altLang="en-US" sz="1800" b="0" smtClean="0">
                <a:solidFill>
                  <a:srgbClr val="0000CC"/>
                </a:solidFill>
                <a:latin typeface="黑体" panose="02010609060101010101" pitchFamily="2" charset="-122"/>
                <a:ea typeface="黑体" panose="02010609060101010101" pitchFamily="2" charset="-122"/>
              </a:rPr>
              <a:t>（流程再造、团队协作、预约管理、共享门诊、患者管理...）</a:t>
            </a:r>
            <a:endParaRPr lang="en-US" altLang="zh-CN" sz="1800" smtClean="0">
              <a:solidFill>
                <a:schemeClr val="accent2"/>
              </a:solidFill>
              <a:latin typeface="黑体" panose="02010609060101010101" pitchFamily="2" charset="-122"/>
              <a:ea typeface="黑体" panose="02010609060101010101" pitchFamily="2" charset="-122"/>
            </a:endParaRPr>
          </a:p>
          <a:p>
            <a:pPr marL="0" indent="0">
              <a:buFontTx/>
              <a:buNone/>
            </a:pPr>
            <a:r>
              <a:rPr lang="zh-CN" altLang="en-US" sz="1800" b="0" smtClean="0">
                <a:solidFill>
                  <a:srgbClr val="FF0000"/>
                </a:solidFill>
                <a:latin typeface="黑体" panose="02010609060101010101" pitchFamily="2" charset="-122"/>
                <a:ea typeface="黑体" panose="02010609060101010101" pitchFamily="2" charset="-122"/>
              </a:rPr>
              <a:t>  合理使用人力资源</a:t>
            </a:r>
            <a:r>
              <a:rPr lang="zh-CN" altLang="en-US" sz="1800" b="0" smtClean="0">
                <a:solidFill>
                  <a:srgbClr val="0000CC"/>
                </a:solidFill>
                <a:latin typeface="黑体" panose="02010609060101010101" pitchFamily="2" charset="-122"/>
                <a:ea typeface="黑体" panose="02010609060101010101" pitchFamily="2" charset="-122"/>
              </a:rPr>
              <a:t>（职责分工、岗位优化、员工激励和职业发展）</a:t>
            </a:r>
            <a:endParaRPr lang="en-US" altLang="zh-CN" sz="1800" smtClean="0">
              <a:solidFill>
                <a:schemeClr val="accent2"/>
              </a:solidFill>
              <a:latin typeface="黑体" panose="02010609060101010101" pitchFamily="2" charset="-122"/>
              <a:ea typeface="黑体" panose="02010609060101010101" pitchFamily="2" charset="-122"/>
            </a:endParaRPr>
          </a:p>
          <a:p>
            <a:pPr marL="0" indent="0">
              <a:buFontTx/>
              <a:buNone/>
            </a:pPr>
            <a:r>
              <a:rPr lang="zh-CN" altLang="en-US" sz="1800" b="0" smtClean="0">
                <a:solidFill>
                  <a:srgbClr val="FF0000"/>
                </a:solidFill>
                <a:latin typeface="黑体" panose="02010609060101010101" pitchFamily="2" charset="-122"/>
                <a:ea typeface="黑体" panose="02010609060101010101" pitchFamily="2" charset="-122"/>
              </a:rPr>
              <a:t>  有效降低成本</a:t>
            </a:r>
            <a:r>
              <a:rPr lang="zh-CN" altLang="en-US" sz="1800" b="0" smtClean="0">
                <a:solidFill>
                  <a:srgbClr val="0000CC"/>
                </a:solidFill>
                <a:latin typeface="黑体" panose="02010609060101010101" pitchFamily="2" charset="-122"/>
                <a:ea typeface="黑体" panose="02010609060101010101" pitchFamily="2" charset="-122"/>
              </a:rPr>
              <a:t>（开源节流措施）</a:t>
            </a:r>
            <a:endParaRPr lang="en-US" altLang="zh-CN" sz="1800" smtClean="0">
              <a:solidFill>
                <a:schemeClr val="accent2"/>
              </a:solidFill>
              <a:latin typeface="黑体" panose="02010609060101010101" pitchFamily="2" charset="-122"/>
              <a:ea typeface="黑体" panose="02010609060101010101" pitchFamily="2" charset="-122"/>
            </a:endParaRPr>
          </a:p>
          <a:p>
            <a:pPr marL="0" indent="0">
              <a:buFontTx/>
              <a:buNone/>
            </a:pPr>
            <a:r>
              <a:rPr lang="zh-CN" altLang="en-US" sz="1800" b="0" smtClean="0">
                <a:solidFill>
                  <a:srgbClr val="0000CC"/>
                </a:solidFill>
                <a:latin typeface="黑体" panose="02010609060101010101" pitchFamily="2" charset="-122"/>
                <a:ea typeface="黑体" panose="02010609060101010101" pitchFamily="2" charset="-122"/>
              </a:rPr>
              <a:t>  新增项目和设备投入使用分析、人力成本、耗材成本...</a:t>
            </a:r>
          </a:p>
          <a:p>
            <a:pPr marL="0" indent="0">
              <a:buFontTx/>
              <a:buNone/>
            </a:pPr>
            <a:r>
              <a:rPr lang="en-US" altLang="zh-CN" sz="1800" b="0" smtClean="0">
                <a:solidFill>
                  <a:srgbClr val="0000CC"/>
                </a:solidFill>
                <a:latin typeface="黑体" panose="02010609060101010101" pitchFamily="2" charset="-122"/>
                <a:ea typeface="黑体" panose="02010609060101010101" pitchFamily="2" charset="-122"/>
              </a:rPr>
              <a:t>2</a:t>
            </a:r>
            <a:r>
              <a:rPr lang="zh-CN" altLang="en-US" sz="1800" b="0" smtClean="0">
                <a:solidFill>
                  <a:srgbClr val="0000CC"/>
                </a:solidFill>
                <a:latin typeface="黑体" panose="02010609060101010101" pitchFamily="2" charset="-122"/>
                <a:ea typeface="黑体" panose="02010609060101010101" pitchFamily="2" charset="-122"/>
              </a:rPr>
              <a:t>、</a:t>
            </a:r>
            <a:r>
              <a:rPr lang="zh-CN" altLang="en-US" sz="1800" b="0" smtClean="0">
                <a:solidFill>
                  <a:srgbClr val="FF0000"/>
                </a:solidFill>
                <a:latin typeface="黑体" panose="02010609060101010101" pitchFamily="2" charset="-122"/>
                <a:ea typeface="黑体" panose="02010609060101010101" pitchFamily="2" charset="-122"/>
              </a:rPr>
              <a:t>服务效率指标中，</a:t>
            </a:r>
            <a:r>
              <a:rPr lang="zh-CN" altLang="en-US" sz="1800" b="0" smtClean="0">
                <a:solidFill>
                  <a:srgbClr val="FF0000"/>
                </a:solidFill>
                <a:sym typeface="+mn-ea"/>
              </a:rPr>
              <a:t>医师日均担负诊疗人次、辖区常住居民数年接受社区服务中心服务总人次，均仅计算诊疗人次，不含公共卫生服务量。</a:t>
            </a:r>
          </a:p>
          <a:p>
            <a:pPr marL="0" indent="0">
              <a:lnSpc>
                <a:spcPct val="100000"/>
              </a:lnSpc>
              <a:buFontTx/>
              <a:buNone/>
            </a:pPr>
            <a:r>
              <a:rPr lang="en-US" altLang="zh-CN" sz="1800" b="0" smtClean="0">
                <a:solidFill>
                  <a:srgbClr val="0000CC"/>
                </a:solidFill>
                <a:latin typeface="黑体" panose="02010609060101010101" pitchFamily="2" charset="-122"/>
                <a:ea typeface="黑体" panose="02010609060101010101" pitchFamily="2" charset="-122"/>
                <a:sym typeface="+mn-ea"/>
              </a:rPr>
              <a:t>3</a:t>
            </a:r>
            <a:r>
              <a:rPr lang="zh-CN" altLang="en-US" sz="1800" b="0" smtClean="0">
                <a:solidFill>
                  <a:srgbClr val="0000CC"/>
                </a:solidFill>
                <a:latin typeface="黑体" panose="02010609060101010101" pitchFamily="2" charset="-122"/>
                <a:ea typeface="黑体" panose="02010609060101010101" pitchFamily="2" charset="-122"/>
                <a:sym typeface="+mn-ea"/>
              </a:rPr>
              <a:t>、病床使用率社区卫生服务中心不作要求，但要将其住院总床日折算为门诊服务量</a:t>
            </a:r>
          </a:p>
          <a:p>
            <a:pPr marL="0" indent="0">
              <a:buFontTx/>
              <a:buNone/>
            </a:pPr>
            <a:r>
              <a:rPr lang="zh-CN" altLang="en-US" sz="1800" b="0" smtClean="0">
                <a:solidFill>
                  <a:srgbClr val="0000CC"/>
                </a:solidFill>
                <a:latin typeface="黑体" panose="02010609060101010101" pitchFamily="2" charset="-122"/>
                <a:ea typeface="黑体" panose="02010609060101010101" pitchFamily="2" charset="-122"/>
                <a:sym typeface="+mn-ea"/>
              </a:rPr>
              <a:t>  标准为：</a:t>
            </a:r>
            <a:r>
              <a:rPr lang="en-US" altLang="zh-CN" sz="1800" b="0" smtClean="0">
                <a:solidFill>
                  <a:srgbClr val="FF0000"/>
                </a:solidFill>
                <a:latin typeface="黑体" panose="02010609060101010101" pitchFamily="2" charset="-122"/>
                <a:ea typeface="黑体" panose="02010609060101010101" pitchFamily="2" charset="-122"/>
                <a:sym typeface="+mn-ea"/>
              </a:rPr>
              <a:t>1</a:t>
            </a:r>
            <a:r>
              <a:rPr lang="zh-CN" altLang="en-US" sz="1800" b="0" smtClean="0">
                <a:solidFill>
                  <a:srgbClr val="FF0000"/>
                </a:solidFill>
                <a:latin typeface="黑体" panose="02010609060101010101" pitchFamily="2" charset="-122"/>
                <a:ea typeface="黑体" panose="02010609060101010101" pitchFamily="2" charset="-122"/>
                <a:sym typeface="+mn-ea"/>
              </a:rPr>
              <a:t>个床日折算</a:t>
            </a:r>
            <a:r>
              <a:rPr lang="en-US" altLang="zh-CN" sz="1800" b="0" smtClean="0">
                <a:solidFill>
                  <a:srgbClr val="FF0000"/>
                </a:solidFill>
                <a:latin typeface="黑体" panose="02010609060101010101" pitchFamily="2" charset="-122"/>
                <a:ea typeface="黑体" panose="02010609060101010101" pitchFamily="2" charset="-122"/>
                <a:sym typeface="+mn-ea"/>
              </a:rPr>
              <a:t>3</a:t>
            </a:r>
            <a:r>
              <a:rPr lang="zh-CN" altLang="en-US" sz="1800" b="0" smtClean="0">
                <a:solidFill>
                  <a:srgbClr val="FF0000"/>
                </a:solidFill>
                <a:latin typeface="黑体" panose="02010609060101010101" pitchFamily="2" charset="-122"/>
                <a:ea typeface="黑体" panose="02010609060101010101" pitchFamily="2" charset="-122"/>
                <a:sym typeface="+mn-ea"/>
              </a:rPr>
              <a:t>个门诊诊疗量，</a:t>
            </a:r>
            <a:r>
              <a:rPr lang="zh-CN" altLang="en-US" sz="1800" b="0" smtClean="0">
                <a:solidFill>
                  <a:srgbClr val="0000CC"/>
                </a:solidFill>
                <a:latin typeface="黑体" panose="02010609060101010101" pitchFamily="2" charset="-122"/>
                <a:ea typeface="黑体" panose="02010609060101010101" pitchFamily="2" charset="-122"/>
                <a:sym typeface="+mn-ea"/>
              </a:rPr>
              <a:t>在计算社区卫生服务医师日均诊疗人次、辖区居民年平均就诊人次数</a:t>
            </a:r>
            <a:r>
              <a:rPr lang="zh-CN" altLang="en-US" sz="1800" b="0" smtClean="0">
                <a:solidFill>
                  <a:srgbClr val="FF0000"/>
                </a:solidFill>
                <a:latin typeface="黑体" panose="02010609060101010101" pitchFamily="2" charset="-122"/>
                <a:ea typeface="黑体" panose="02010609060101010101" pitchFamily="2" charset="-122"/>
                <a:sym typeface="+mn-ea"/>
              </a:rPr>
              <a:t>折算服务量，并合计计算。</a:t>
            </a:r>
            <a:endParaRPr lang="zh-CN" altLang="en-US" sz="1800" b="0" smtClean="0">
              <a:solidFill>
                <a:srgbClr val="0000CC"/>
              </a:solidFill>
              <a:latin typeface="黑体" panose="02010609060101010101" pitchFamily="2" charset="-122"/>
              <a:ea typeface="黑体" panose="02010609060101010101" pitchFamily="2" charset="-122"/>
              <a:sym typeface="+mn-ea"/>
            </a:endParaRPr>
          </a:p>
          <a:p>
            <a:pPr marL="0" indent="0">
              <a:lnSpc>
                <a:spcPct val="100000"/>
              </a:lnSpc>
              <a:buFontTx/>
              <a:buNone/>
            </a:pPr>
            <a:r>
              <a:rPr lang="en-US" altLang="zh-CN" sz="1800" b="0" smtClean="0">
                <a:solidFill>
                  <a:srgbClr val="0000CC"/>
                </a:solidFill>
                <a:latin typeface="黑体" panose="02010609060101010101" pitchFamily="2" charset="-122"/>
                <a:ea typeface="黑体" panose="02010609060101010101" pitchFamily="2" charset="-122"/>
                <a:sym typeface="+mn-ea"/>
              </a:rPr>
              <a:t>4</a:t>
            </a:r>
            <a:r>
              <a:rPr lang="zh-CN" altLang="en-US" sz="1800" b="0" smtClean="0">
                <a:solidFill>
                  <a:srgbClr val="0000CC"/>
                </a:solidFill>
                <a:latin typeface="黑体" panose="02010609060101010101" pitchFamily="2" charset="-122"/>
                <a:ea typeface="黑体" panose="02010609060101010101" pitchFamily="2" charset="-122"/>
                <a:sym typeface="+mn-ea"/>
              </a:rPr>
              <a:t>、社区卫生服务医师日均诊疗人次、辖区居民年平均就诊人次数的医师数</a:t>
            </a:r>
            <a:r>
              <a:rPr lang="zh-CN" altLang="en-US" sz="1800" b="0" smtClean="0">
                <a:solidFill>
                  <a:srgbClr val="FF0000"/>
                </a:solidFill>
                <a:latin typeface="黑体" panose="02010609060101010101" pitchFamily="2" charset="-122"/>
                <a:ea typeface="黑体" panose="02010609060101010101" pitchFamily="2" charset="-122"/>
                <a:sym typeface="+mn-ea"/>
              </a:rPr>
              <a:t>均为临床医师数，不含</a:t>
            </a:r>
            <a:r>
              <a:rPr lang="zh-CN" altLang="en-US" sz="1800" b="0" smtClean="0">
                <a:solidFill>
                  <a:srgbClr val="FF0000"/>
                </a:solidFill>
                <a:latin typeface="黑体" panose="02010609060101010101" pitchFamily="2" charset="-122"/>
                <a:ea typeface="黑体" panose="02010609060101010101" pitchFamily="2" charset="-122"/>
              </a:rPr>
              <a:t>公共卫生医师。</a:t>
            </a:r>
          </a:p>
        </p:txBody>
      </p:sp>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7" name="Rectangle 3"/>
          <p:cNvSpPr>
            <a:spLocks noGrp="1" noChangeArrowheads="1"/>
          </p:cNvSpPr>
          <p:nvPr>
            <p:ph type="body" idx="4294967295"/>
          </p:nvPr>
        </p:nvSpPr>
        <p:spPr>
          <a:xfrm>
            <a:off x="755650" y="1412875"/>
            <a:ext cx="7993063" cy="4968875"/>
          </a:xfrm>
        </p:spPr>
        <p:txBody>
          <a:bodyPr/>
          <a:lstStyle/>
          <a:p>
            <a:pPr>
              <a:lnSpc>
                <a:spcPct val="160000"/>
              </a:lnSpc>
              <a:buFontTx/>
              <a:buNone/>
            </a:pPr>
            <a:r>
              <a:rPr lang="en-US" altLang="zh-CN" sz="2000" smtClean="0">
                <a:latin typeface="黑体" panose="02010609060101010101" pitchFamily="2" charset="-122"/>
                <a:ea typeface="黑体" panose="02010609060101010101" pitchFamily="2" charset="-122"/>
              </a:rPr>
              <a:t>案例：</a:t>
            </a:r>
            <a:r>
              <a:rPr lang="zh-CN" altLang="en-US" sz="1800" b="0" smtClean="0">
                <a:solidFill>
                  <a:srgbClr val="0000CC"/>
                </a:solidFill>
                <a:latin typeface="黑体" panose="02010609060101010101" pitchFamily="2" charset="-122"/>
                <a:ea typeface="黑体" panose="02010609060101010101" pitchFamily="2" charset="-122"/>
              </a:rPr>
              <a:t>某乡镇卫生院</a:t>
            </a:r>
            <a:r>
              <a:rPr lang="zh-CN" altLang="en-US" sz="1800" b="0" smtClean="0">
                <a:solidFill>
                  <a:srgbClr val="0000CC"/>
                </a:solidFill>
                <a:latin typeface="黑体" panose="02010609060101010101" pitchFamily="2" charset="-122"/>
                <a:ea typeface="黑体" panose="02010609060101010101" pitchFamily="2" charset="-122"/>
                <a:sym typeface="+mn-ea"/>
              </a:rPr>
              <a:t>辖区居民</a:t>
            </a:r>
            <a:r>
              <a:rPr lang="en-US" altLang="zh-CN" sz="1800" b="0" smtClean="0">
                <a:solidFill>
                  <a:srgbClr val="0000CC"/>
                </a:solidFill>
                <a:latin typeface="黑体" panose="02010609060101010101" pitchFamily="2" charset="-122"/>
                <a:ea typeface="黑体" panose="02010609060101010101" pitchFamily="2" charset="-122"/>
                <a:sym typeface="+mn-ea"/>
              </a:rPr>
              <a:t>2</a:t>
            </a:r>
            <a:r>
              <a:rPr lang="zh-CN" altLang="en-US" sz="1800" b="0" smtClean="0">
                <a:solidFill>
                  <a:srgbClr val="0000CC"/>
                </a:solidFill>
                <a:latin typeface="黑体" panose="02010609060101010101" pitchFamily="2" charset="-122"/>
                <a:ea typeface="黑体" panose="02010609060101010101" pitchFamily="2" charset="-122"/>
                <a:sym typeface="+mn-ea"/>
              </a:rPr>
              <a:t>万，</a:t>
            </a:r>
            <a:r>
              <a:rPr lang="zh-CN" altLang="en-US" sz="1800" b="0" smtClean="0">
                <a:solidFill>
                  <a:srgbClr val="0000CC"/>
                </a:solidFill>
                <a:latin typeface="黑体" panose="02010609060101010101" pitchFamily="2" charset="-122"/>
                <a:ea typeface="黑体" panose="02010609060101010101" pitchFamily="2" charset="-122"/>
              </a:rPr>
              <a:t>医师</a:t>
            </a:r>
            <a:r>
              <a:rPr lang="en-US" altLang="zh-CN" sz="1800" b="0" smtClean="0">
                <a:solidFill>
                  <a:srgbClr val="0000CC"/>
                </a:solidFill>
                <a:latin typeface="黑体" panose="02010609060101010101" pitchFamily="2" charset="-122"/>
                <a:ea typeface="黑体" panose="02010609060101010101" pitchFamily="2" charset="-122"/>
              </a:rPr>
              <a:t>8</a:t>
            </a:r>
            <a:r>
              <a:rPr lang="zh-CN" altLang="en-US" sz="1800" b="0" smtClean="0">
                <a:solidFill>
                  <a:srgbClr val="0000CC"/>
                </a:solidFill>
                <a:latin typeface="黑体" panose="02010609060101010101" pitchFamily="2" charset="-122"/>
                <a:ea typeface="黑体" panose="02010609060101010101" pitchFamily="2" charset="-122"/>
              </a:rPr>
              <a:t>人，</a:t>
            </a:r>
            <a:r>
              <a:rPr lang="zh-CN" altLang="en-US" sz="1800" b="0" smtClean="0">
                <a:solidFill>
                  <a:srgbClr val="0000CC"/>
                </a:solidFill>
                <a:latin typeface="黑体" panose="02010609060101010101" pitchFamily="2" charset="-122"/>
                <a:ea typeface="黑体" panose="02010609060101010101" pitchFamily="2" charset="-122"/>
                <a:sym typeface="+mn-ea"/>
              </a:rPr>
              <a:t>编制床位</a:t>
            </a:r>
            <a:r>
              <a:rPr lang="en-US" altLang="zh-CN" sz="1800" b="0" smtClean="0">
                <a:solidFill>
                  <a:srgbClr val="0000CC"/>
                </a:solidFill>
                <a:latin typeface="黑体" panose="02010609060101010101" pitchFamily="2" charset="-122"/>
                <a:ea typeface="黑体" panose="02010609060101010101" pitchFamily="2" charset="-122"/>
                <a:sym typeface="+mn-ea"/>
              </a:rPr>
              <a:t>20</a:t>
            </a:r>
            <a:r>
              <a:rPr lang="zh-CN" altLang="en-US" sz="1800" b="0" smtClean="0">
                <a:solidFill>
                  <a:srgbClr val="0000CC"/>
                </a:solidFill>
                <a:latin typeface="黑体" panose="02010609060101010101" pitchFamily="2" charset="-122"/>
                <a:ea typeface="黑体" panose="02010609060101010101" pitchFamily="2" charset="-122"/>
                <a:sym typeface="+mn-ea"/>
              </a:rPr>
              <a:t>张，年门诊</a:t>
            </a:r>
            <a:r>
              <a:rPr lang="en-US" altLang="zh-CN" sz="1800" b="0" smtClean="0">
                <a:solidFill>
                  <a:srgbClr val="0000CC"/>
                </a:solidFill>
                <a:latin typeface="黑体" panose="02010609060101010101" pitchFamily="2" charset="-122"/>
                <a:ea typeface="黑体" panose="02010609060101010101" pitchFamily="2" charset="-122"/>
                <a:sym typeface="+mn-ea"/>
              </a:rPr>
              <a:t>23256</a:t>
            </a:r>
            <a:r>
              <a:rPr lang="zh-CN" altLang="en-US" sz="1800" b="0" smtClean="0">
                <a:solidFill>
                  <a:srgbClr val="0000CC"/>
                </a:solidFill>
                <a:latin typeface="黑体" panose="02010609060101010101" pitchFamily="2" charset="-122"/>
                <a:ea typeface="黑体" panose="02010609060101010101" pitchFamily="2" charset="-122"/>
                <a:sym typeface="+mn-ea"/>
              </a:rPr>
              <a:t>人次，住院总床日</a:t>
            </a:r>
            <a:r>
              <a:rPr lang="en-US" altLang="zh-CN" sz="1800" b="0" smtClean="0">
                <a:solidFill>
                  <a:srgbClr val="0000CC"/>
                </a:solidFill>
                <a:latin typeface="黑体" panose="02010609060101010101" pitchFamily="2" charset="-122"/>
                <a:ea typeface="黑体" panose="02010609060101010101" pitchFamily="2" charset="-122"/>
                <a:sym typeface="+mn-ea"/>
              </a:rPr>
              <a:t>4780</a:t>
            </a:r>
            <a:r>
              <a:rPr lang="zh-CN" altLang="en-US" sz="1800" b="0" smtClean="0">
                <a:solidFill>
                  <a:srgbClr val="0000CC"/>
                </a:solidFill>
                <a:latin typeface="黑体" panose="02010609060101010101" pitchFamily="2" charset="-122"/>
                <a:ea typeface="黑体" panose="02010609060101010101" pitchFamily="2" charset="-122"/>
                <a:sym typeface="+mn-ea"/>
              </a:rPr>
              <a:t>床日，请问此卫生院可以评什么等级</a:t>
            </a:r>
            <a:r>
              <a:rPr lang="en-US" altLang="zh-CN" sz="1800" b="0" smtClean="0">
                <a:solidFill>
                  <a:srgbClr val="0000CC"/>
                </a:solidFill>
                <a:latin typeface="黑体" panose="02010609060101010101" pitchFamily="2" charset="-122"/>
                <a:ea typeface="黑体" panose="02010609060101010101" pitchFamily="2" charset="-122"/>
                <a:sym typeface="+mn-ea"/>
              </a:rPr>
              <a:t>?</a:t>
            </a:r>
            <a:r>
              <a:rPr lang="en-US" altLang="zh-CN" sz="1800" smtClean="0">
                <a:latin typeface="黑体" panose="02010609060101010101" pitchFamily="2" charset="-122"/>
                <a:ea typeface="黑体" panose="02010609060101010101" pitchFamily="2" charset="-122"/>
              </a:rPr>
              <a:t> </a:t>
            </a:r>
          </a:p>
          <a:p>
            <a:pPr>
              <a:lnSpc>
                <a:spcPct val="160000"/>
              </a:lnSpc>
              <a:buFontTx/>
              <a:buNone/>
            </a:pPr>
            <a:r>
              <a:rPr lang="zh-CN" altLang="en-US" sz="1800" b="0" smtClean="0">
                <a:solidFill>
                  <a:srgbClr val="0000CC"/>
                </a:solidFill>
                <a:latin typeface="黑体" panose="02010609060101010101" pitchFamily="2" charset="-122"/>
                <a:ea typeface="黑体" panose="02010609060101010101" pitchFamily="2" charset="-122"/>
              </a:rPr>
              <a:t>计算：医生人均</a:t>
            </a:r>
            <a:r>
              <a:rPr lang="zh-CN" altLang="en-US" sz="1800" b="0" smtClean="0">
                <a:solidFill>
                  <a:srgbClr val="0000CC"/>
                </a:solidFill>
                <a:latin typeface="黑体" panose="02010609060101010101" pitchFamily="2" charset="-122"/>
                <a:ea typeface="黑体" panose="02010609060101010101" pitchFamily="2" charset="-122"/>
                <a:sym typeface="+mn-ea"/>
              </a:rPr>
              <a:t>诊疗人次</a:t>
            </a:r>
            <a:r>
              <a:rPr lang="en-US" altLang="zh-CN" sz="1800" b="0" smtClean="0">
                <a:solidFill>
                  <a:srgbClr val="0000CC"/>
                </a:solidFill>
                <a:latin typeface="黑体" panose="02010609060101010101" pitchFamily="2" charset="-122"/>
                <a:ea typeface="黑体" panose="02010609060101010101" pitchFamily="2" charset="-122"/>
                <a:sym typeface="+mn-ea"/>
              </a:rPr>
              <a:t>23256</a:t>
            </a:r>
            <a:r>
              <a:rPr lang="en-US" altLang="zh-CN" sz="1800" b="0" smtClean="0">
                <a:solidFill>
                  <a:srgbClr val="0000CC"/>
                </a:solidFill>
                <a:latin typeface="黑体" panose="02010609060101010101" pitchFamily="2" charset="-122"/>
                <a:ea typeface="黑体" panose="02010609060101010101" pitchFamily="2" charset="-122"/>
              </a:rPr>
              <a:t>/8/251=11.7</a:t>
            </a:r>
            <a:r>
              <a:rPr lang="zh-CN" altLang="en-US" sz="1800" b="0" smtClean="0">
                <a:solidFill>
                  <a:srgbClr val="0000CC"/>
                </a:solidFill>
                <a:latin typeface="黑体" panose="02010609060101010101" pitchFamily="2" charset="-122"/>
                <a:ea typeface="黑体" panose="02010609060101010101" pitchFamily="2" charset="-122"/>
              </a:rPr>
              <a:t>人次</a:t>
            </a:r>
            <a:r>
              <a:rPr lang="en-US" altLang="zh-CN" sz="1800" b="0" smtClean="0">
                <a:solidFill>
                  <a:srgbClr val="0000CC"/>
                </a:solidFill>
                <a:latin typeface="黑体" panose="02010609060101010101" pitchFamily="2" charset="-122"/>
                <a:ea typeface="黑体" panose="02010609060101010101" pitchFamily="2" charset="-122"/>
              </a:rPr>
              <a:t>/</a:t>
            </a:r>
            <a:r>
              <a:rPr lang="zh-CN" altLang="en-US" sz="1800" b="0" smtClean="0">
                <a:solidFill>
                  <a:srgbClr val="0000CC"/>
                </a:solidFill>
                <a:latin typeface="黑体" panose="02010609060101010101" pitchFamily="2" charset="-122"/>
                <a:ea typeface="黑体" panose="02010609060101010101" pitchFamily="2" charset="-122"/>
              </a:rPr>
              <a:t>日</a:t>
            </a:r>
          </a:p>
          <a:p>
            <a:pPr>
              <a:lnSpc>
                <a:spcPct val="160000"/>
              </a:lnSpc>
              <a:buFontTx/>
              <a:buNone/>
            </a:pPr>
            <a:r>
              <a:rPr lang="zh-CN" altLang="en-US" sz="1800" b="0" smtClean="0">
                <a:solidFill>
                  <a:srgbClr val="0000CC"/>
                </a:solidFill>
                <a:latin typeface="黑体" panose="02010609060101010101" pitchFamily="2" charset="-122"/>
                <a:ea typeface="黑体" panose="02010609060101010101" pitchFamily="2" charset="-122"/>
                <a:sym typeface="+mn-ea"/>
              </a:rPr>
              <a:t>      辖区常住居民年平均就诊人次</a:t>
            </a:r>
            <a:r>
              <a:rPr lang="en-US" altLang="zh-CN" sz="1800" b="0" smtClean="0">
                <a:solidFill>
                  <a:srgbClr val="0000CC"/>
                </a:solidFill>
                <a:latin typeface="黑体" panose="02010609060101010101" pitchFamily="2" charset="-122"/>
                <a:ea typeface="黑体" panose="02010609060101010101" pitchFamily="2" charset="-122"/>
                <a:sym typeface="+mn-ea"/>
              </a:rPr>
              <a:t>23256/</a:t>
            </a:r>
            <a:r>
              <a:rPr lang="en-US" altLang="zh-CN" sz="1800" b="0" smtClean="0">
                <a:solidFill>
                  <a:srgbClr val="0000CC"/>
                </a:solidFill>
                <a:latin typeface="黑体" panose="02010609060101010101" pitchFamily="2" charset="-122"/>
                <a:ea typeface="黑体" panose="02010609060101010101" pitchFamily="2" charset="-122"/>
                <a:cs typeface="Arial" panose="020B0604020202020204" pitchFamily="34" charset="0"/>
                <a:sym typeface="+mn-ea"/>
              </a:rPr>
              <a:t>2</a:t>
            </a:r>
            <a:r>
              <a:rPr lang="zh-CN" altLang="en-US" sz="1800" b="0" smtClean="0">
                <a:solidFill>
                  <a:srgbClr val="0000CC"/>
                </a:solidFill>
                <a:latin typeface="黑体" panose="02010609060101010101" pitchFamily="2" charset="-122"/>
                <a:ea typeface="黑体" panose="02010609060101010101" pitchFamily="2" charset="-122"/>
                <a:cs typeface="Arial" panose="020B0604020202020204" pitchFamily="34" charset="0"/>
                <a:sym typeface="+mn-ea"/>
              </a:rPr>
              <a:t>万</a:t>
            </a:r>
            <a:r>
              <a:rPr lang="en-US" altLang="zh-CN" sz="1800" b="0" smtClean="0">
                <a:solidFill>
                  <a:srgbClr val="0000CC"/>
                </a:solidFill>
                <a:latin typeface="黑体" panose="02010609060101010101" pitchFamily="2" charset="-122"/>
                <a:ea typeface="黑体" panose="02010609060101010101" pitchFamily="2" charset="-122"/>
                <a:sym typeface="+mn-ea"/>
              </a:rPr>
              <a:t>=1.12</a:t>
            </a:r>
            <a:r>
              <a:rPr lang="zh-CN" altLang="en-US" sz="1800" b="0" smtClean="0">
                <a:solidFill>
                  <a:srgbClr val="0000CC"/>
                </a:solidFill>
                <a:latin typeface="黑体" panose="02010609060101010101" pitchFamily="2" charset="-122"/>
                <a:ea typeface="黑体" panose="02010609060101010101" pitchFamily="2" charset="-122"/>
                <a:sym typeface="+mn-ea"/>
              </a:rPr>
              <a:t>人次</a:t>
            </a:r>
          </a:p>
          <a:p>
            <a:pPr>
              <a:lnSpc>
                <a:spcPct val="160000"/>
              </a:lnSpc>
              <a:buFontTx/>
              <a:buNone/>
            </a:pPr>
            <a:r>
              <a:rPr lang="zh-CN" altLang="en-US" sz="1800" b="0" smtClean="0">
                <a:solidFill>
                  <a:srgbClr val="0000CC"/>
                </a:solidFill>
                <a:latin typeface="黑体" panose="02010609060101010101" pitchFamily="2" charset="-122"/>
                <a:ea typeface="黑体" panose="02010609060101010101" pitchFamily="2" charset="-122"/>
                <a:sym typeface="+mn-ea"/>
              </a:rPr>
              <a:t>      病床使用率：</a:t>
            </a:r>
            <a:r>
              <a:rPr lang="en-US" altLang="zh-CN" sz="1800" b="0" smtClean="0">
                <a:solidFill>
                  <a:srgbClr val="0000CC"/>
                </a:solidFill>
                <a:latin typeface="黑体" panose="02010609060101010101" pitchFamily="2" charset="-122"/>
                <a:ea typeface="黑体" panose="02010609060101010101" pitchFamily="2" charset="-122"/>
                <a:sym typeface="+mn-ea"/>
              </a:rPr>
              <a:t>4780/20*365=65.48%</a:t>
            </a:r>
            <a:endParaRPr lang="zh-CN" altLang="en-US" sz="1800" b="0" smtClean="0">
              <a:solidFill>
                <a:srgbClr val="0000CC"/>
              </a:solidFill>
              <a:latin typeface="黑体" panose="02010609060101010101" pitchFamily="2" charset="-122"/>
              <a:ea typeface="黑体" panose="02010609060101010101" pitchFamily="2" charset="-122"/>
            </a:endParaRPr>
          </a:p>
          <a:p>
            <a:pPr>
              <a:lnSpc>
                <a:spcPct val="160000"/>
              </a:lnSpc>
              <a:buFontTx/>
              <a:buNone/>
            </a:pPr>
            <a:r>
              <a:rPr lang="zh-CN" altLang="en-US" sz="1800" b="0" smtClean="0">
                <a:solidFill>
                  <a:srgbClr val="0000CC"/>
                </a:solidFill>
                <a:latin typeface="黑体" panose="02010609060101010101" pitchFamily="2" charset="-122"/>
                <a:ea typeface="黑体" panose="02010609060101010101" pitchFamily="2" charset="-122"/>
              </a:rPr>
              <a:t>结论：</a:t>
            </a:r>
            <a:r>
              <a:rPr lang="zh-CN" altLang="en-US" sz="1800" b="0" smtClean="0">
                <a:solidFill>
                  <a:srgbClr val="0000CC"/>
                </a:solidFill>
                <a:latin typeface="黑体" panose="02010609060101010101" pitchFamily="2" charset="-122"/>
                <a:ea typeface="黑体" panose="02010609060101010101" pitchFamily="2" charset="-122"/>
                <a:sym typeface="+mn-ea"/>
              </a:rPr>
              <a:t>医生日均诊疗人次</a:t>
            </a:r>
            <a:r>
              <a:rPr lang="zh-CN" altLang="en-US" sz="1400" b="0" smtClean="0">
                <a:sym typeface="+mn-ea"/>
              </a:rPr>
              <a:t>＞</a:t>
            </a:r>
            <a:r>
              <a:rPr lang="zh-CN" altLang="zh-CN" sz="1800" b="0" smtClean="0">
                <a:solidFill>
                  <a:schemeClr val="accent2"/>
                </a:solidFill>
                <a:latin typeface="黑体" panose="02010609060101010101" pitchFamily="2" charset="-122"/>
                <a:ea typeface="黑体" panose="02010609060101010101" pitchFamily="2" charset="-122"/>
                <a:sym typeface="+mn-ea"/>
              </a:rPr>
              <a:t>【</a:t>
            </a:r>
            <a:r>
              <a:rPr lang="en-US" altLang="zh-CN" sz="1800" b="0" smtClean="0">
                <a:solidFill>
                  <a:schemeClr val="accent2"/>
                </a:solidFill>
                <a:latin typeface="黑体" panose="02010609060101010101" pitchFamily="2" charset="-122"/>
                <a:ea typeface="黑体" panose="02010609060101010101" pitchFamily="2" charset="-122"/>
                <a:sym typeface="+mn-ea"/>
              </a:rPr>
              <a:t>B2</a:t>
            </a:r>
            <a:r>
              <a:rPr lang="zh-CN" altLang="zh-CN" sz="1800" b="0" smtClean="0">
                <a:solidFill>
                  <a:schemeClr val="accent2"/>
                </a:solidFill>
                <a:latin typeface="黑体" panose="02010609060101010101" pitchFamily="2" charset="-122"/>
                <a:ea typeface="黑体" panose="02010609060101010101" pitchFamily="2" charset="-122"/>
                <a:sym typeface="+mn-ea"/>
              </a:rPr>
              <a:t>】</a:t>
            </a:r>
            <a:r>
              <a:rPr lang="en-US" altLang="zh-CN" sz="1800" b="0" smtClean="0">
                <a:solidFill>
                  <a:schemeClr val="accent2"/>
                </a:solidFill>
                <a:latin typeface="黑体" panose="02010609060101010101" pitchFamily="2" charset="-122"/>
                <a:ea typeface="黑体" panose="02010609060101010101" pitchFamily="2" charset="-122"/>
                <a:sym typeface="+mn-ea"/>
              </a:rPr>
              <a:t>10</a:t>
            </a:r>
            <a:r>
              <a:rPr lang="zh-CN" altLang="en-US" sz="1800" b="0" smtClean="0">
                <a:solidFill>
                  <a:schemeClr val="accent2"/>
                </a:solidFill>
                <a:latin typeface="黑体" panose="02010609060101010101" pitchFamily="2" charset="-122"/>
                <a:ea typeface="黑体" panose="02010609060101010101" pitchFamily="2" charset="-122"/>
                <a:sym typeface="+mn-ea"/>
              </a:rPr>
              <a:t>人次</a:t>
            </a:r>
            <a:r>
              <a:rPr lang="zh-CN" altLang="zh-CN" sz="1800" b="0" smtClean="0">
                <a:latin typeface="黑体" panose="02010609060101010101" pitchFamily="2" charset="-122"/>
                <a:ea typeface="黑体" panose="02010609060101010101" pitchFamily="2" charset="-122"/>
                <a:sym typeface="+mn-ea"/>
              </a:rPr>
              <a:t>＜</a:t>
            </a:r>
            <a:r>
              <a:rPr lang="zh-CN" altLang="zh-CN" sz="1800" b="0" smtClean="0">
                <a:solidFill>
                  <a:schemeClr val="accent2"/>
                </a:solidFill>
                <a:latin typeface="黑体" panose="02010609060101010101" pitchFamily="2" charset="-122"/>
                <a:ea typeface="黑体" panose="02010609060101010101" pitchFamily="2" charset="-122"/>
                <a:sym typeface="+mn-ea"/>
              </a:rPr>
              <a:t>【</a:t>
            </a:r>
            <a:r>
              <a:rPr lang="en-US" altLang="zh-CN" sz="1800" b="0" smtClean="0">
                <a:solidFill>
                  <a:schemeClr val="accent2"/>
                </a:solidFill>
                <a:latin typeface="黑体" panose="02010609060101010101" pitchFamily="2" charset="-122"/>
                <a:ea typeface="黑体" panose="02010609060101010101" pitchFamily="2" charset="-122"/>
                <a:sym typeface="+mn-ea"/>
              </a:rPr>
              <a:t>A1</a:t>
            </a:r>
            <a:r>
              <a:rPr lang="zh-CN" altLang="zh-CN" sz="1800" b="0" smtClean="0">
                <a:solidFill>
                  <a:schemeClr val="accent2"/>
                </a:solidFill>
                <a:latin typeface="黑体" panose="02010609060101010101" pitchFamily="2" charset="-122"/>
                <a:ea typeface="黑体" panose="02010609060101010101" pitchFamily="2" charset="-122"/>
                <a:sym typeface="+mn-ea"/>
              </a:rPr>
              <a:t>】</a:t>
            </a:r>
            <a:r>
              <a:rPr lang="zh-CN" altLang="en-US" sz="1800" b="0" smtClean="0">
                <a:solidFill>
                  <a:schemeClr val="accent2"/>
                </a:solidFill>
                <a:latin typeface="黑体" panose="02010609060101010101" pitchFamily="2" charset="-122"/>
                <a:ea typeface="黑体" panose="02010609060101010101" pitchFamily="2" charset="-122"/>
                <a:sym typeface="+mn-ea"/>
              </a:rPr>
              <a:t>1</a:t>
            </a:r>
            <a:r>
              <a:rPr lang="en-US" altLang="zh-CN" sz="1800" b="0" smtClean="0">
                <a:solidFill>
                  <a:schemeClr val="accent2"/>
                </a:solidFill>
                <a:latin typeface="黑体" panose="02010609060101010101" pitchFamily="2" charset="-122"/>
                <a:ea typeface="黑体" panose="02010609060101010101" pitchFamily="2" charset="-122"/>
                <a:sym typeface="+mn-ea"/>
              </a:rPr>
              <a:t>2</a:t>
            </a:r>
            <a:r>
              <a:rPr lang="zh-CN" altLang="en-US" sz="1800" b="0" smtClean="0">
                <a:solidFill>
                  <a:schemeClr val="accent2"/>
                </a:solidFill>
                <a:latin typeface="黑体" panose="02010609060101010101" pitchFamily="2" charset="-122"/>
                <a:ea typeface="黑体" panose="02010609060101010101" pitchFamily="2" charset="-122"/>
                <a:sym typeface="+mn-ea"/>
              </a:rPr>
              <a:t>人次</a:t>
            </a:r>
            <a:endParaRPr lang="zh-CN" altLang="zh-CN" sz="1800" b="0" smtClean="0">
              <a:solidFill>
                <a:schemeClr val="accent2"/>
              </a:solidFill>
              <a:latin typeface="黑体" panose="02010609060101010101" pitchFamily="2" charset="-122"/>
              <a:ea typeface="黑体" panose="02010609060101010101" pitchFamily="2" charset="-122"/>
              <a:sym typeface="+mn-ea"/>
            </a:endParaRPr>
          </a:p>
          <a:p>
            <a:pPr>
              <a:lnSpc>
                <a:spcPct val="160000"/>
              </a:lnSpc>
              <a:buFontTx/>
              <a:buNone/>
            </a:pPr>
            <a:r>
              <a:rPr lang="zh-CN" altLang="en-US" sz="1800" b="0" smtClean="0">
                <a:solidFill>
                  <a:srgbClr val="0000CC"/>
                </a:solidFill>
                <a:latin typeface="黑体" panose="02010609060101010101" pitchFamily="2" charset="-122"/>
                <a:ea typeface="黑体" panose="02010609060101010101" pitchFamily="2" charset="-122"/>
              </a:rPr>
              <a:t>      </a:t>
            </a:r>
            <a:r>
              <a:rPr lang="zh-CN" altLang="en-US" sz="1800" b="0" smtClean="0">
                <a:solidFill>
                  <a:srgbClr val="0000CC"/>
                </a:solidFill>
                <a:latin typeface="黑体" panose="02010609060101010101" pitchFamily="2" charset="-122"/>
                <a:ea typeface="黑体" panose="02010609060101010101" pitchFamily="2" charset="-122"/>
                <a:sym typeface="+mn-ea"/>
              </a:rPr>
              <a:t>辖区常住居民年平均就诊人次</a:t>
            </a:r>
            <a:r>
              <a:rPr lang="en-US" altLang="zh-CN" sz="1800" b="0" smtClean="0">
                <a:solidFill>
                  <a:srgbClr val="0000CC"/>
                </a:solidFill>
                <a:latin typeface="黑体" panose="02010609060101010101" pitchFamily="2" charset="-122"/>
                <a:ea typeface="黑体" panose="02010609060101010101" pitchFamily="2" charset="-122"/>
                <a:sym typeface="+mn-ea"/>
              </a:rPr>
              <a:t>≥</a:t>
            </a:r>
            <a:r>
              <a:rPr lang="zh-CN" altLang="zh-CN" sz="1800" b="0" smtClean="0">
                <a:solidFill>
                  <a:schemeClr val="accent2"/>
                </a:solidFill>
                <a:latin typeface="黑体" panose="02010609060101010101" pitchFamily="2" charset="-122"/>
                <a:ea typeface="黑体" panose="02010609060101010101" pitchFamily="2" charset="-122"/>
                <a:sym typeface="+mn-ea"/>
              </a:rPr>
              <a:t>【</a:t>
            </a:r>
            <a:r>
              <a:rPr lang="en-US" altLang="zh-CN" sz="1800" b="0" smtClean="0">
                <a:solidFill>
                  <a:schemeClr val="accent2"/>
                </a:solidFill>
                <a:latin typeface="黑体" panose="02010609060101010101" pitchFamily="2" charset="-122"/>
                <a:ea typeface="黑体" panose="02010609060101010101" pitchFamily="2" charset="-122"/>
                <a:sym typeface="+mn-ea"/>
              </a:rPr>
              <a:t>B2</a:t>
            </a:r>
            <a:r>
              <a:rPr lang="zh-CN" altLang="zh-CN" sz="1800" b="0" smtClean="0">
                <a:solidFill>
                  <a:schemeClr val="accent2"/>
                </a:solidFill>
                <a:latin typeface="黑体" panose="02010609060101010101" pitchFamily="2" charset="-122"/>
                <a:ea typeface="黑体" panose="02010609060101010101" pitchFamily="2" charset="-122"/>
                <a:sym typeface="+mn-ea"/>
              </a:rPr>
              <a:t>】</a:t>
            </a:r>
            <a:r>
              <a:rPr lang="en-US" altLang="zh-CN" sz="1800" b="0" smtClean="0">
                <a:solidFill>
                  <a:schemeClr val="accent2"/>
                </a:solidFill>
                <a:latin typeface="黑体" panose="02010609060101010101" pitchFamily="2" charset="-122"/>
                <a:ea typeface="黑体" panose="02010609060101010101" pitchFamily="2" charset="-122"/>
                <a:sym typeface="+mn-ea"/>
              </a:rPr>
              <a:t>1</a:t>
            </a:r>
            <a:r>
              <a:rPr lang="zh-CN" altLang="en-US" sz="1800" b="0" smtClean="0">
                <a:solidFill>
                  <a:schemeClr val="accent2"/>
                </a:solidFill>
                <a:latin typeface="黑体" panose="02010609060101010101" pitchFamily="2" charset="-122"/>
                <a:ea typeface="黑体" panose="02010609060101010101" pitchFamily="2" charset="-122"/>
                <a:sym typeface="+mn-ea"/>
              </a:rPr>
              <a:t>人次</a:t>
            </a:r>
            <a:r>
              <a:rPr lang="zh-CN" altLang="zh-CN" sz="1800" b="0" smtClean="0">
                <a:latin typeface="黑体" panose="02010609060101010101" pitchFamily="2" charset="-122"/>
                <a:ea typeface="黑体" panose="02010609060101010101" pitchFamily="2" charset="-122"/>
                <a:sym typeface="+mn-ea"/>
              </a:rPr>
              <a:t>＜</a:t>
            </a:r>
            <a:r>
              <a:rPr lang="zh-CN" altLang="zh-CN" sz="1800" b="0" smtClean="0">
                <a:solidFill>
                  <a:schemeClr val="accent2"/>
                </a:solidFill>
                <a:latin typeface="黑体" panose="02010609060101010101" pitchFamily="2" charset="-122"/>
                <a:ea typeface="黑体" panose="02010609060101010101" pitchFamily="2" charset="-122"/>
                <a:sym typeface="+mn-ea"/>
              </a:rPr>
              <a:t>【</a:t>
            </a:r>
            <a:r>
              <a:rPr lang="en-US" altLang="zh-CN" sz="1800" b="0" smtClean="0">
                <a:solidFill>
                  <a:schemeClr val="accent2"/>
                </a:solidFill>
                <a:latin typeface="黑体" panose="02010609060101010101" pitchFamily="2" charset="-122"/>
                <a:ea typeface="黑体" panose="02010609060101010101" pitchFamily="2" charset="-122"/>
                <a:sym typeface="+mn-ea"/>
              </a:rPr>
              <a:t>A1</a:t>
            </a:r>
            <a:r>
              <a:rPr lang="zh-CN" altLang="zh-CN" sz="1800" b="0" smtClean="0">
                <a:solidFill>
                  <a:schemeClr val="accent2"/>
                </a:solidFill>
                <a:latin typeface="黑体" panose="02010609060101010101" pitchFamily="2" charset="-122"/>
                <a:ea typeface="黑体" panose="02010609060101010101" pitchFamily="2" charset="-122"/>
                <a:sym typeface="+mn-ea"/>
              </a:rPr>
              <a:t>】</a:t>
            </a:r>
            <a:r>
              <a:rPr lang="zh-CN" altLang="en-US" sz="1800" b="0" smtClean="0">
                <a:solidFill>
                  <a:schemeClr val="accent2"/>
                </a:solidFill>
                <a:latin typeface="黑体" panose="02010609060101010101" pitchFamily="2" charset="-122"/>
                <a:ea typeface="黑体" panose="02010609060101010101" pitchFamily="2" charset="-122"/>
                <a:sym typeface="+mn-ea"/>
              </a:rPr>
              <a:t>2人次</a:t>
            </a:r>
          </a:p>
          <a:p>
            <a:pPr>
              <a:lnSpc>
                <a:spcPct val="160000"/>
              </a:lnSpc>
              <a:buFontTx/>
              <a:buNone/>
            </a:pPr>
            <a:r>
              <a:rPr lang="zh-CN" altLang="en-US" sz="1800" b="0" smtClean="0">
                <a:solidFill>
                  <a:srgbClr val="0000CC"/>
                </a:solidFill>
                <a:latin typeface="黑体" panose="02010609060101010101" pitchFamily="2" charset="-122"/>
                <a:ea typeface="黑体" panose="02010609060101010101" pitchFamily="2" charset="-122"/>
                <a:sym typeface="+mn-ea"/>
              </a:rPr>
              <a:t>      病床使用率</a:t>
            </a:r>
            <a:r>
              <a:rPr lang="en-US" altLang="zh-CN" sz="1800" b="0" smtClean="0">
                <a:solidFill>
                  <a:srgbClr val="0000CC"/>
                </a:solidFill>
                <a:latin typeface="黑体" panose="02010609060101010101" pitchFamily="2" charset="-122"/>
                <a:ea typeface="黑体" panose="02010609060101010101" pitchFamily="2" charset="-122"/>
                <a:sym typeface="+mn-ea"/>
              </a:rPr>
              <a:t>≥</a:t>
            </a:r>
            <a:r>
              <a:rPr lang="zh-CN" altLang="zh-CN" sz="1800" b="0" smtClean="0">
                <a:solidFill>
                  <a:schemeClr val="accent2"/>
                </a:solidFill>
                <a:latin typeface="黑体" panose="02010609060101010101" pitchFamily="2" charset="-122"/>
                <a:ea typeface="黑体" panose="02010609060101010101" pitchFamily="2" charset="-122"/>
                <a:sym typeface="+mn-ea"/>
              </a:rPr>
              <a:t>【</a:t>
            </a:r>
            <a:r>
              <a:rPr lang="en-US" altLang="zh-CN" sz="1800" b="0" smtClean="0">
                <a:solidFill>
                  <a:schemeClr val="accent2"/>
                </a:solidFill>
                <a:latin typeface="黑体" panose="02010609060101010101" pitchFamily="2" charset="-122"/>
                <a:ea typeface="黑体" panose="02010609060101010101" pitchFamily="2" charset="-122"/>
                <a:sym typeface="+mn-ea"/>
              </a:rPr>
              <a:t>B3</a:t>
            </a:r>
            <a:r>
              <a:rPr lang="zh-CN" altLang="zh-CN" sz="1800" b="0" smtClean="0">
                <a:solidFill>
                  <a:schemeClr val="accent2"/>
                </a:solidFill>
                <a:latin typeface="黑体" panose="02010609060101010101" pitchFamily="2" charset="-122"/>
                <a:ea typeface="黑体" panose="02010609060101010101" pitchFamily="2" charset="-122"/>
                <a:sym typeface="+mn-ea"/>
              </a:rPr>
              <a:t>】</a:t>
            </a:r>
            <a:r>
              <a:rPr lang="zh-CN" altLang="en-US" sz="1800" b="0" smtClean="0">
                <a:solidFill>
                  <a:schemeClr val="accent2"/>
                </a:solidFill>
                <a:latin typeface="黑体" panose="02010609060101010101" pitchFamily="2" charset="-122"/>
                <a:ea typeface="黑体" panose="02010609060101010101" pitchFamily="2" charset="-122"/>
                <a:sym typeface="+mn-ea"/>
              </a:rPr>
              <a:t>6</a:t>
            </a:r>
            <a:r>
              <a:rPr lang="en-US" altLang="zh-CN" sz="1800" b="0" smtClean="0">
                <a:solidFill>
                  <a:schemeClr val="accent2"/>
                </a:solidFill>
                <a:latin typeface="黑体" panose="02010609060101010101" pitchFamily="2" charset="-122"/>
                <a:ea typeface="黑体" panose="02010609060101010101" pitchFamily="2" charset="-122"/>
                <a:sym typeface="+mn-ea"/>
              </a:rPr>
              <a:t>0%</a:t>
            </a:r>
            <a:r>
              <a:rPr lang="zh-CN" altLang="zh-CN" sz="1800" b="0" smtClean="0">
                <a:latin typeface="黑体" panose="02010609060101010101" pitchFamily="2" charset="-122"/>
                <a:ea typeface="黑体" panose="02010609060101010101" pitchFamily="2" charset="-122"/>
                <a:sym typeface="+mn-ea"/>
              </a:rPr>
              <a:t>＜</a:t>
            </a:r>
            <a:r>
              <a:rPr lang="zh-CN" altLang="zh-CN" sz="1800" b="0" smtClean="0">
                <a:solidFill>
                  <a:schemeClr val="accent2"/>
                </a:solidFill>
                <a:latin typeface="黑体" panose="02010609060101010101" pitchFamily="2" charset="-122"/>
                <a:ea typeface="黑体" panose="02010609060101010101" pitchFamily="2" charset="-122"/>
                <a:sym typeface="+mn-ea"/>
              </a:rPr>
              <a:t>【</a:t>
            </a:r>
            <a:r>
              <a:rPr lang="en-US" altLang="zh-CN" sz="1800" b="0" smtClean="0">
                <a:solidFill>
                  <a:schemeClr val="accent2"/>
                </a:solidFill>
                <a:latin typeface="黑体" panose="02010609060101010101" pitchFamily="2" charset="-122"/>
                <a:ea typeface="黑体" panose="02010609060101010101" pitchFamily="2" charset="-122"/>
                <a:sym typeface="+mn-ea"/>
              </a:rPr>
              <a:t>A3</a:t>
            </a:r>
            <a:r>
              <a:rPr lang="zh-CN" altLang="zh-CN" sz="1800" b="0" smtClean="0">
                <a:solidFill>
                  <a:schemeClr val="accent2"/>
                </a:solidFill>
                <a:latin typeface="黑体" panose="02010609060101010101" pitchFamily="2" charset="-122"/>
                <a:ea typeface="黑体" panose="02010609060101010101" pitchFamily="2" charset="-122"/>
                <a:sym typeface="+mn-ea"/>
              </a:rPr>
              <a:t>】</a:t>
            </a:r>
            <a:r>
              <a:rPr lang="zh-CN" altLang="en-US" sz="1800" b="0" smtClean="0">
                <a:solidFill>
                  <a:schemeClr val="accent2"/>
                </a:solidFill>
                <a:latin typeface="黑体" panose="02010609060101010101" pitchFamily="2" charset="-122"/>
                <a:ea typeface="黑体" panose="02010609060101010101" pitchFamily="2" charset="-122"/>
                <a:sym typeface="+mn-ea"/>
              </a:rPr>
              <a:t>8</a:t>
            </a:r>
            <a:r>
              <a:rPr lang="en-US" altLang="zh-CN" sz="1800" b="0" smtClean="0">
                <a:solidFill>
                  <a:schemeClr val="accent2"/>
                </a:solidFill>
                <a:latin typeface="黑体" panose="02010609060101010101" pitchFamily="2" charset="-122"/>
                <a:ea typeface="黑体" panose="02010609060101010101" pitchFamily="2" charset="-122"/>
                <a:sym typeface="+mn-ea"/>
              </a:rPr>
              <a:t>5%</a:t>
            </a:r>
          </a:p>
          <a:p>
            <a:pPr>
              <a:lnSpc>
                <a:spcPct val="160000"/>
              </a:lnSpc>
              <a:buFontTx/>
              <a:buNone/>
            </a:pPr>
            <a:r>
              <a:rPr lang="zh-CN" altLang="en-US" sz="900" b="0" smtClean="0">
                <a:solidFill>
                  <a:schemeClr val="accent2"/>
                </a:solidFill>
                <a:latin typeface="黑体" panose="02010609060101010101" pitchFamily="2" charset="-122"/>
                <a:ea typeface="黑体" panose="02010609060101010101" pitchFamily="2" charset="-122"/>
                <a:sym typeface="+mn-ea"/>
              </a:rPr>
              <a:t>       </a:t>
            </a:r>
            <a:endParaRPr lang="zh-CN" altLang="zh-CN" sz="900" b="0" smtClean="0">
              <a:solidFill>
                <a:schemeClr val="accent2"/>
              </a:solidFill>
              <a:latin typeface="黑体" panose="02010609060101010101" pitchFamily="2" charset="-122"/>
              <a:ea typeface="黑体" panose="02010609060101010101" pitchFamily="2" charset="-122"/>
              <a:sym typeface="+mn-ea"/>
            </a:endParaRPr>
          </a:p>
          <a:p>
            <a:pPr>
              <a:lnSpc>
                <a:spcPct val="80000"/>
              </a:lnSpc>
              <a:buFontTx/>
              <a:buNone/>
            </a:pPr>
            <a:r>
              <a:rPr lang="zh-CN" altLang="zh-CN" sz="2400" b="0" smtClean="0">
                <a:solidFill>
                  <a:srgbClr val="FF0000"/>
                </a:solidFill>
                <a:latin typeface="黑体" panose="02010609060101010101" pitchFamily="2" charset="-122"/>
                <a:ea typeface="黑体" panose="02010609060101010101" pitchFamily="2" charset="-122"/>
                <a:sym typeface="+mn-ea"/>
              </a:rPr>
              <a:t>综上所述：评定为</a:t>
            </a:r>
            <a:r>
              <a:rPr lang="zh-CN" altLang="en-US" sz="2400" b="0" smtClean="0">
                <a:solidFill>
                  <a:srgbClr val="FF0000"/>
                </a:solidFill>
                <a:latin typeface="黑体" panose="02010609060101010101" pitchFamily="2" charset="-122"/>
                <a:ea typeface="黑体" panose="02010609060101010101" pitchFamily="2" charset="-122"/>
                <a:sym typeface="+mn-ea"/>
              </a:rPr>
              <a:t> </a:t>
            </a:r>
            <a:r>
              <a:rPr lang="en-US" altLang="zh-CN" sz="2400" b="0" smtClean="0">
                <a:solidFill>
                  <a:srgbClr val="FF0000"/>
                </a:solidFill>
                <a:latin typeface="黑体" panose="02010609060101010101" pitchFamily="2" charset="-122"/>
                <a:ea typeface="黑体" panose="02010609060101010101" pitchFamily="2" charset="-122"/>
                <a:sym typeface="+mn-ea"/>
              </a:rPr>
              <a:t>B</a:t>
            </a:r>
          </a:p>
        </p:txBody>
      </p:sp>
      <p:sp>
        <p:nvSpPr>
          <p:cNvPr id="111618" name="标题 1"/>
          <p:cNvSpPr/>
          <p:nvPr/>
        </p:nvSpPr>
        <p:spPr bwMode="auto">
          <a:xfrm>
            <a:off x="457200" y="163513"/>
            <a:ext cx="8229600" cy="962025"/>
          </a:xfrm>
          <a:prstGeom prst="rect">
            <a:avLst/>
          </a:prstGeom>
          <a:noFill/>
          <a:ln w="9525">
            <a:noFill/>
            <a:miter lim="800000"/>
          </a:ln>
        </p:spPr>
        <p:txBody>
          <a:bodyPr anchor="ctr"/>
          <a:lstStyle/>
          <a:p>
            <a:pPr algn="ctr" eaLnBrk="0" hangingPunct="0"/>
            <a:r>
              <a:rPr lang="en-US" altLang="zh-CN" sz="4400" b="1">
                <a:solidFill>
                  <a:srgbClr val="000066"/>
                </a:solidFill>
                <a:latin typeface="黑体" panose="02010609060101010101" pitchFamily="2" charset="-122"/>
                <a:ea typeface="黑体" panose="02010609060101010101" pitchFamily="2" charset="-122"/>
              </a:rPr>
              <a:t>2.3.1</a:t>
            </a:r>
            <a:r>
              <a:rPr lang="zh-CN" altLang="en-US" sz="4400" b="1">
                <a:solidFill>
                  <a:srgbClr val="000066"/>
                </a:solidFill>
                <a:latin typeface="黑体" panose="02010609060101010101" pitchFamily="2" charset="-122"/>
                <a:ea typeface="黑体" panose="02010609060101010101" pitchFamily="2" charset="-122"/>
              </a:rPr>
              <a:t> 服务效率</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29027">
                                            <p:txEl>
                                              <p:pRg st="1" end="1"/>
                                            </p:txEl>
                                          </p:spTgt>
                                        </p:tgtEl>
                                        <p:attrNameLst>
                                          <p:attrName>style.visibility</p:attrName>
                                        </p:attrNameLst>
                                      </p:cBhvr>
                                      <p:to>
                                        <p:strVal val="visible"/>
                                      </p:to>
                                    </p:set>
                                    <p:animEffect transition="in" filter="blinds(horizontal)">
                                      <p:cBhvr>
                                        <p:cTn id="7" dur="500"/>
                                        <p:tgtEl>
                                          <p:spTgt spid="129027">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29027">
                                            <p:txEl>
                                              <p:pRg st="2" end="2"/>
                                            </p:txEl>
                                          </p:spTgt>
                                        </p:tgtEl>
                                        <p:attrNameLst>
                                          <p:attrName>style.visibility</p:attrName>
                                        </p:attrNameLst>
                                      </p:cBhvr>
                                      <p:to>
                                        <p:strVal val="visible"/>
                                      </p:to>
                                    </p:set>
                                    <p:animEffect transition="in" filter="blinds(horizontal)">
                                      <p:cBhvr>
                                        <p:cTn id="12" dur="500"/>
                                        <p:tgtEl>
                                          <p:spTgt spid="129027">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129027">
                                            <p:txEl>
                                              <p:pRg st="3" end="3"/>
                                            </p:txEl>
                                          </p:spTgt>
                                        </p:tgtEl>
                                        <p:attrNameLst>
                                          <p:attrName>style.visibility</p:attrName>
                                        </p:attrNameLst>
                                      </p:cBhvr>
                                      <p:to>
                                        <p:strVal val="visible"/>
                                      </p:to>
                                    </p:set>
                                    <p:animEffect transition="in" filter="blinds(horizontal)">
                                      <p:cBhvr>
                                        <p:cTn id="17" dur="500"/>
                                        <p:tgtEl>
                                          <p:spTgt spid="129027">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129027">
                                            <p:txEl>
                                              <p:pRg st="4" end="4"/>
                                            </p:txEl>
                                          </p:spTgt>
                                        </p:tgtEl>
                                        <p:attrNameLst>
                                          <p:attrName>style.visibility</p:attrName>
                                        </p:attrNameLst>
                                      </p:cBhvr>
                                      <p:to>
                                        <p:strVal val="visible"/>
                                      </p:to>
                                    </p:set>
                                    <p:animEffect transition="in" filter="blinds(horizontal)">
                                      <p:cBhvr>
                                        <p:cTn id="22" dur="500"/>
                                        <p:tgtEl>
                                          <p:spTgt spid="129027">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129027">
                                            <p:txEl>
                                              <p:pRg st="5" end="5"/>
                                            </p:txEl>
                                          </p:spTgt>
                                        </p:tgtEl>
                                        <p:attrNameLst>
                                          <p:attrName>style.visibility</p:attrName>
                                        </p:attrNameLst>
                                      </p:cBhvr>
                                      <p:to>
                                        <p:strVal val="visible"/>
                                      </p:to>
                                    </p:set>
                                    <p:animEffect transition="in" filter="blinds(horizontal)">
                                      <p:cBhvr>
                                        <p:cTn id="27" dur="500"/>
                                        <p:tgtEl>
                                          <p:spTgt spid="129027">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129027">
                                            <p:txEl>
                                              <p:pRg st="6" end="6"/>
                                            </p:txEl>
                                          </p:spTgt>
                                        </p:tgtEl>
                                        <p:attrNameLst>
                                          <p:attrName>style.visibility</p:attrName>
                                        </p:attrNameLst>
                                      </p:cBhvr>
                                      <p:to>
                                        <p:strVal val="visible"/>
                                      </p:to>
                                    </p:set>
                                    <p:animEffect transition="in" filter="blinds(horizontal)">
                                      <p:cBhvr>
                                        <p:cTn id="32" dur="500"/>
                                        <p:tgtEl>
                                          <p:spTgt spid="129027">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129027">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1" name="标题 1"/>
          <p:cNvSpPr>
            <a:spLocks noGrp="1"/>
          </p:cNvSpPr>
          <p:nvPr>
            <p:ph type="title"/>
          </p:nvPr>
        </p:nvSpPr>
        <p:spPr>
          <a:xfrm>
            <a:off x="457200" y="163513"/>
            <a:ext cx="8229600" cy="962025"/>
          </a:xfrm>
        </p:spPr>
        <p:txBody>
          <a:bodyPr/>
          <a:lstStyle/>
          <a:p>
            <a:r>
              <a:rPr lang="en-US" altLang="zh-CN" smtClean="0">
                <a:latin typeface="黑体" panose="02010609060101010101" pitchFamily="2" charset="-122"/>
                <a:ea typeface="黑体" panose="02010609060101010101" pitchFamily="2" charset="-122"/>
              </a:rPr>
              <a:t>2.3.1</a:t>
            </a:r>
            <a:r>
              <a:rPr lang="zh-CN" altLang="en-US" smtClean="0">
                <a:latin typeface="黑体" panose="02010609060101010101" pitchFamily="2" charset="-122"/>
                <a:ea typeface="黑体" panose="02010609060101010101" pitchFamily="2" charset="-122"/>
              </a:rPr>
              <a:t> 服务效率</a:t>
            </a:r>
          </a:p>
        </p:txBody>
      </p:sp>
      <p:sp>
        <p:nvSpPr>
          <p:cNvPr id="107522" name="内容占位符 2"/>
          <p:cNvSpPr>
            <a:spLocks noGrp="1"/>
          </p:cNvSpPr>
          <p:nvPr>
            <p:ph idx="1"/>
          </p:nvPr>
        </p:nvSpPr>
        <p:spPr>
          <a:xfrm>
            <a:off x="395288" y="1484313"/>
            <a:ext cx="8459787" cy="4824412"/>
          </a:xfrm>
        </p:spPr>
        <p:txBody>
          <a:bodyPr/>
          <a:lstStyle/>
          <a:p>
            <a:pPr marL="0" indent="0">
              <a:lnSpc>
                <a:spcPct val="160000"/>
              </a:lnSpc>
              <a:buFontTx/>
              <a:buNone/>
            </a:pPr>
            <a:r>
              <a:rPr lang="en-US" altLang="zh-CN" smtClean="0">
                <a:latin typeface="黑体" panose="02010609060101010101" pitchFamily="2" charset="-122"/>
                <a:ea typeface="黑体" panose="02010609060101010101" pitchFamily="2" charset="-122"/>
              </a:rPr>
              <a:t>案例：</a:t>
            </a:r>
            <a:r>
              <a:rPr lang="zh-CN" altLang="en-US" sz="1800" b="0" smtClean="0">
                <a:solidFill>
                  <a:srgbClr val="0000CC"/>
                </a:solidFill>
                <a:latin typeface="黑体" panose="02010609060101010101" pitchFamily="2" charset="-122"/>
                <a:ea typeface="黑体" panose="02010609060101010101" pitchFamily="2" charset="-122"/>
              </a:rPr>
              <a:t>2018年某社区辖区常住居民</a:t>
            </a:r>
            <a:r>
              <a:rPr lang="zh-CN" altLang="en-US" sz="1800" b="0" smtClean="0">
                <a:solidFill>
                  <a:srgbClr val="0000CC"/>
                </a:solidFill>
                <a:latin typeface="黑体" panose="02010609060101010101" pitchFamily="2" charset="-122"/>
                <a:ea typeface="黑体" panose="02010609060101010101" pitchFamily="2" charset="-122"/>
                <a:sym typeface="+mn-ea"/>
              </a:rPr>
              <a:t>13</a:t>
            </a:r>
            <a:r>
              <a:rPr lang="en-US" altLang="zh-CN" sz="1800" b="0" smtClean="0">
                <a:solidFill>
                  <a:srgbClr val="0000CC"/>
                </a:solidFill>
                <a:latin typeface="黑体" panose="02010609060101010101" pitchFamily="2" charset="-122"/>
                <a:ea typeface="黑体" panose="02010609060101010101" pitchFamily="2" charset="-122"/>
                <a:sym typeface="+mn-ea"/>
              </a:rPr>
              <a:t>.45</a:t>
            </a:r>
            <a:r>
              <a:rPr lang="zh-CN" altLang="en-US" sz="1800" b="0" smtClean="0">
                <a:solidFill>
                  <a:srgbClr val="0000CC"/>
                </a:solidFill>
                <a:latin typeface="黑体" panose="02010609060101010101" pitchFamily="2" charset="-122"/>
                <a:ea typeface="黑体" panose="02010609060101010101" pitchFamily="2" charset="-122"/>
                <a:sym typeface="+mn-ea"/>
              </a:rPr>
              <a:t>万人，</a:t>
            </a:r>
            <a:r>
              <a:rPr lang="zh-CN" altLang="en-US" sz="1800" b="0" smtClean="0">
                <a:solidFill>
                  <a:srgbClr val="0000CC"/>
                </a:solidFill>
                <a:latin typeface="黑体" panose="02010609060101010101" pitchFamily="2" charset="-122"/>
                <a:ea typeface="黑体" panose="02010609060101010101" pitchFamily="2" charset="-122"/>
              </a:rPr>
              <a:t>医师65人（含公卫医生</a:t>
            </a:r>
            <a:r>
              <a:rPr lang="en-US" altLang="zh-CN" sz="1800" b="0" smtClean="0">
                <a:solidFill>
                  <a:srgbClr val="0000CC"/>
                </a:solidFill>
                <a:latin typeface="黑体" panose="02010609060101010101" pitchFamily="2" charset="-122"/>
                <a:ea typeface="黑体" panose="02010609060101010101" pitchFamily="2" charset="-122"/>
              </a:rPr>
              <a:t>5</a:t>
            </a:r>
            <a:r>
              <a:rPr lang="zh-CN" altLang="en-US" sz="1800" b="0" smtClean="0">
                <a:solidFill>
                  <a:srgbClr val="0000CC"/>
                </a:solidFill>
                <a:latin typeface="黑体" panose="02010609060101010101" pitchFamily="2" charset="-122"/>
                <a:ea typeface="黑体" panose="02010609060101010101" pitchFamily="2" charset="-122"/>
              </a:rPr>
              <a:t>名），</a:t>
            </a:r>
            <a:r>
              <a:rPr lang="zh-CN" altLang="en-US" sz="1800" b="0" smtClean="0">
                <a:solidFill>
                  <a:srgbClr val="0000CC"/>
                </a:solidFill>
                <a:latin typeface="黑体" panose="02010609060101010101" pitchFamily="2" charset="-122"/>
                <a:ea typeface="黑体" panose="02010609060101010101" pitchFamily="2" charset="-122"/>
                <a:sym typeface="+mn-ea"/>
              </a:rPr>
              <a:t>编制床位</a:t>
            </a:r>
            <a:r>
              <a:rPr lang="en-US" altLang="zh-CN" sz="1800" b="0" smtClean="0">
                <a:solidFill>
                  <a:srgbClr val="0000CC"/>
                </a:solidFill>
                <a:latin typeface="黑体" panose="02010609060101010101" pitchFamily="2" charset="-122"/>
                <a:ea typeface="黑体" panose="02010609060101010101" pitchFamily="2" charset="-122"/>
                <a:sym typeface="+mn-ea"/>
              </a:rPr>
              <a:t>80</a:t>
            </a:r>
            <a:r>
              <a:rPr lang="zh-CN" altLang="en-US" sz="1800" b="0" smtClean="0">
                <a:solidFill>
                  <a:srgbClr val="0000CC"/>
                </a:solidFill>
                <a:latin typeface="黑体" panose="02010609060101010101" pitchFamily="2" charset="-122"/>
                <a:ea typeface="黑体" panose="02010609060101010101" pitchFamily="2" charset="-122"/>
                <a:sym typeface="+mn-ea"/>
              </a:rPr>
              <a:t>张</a:t>
            </a:r>
            <a:r>
              <a:rPr lang="zh-CN" altLang="en-US" sz="1800" b="0" smtClean="0">
                <a:solidFill>
                  <a:srgbClr val="0000CC"/>
                </a:solidFill>
                <a:latin typeface="黑体" panose="02010609060101010101" pitchFamily="2" charset="-122"/>
                <a:ea typeface="黑体" panose="02010609060101010101" pitchFamily="2" charset="-122"/>
              </a:rPr>
              <a:t>。年接受社区</a:t>
            </a:r>
            <a:r>
              <a:rPr lang="zh-CN" altLang="en-US" sz="1800" b="0" smtClean="0">
                <a:solidFill>
                  <a:srgbClr val="0000CC"/>
                </a:solidFill>
                <a:latin typeface="黑体" panose="02010609060101010101" pitchFamily="2" charset="-122"/>
                <a:ea typeface="黑体" panose="02010609060101010101" pitchFamily="2" charset="-122"/>
                <a:sym typeface="+mn-ea"/>
              </a:rPr>
              <a:t>卫生服务</a:t>
            </a:r>
            <a:r>
              <a:rPr lang="zh-CN" altLang="en-US" sz="1800" b="0" smtClean="0">
                <a:solidFill>
                  <a:srgbClr val="0000CC"/>
                </a:solidFill>
                <a:latin typeface="黑体" panose="02010609060101010101" pitchFamily="2" charset="-122"/>
                <a:ea typeface="黑体" panose="02010609060101010101" pitchFamily="2" charset="-122"/>
              </a:rPr>
              <a:t>中心服务总人次数43.8万，中心年住院总床日数</a:t>
            </a:r>
            <a:r>
              <a:rPr lang="en-US" altLang="zh-CN" sz="1800" b="0" smtClean="0">
                <a:solidFill>
                  <a:srgbClr val="0000CC"/>
                </a:solidFill>
                <a:latin typeface="黑体" panose="02010609060101010101" pitchFamily="2" charset="-122"/>
                <a:ea typeface="黑体" panose="02010609060101010101" pitchFamily="2" charset="-122"/>
              </a:rPr>
              <a:t>1</a:t>
            </a:r>
            <a:r>
              <a:rPr lang="zh-CN" altLang="en-US" sz="1800" b="0" smtClean="0">
                <a:solidFill>
                  <a:srgbClr val="0000CC"/>
                </a:solidFill>
                <a:latin typeface="黑体" panose="02010609060101010101" pitchFamily="2" charset="-122"/>
                <a:ea typeface="黑体" panose="02010609060101010101" pitchFamily="2" charset="-122"/>
              </a:rPr>
              <a:t>4745床日，年门诊诊疗</a:t>
            </a:r>
            <a:r>
              <a:rPr lang="en-US" altLang="zh-CN" sz="1800" b="0" smtClean="0">
                <a:solidFill>
                  <a:srgbClr val="0000CC"/>
                </a:solidFill>
                <a:latin typeface="黑体" panose="02010609060101010101" pitchFamily="2" charset="-122"/>
                <a:ea typeface="黑体" panose="02010609060101010101" pitchFamily="2" charset="-122"/>
              </a:rPr>
              <a:t>278423</a:t>
            </a:r>
            <a:r>
              <a:rPr lang="zh-CN" altLang="en-US" sz="1800" b="0" smtClean="0">
                <a:solidFill>
                  <a:srgbClr val="0000CC"/>
                </a:solidFill>
                <a:latin typeface="黑体" panose="02010609060101010101" pitchFamily="2" charset="-122"/>
                <a:ea typeface="黑体" panose="02010609060101010101" pitchFamily="2" charset="-122"/>
                <a:sym typeface="+mn-ea"/>
              </a:rPr>
              <a:t>人次。请问此</a:t>
            </a:r>
            <a:r>
              <a:rPr lang="zh-CN" altLang="en-US" sz="1800" b="0" smtClean="0">
                <a:solidFill>
                  <a:srgbClr val="0000CC"/>
                </a:solidFill>
                <a:latin typeface="黑体" panose="02010609060101010101" pitchFamily="2" charset="-122"/>
                <a:ea typeface="黑体" panose="02010609060101010101" pitchFamily="2" charset="-122"/>
              </a:rPr>
              <a:t>社区</a:t>
            </a:r>
            <a:r>
              <a:rPr lang="zh-CN" altLang="en-US" sz="1800" b="0" smtClean="0">
                <a:solidFill>
                  <a:srgbClr val="0000CC"/>
                </a:solidFill>
                <a:latin typeface="黑体" panose="02010609060101010101" pitchFamily="2" charset="-122"/>
                <a:ea typeface="黑体" panose="02010609060101010101" pitchFamily="2" charset="-122"/>
                <a:sym typeface="+mn-ea"/>
              </a:rPr>
              <a:t>卫生服务</a:t>
            </a:r>
            <a:r>
              <a:rPr lang="zh-CN" altLang="en-US" sz="1800" b="0" smtClean="0">
                <a:solidFill>
                  <a:srgbClr val="0000CC"/>
                </a:solidFill>
                <a:latin typeface="黑体" panose="02010609060101010101" pitchFamily="2" charset="-122"/>
                <a:ea typeface="黑体" panose="02010609060101010101" pitchFamily="2" charset="-122"/>
              </a:rPr>
              <a:t>中心</a:t>
            </a:r>
            <a:r>
              <a:rPr lang="zh-CN" altLang="en-US" sz="1800" b="0" smtClean="0">
                <a:solidFill>
                  <a:srgbClr val="0000CC"/>
                </a:solidFill>
                <a:latin typeface="黑体" panose="02010609060101010101" pitchFamily="2" charset="-122"/>
                <a:ea typeface="黑体" panose="02010609060101010101" pitchFamily="2" charset="-122"/>
                <a:sym typeface="+mn-ea"/>
              </a:rPr>
              <a:t>可以评什么等级</a:t>
            </a:r>
            <a:r>
              <a:rPr lang="en-US" altLang="zh-CN" sz="1800" b="0" smtClean="0">
                <a:solidFill>
                  <a:srgbClr val="0000CC"/>
                </a:solidFill>
                <a:latin typeface="黑体" panose="02010609060101010101" pitchFamily="2" charset="-122"/>
                <a:ea typeface="黑体" panose="02010609060101010101" pitchFamily="2" charset="-122"/>
                <a:sym typeface="+mn-ea"/>
              </a:rPr>
              <a:t>?</a:t>
            </a:r>
            <a:r>
              <a:rPr lang="en-US" altLang="zh-CN" sz="1800" smtClean="0">
                <a:latin typeface="黑体" panose="02010609060101010101" pitchFamily="2" charset="-122"/>
                <a:ea typeface="黑体" panose="02010609060101010101" pitchFamily="2" charset="-122"/>
              </a:rPr>
              <a:t> </a:t>
            </a:r>
            <a:endParaRPr lang="zh-CN" altLang="en-US" sz="1800" b="0" smtClean="0">
              <a:solidFill>
                <a:srgbClr val="0000CC"/>
              </a:solidFill>
              <a:latin typeface="黑体" panose="02010609060101010101" pitchFamily="2" charset="-122"/>
              <a:ea typeface="黑体" panose="02010609060101010101" pitchFamily="2" charset="-122"/>
            </a:endParaRPr>
          </a:p>
          <a:p>
            <a:pPr marL="0" indent="0">
              <a:lnSpc>
                <a:spcPct val="160000"/>
              </a:lnSpc>
              <a:buFontTx/>
              <a:buNone/>
            </a:pPr>
            <a:r>
              <a:rPr lang="zh-CN" altLang="en-US" sz="1800" b="0" smtClean="0">
                <a:solidFill>
                  <a:srgbClr val="0000CC"/>
                </a:solidFill>
                <a:latin typeface="黑体" panose="02010609060101010101" pitchFamily="2" charset="-122"/>
                <a:ea typeface="黑体" panose="02010609060101010101" pitchFamily="2" charset="-122"/>
              </a:rPr>
              <a:t>计算：医生日均</a:t>
            </a:r>
            <a:r>
              <a:rPr lang="zh-CN" altLang="en-US" sz="1800" b="0" smtClean="0">
                <a:solidFill>
                  <a:srgbClr val="0000CC"/>
                </a:solidFill>
                <a:latin typeface="黑体" panose="02010609060101010101" pitchFamily="2" charset="-122"/>
                <a:ea typeface="黑体" panose="02010609060101010101" pitchFamily="2" charset="-122"/>
                <a:sym typeface="+mn-ea"/>
              </a:rPr>
              <a:t>诊疗人次（</a:t>
            </a:r>
            <a:r>
              <a:rPr lang="en-US" altLang="zh-CN" sz="1800" b="0" smtClean="0">
                <a:solidFill>
                  <a:srgbClr val="0000CC"/>
                </a:solidFill>
                <a:latin typeface="黑体" panose="02010609060101010101" pitchFamily="2" charset="-122"/>
                <a:ea typeface="黑体" panose="02010609060101010101" pitchFamily="2" charset="-122"/>
                <a:sym typeface="+mn-ea"/>
              </a:rPr>
              <a:t>278423+14745*3</a:t>
            </a:r>
            <a:r>
              <a:rPr lang="zh-CN" altLang="en-US" sz="1800" b="0" smtClean="0">
                <a:solidFill>
                  <a:srgbClr val="0000CC"/>
                </a:solidFill>
                <a:latin typeface="黑体" panose="02010609060101010101" pitchFamily="2" charset="-122"/>
                <a:ea typeface="黑体" panose="02010609060101010101" pitchFamily="2" charset="-122"/>
                <a:sym typeface="+mn-ea"/>
              </a:rPr>
              <a:t>）</a:t>
            </a:r>
            <a:r>
              <a:rPr lang="en-US" altLang="zh-CN" sz="1800" b="0" smtClean="0">
                <a:solidFill>
                  <a:srgbClr val="0000CC"/>
                </a:solidFill>
                <a:latin typeface="黑体" panose="02010609060101010101" pitchFamily="2" charset="-122"/>
                <a:ea typeface="黑体" panose="02010609060101010101" pitchFamily="2" charset="-122"/>
              </a:rPr>
              <a:t>/</a:t>
            </a:r>
            <a:r>
              <a:rPr lang="zh-CN" altLang="en-US" sz="1800" b="0" smtClean="0">
                <a:solidFill>
                  <a:srgbClr val="0000CC"/>
                </a:solidFill>
                <a:latin typeface="黑体" panose="02010609060101010101" pitchFamily="2" charset="-122"/>
                <a:ea typeface="黑体" panose="02010609060101010101" pitchFamily="2" charset="-122"/>
              </a:rPr>
              <a:t>（</a:t>
            </a:r>
            <a:r>
              <a:rPr lang="en-US" altLang="zh-CN" sz="1800" b="0" smtClean="0">
                <a:solidFill>
                  <a:srgbClr val="0000CC"/>
                </a:solidFill>
                <a:latin typeface="黑体" panose="02010609060101010101" pitchFamily="2" charset="-122"/>
                <a:ea typeface="黑体" panose="02010609060101010101" pitchFamily="2" charset="-122"/>
              </a:rPr>
              <a:t>65-5</a:t>
            </a:r>
            <a:r>
              <a:rPr lang="zh-CN" altLang="en-US" sz="1800" b="0" smtClean="0">
                <a:solidFill>
                  <a:srgbClr val="0000CC"/>
                </a:solidFill>
                <a:latin typeface="黑体" panose="02010609060101010101" pitchFamily="2" charset="-122"/>
                <a:ea typeface="黑体" panose="02010609060101010101" pitchFamily="2" charset="-122"/>
              </a:rPr>
              <a:t>）</a:t>
            </a:r>
            <a:r>
              <a:rPr lang="en-US" altLang="zh-CN" sz="1800" b="0" smtClean="0">
                <a:solidFill>
                  <a:srgbClr val="0000CC"/>
                </a:solidFill>
                <a:latin typeface="黑体" panose="02010609060101010101" pitchFamily="2" charset="-122"/>
                <a:ea typeface="黑体" panose="02010609060101010101" pitchFamily="2" charset="-122"/>
              </a:rPr>
              <a:t>/251=21.4</a:t>
            </a:r>
            <a:r>
              <a:rPr lang="zh-CN" altLang="en-US" sz="1800" b="0" smtClean="0">
                <a:solidFill>
                  <a:srgbClr val="0000CC"/>
                </a:solidFill>
                <a:latin typeface="黑体" panose="02010609060101010101" pitchFamily="2" charset="-122"/>
                <a:ea typeface="黑体" panose="02010609060101010101" pitchFamily="2" charset="-122"/>
              </a:rPr>
              <a:t>人次</a:t>
            </a:r>
            <a:r>
              <a:rPr lang="en-US" altLang="zh-CN" sz="1800" b="0" smtClean="0">
                <a:solidFill>
                  <a:srgbClr val="0000CC"/>
                </a:solidFill>
                <a:latin typeface="黑体" panose="02010609060101010101" pitchFamily="2" charset="-122"/>
                <a:ea typeface="黑体" panose="02010609060101010101" pitchFamily="2" charset="-122"/>
              </a:rPr>
              <a:t>/</a:t>
            </a:r>
            <a:r>
              <a:rPr lang="zh-CN" altLang="en-US" sz="1800" b="0" smtClean="0">
                <a:solidFill>
                  <a:srgbClr val="0000CC"/>
                </a:solidFill>
                <a:latin typeface="黑体" panose="02010609060101010101" pitchFamily="2" charset="-122"/>
                <a:ea typeface="黑体" panose="02010609060101010101" pitchFamily="2" charset="-122"/>
              </a:rPr>
              <a:t>日</a:t>
            </a:r>
          </a:p>
          <a:p>
            <a:pPr marL="0" indent="0">
              <a:lnSpc>
                <a:spcPct val="160000"/>
              </a:lnSpc>
              <a:buFontTx/>
              <a:buNone/>
            </a:pPr>
            <a:r>
              <a:rPr lang="zh-CN" altLang="en-US" sz="1800" b="0" smtClean="0">
                <a:solidFill>
                  <a:srgbClr val="0000CC"/>
                </a:solidFill>
                <a:latin typeface="黑体" panose="02010609060101010101" pitchFamily="2" charset="-122"/>
                <a:ea typeface="黑体" panose="02010609060101010101" pitchFamily="2" charset="-122"/>
                <a:sym typeface="+mn-ea"/>
              </a:rPr>
              <a:t>     辖区常住居民年平均就诊人次（</a:t>
            </a:r>
            <a:r>
              <a:rPr lang="en-US" altLang="zh-CN" sz="1800" b="0" smtClean="0">
                <a:solidFill>
                  <a:srgbClr val="0000CC"/>
                </a:solidFill>
                <a:latin typeface="黑体" panose="02010609060101010101" pitchFamily="2" charset="-122"/>
                <a:ea typeface="黑体" panose="02010609060101010101" pitchFamily="2" charset="-122"/>
                <a:sym typeface="+mn-ea"/>
              </a:rPr>
              <a:t>278423+14745*3</a:t>
            </a:r>
            <a:r>
              <a:rPr lang="zh-CN" altLang="en-US" sz="1800" b="0" smtClean="0">
                <a:solidFill>
                  <a:srgbClr val="0000CC"/>
                </a:solidFill>
                <a:latin typeface="黑体" panose="02010609060101010101" pitchFamily="2" charset="-122"/>
                <a:ea typeface="黑体" panose="02010609060101010101" pitchFamily="2" charset="-122"/>
                <a:sym typeface="+mn-ea"/>
              </a:rPr>
              <a:t>）</a:t>
            </a:r>
            <a:r>
              <a:rPr lang="en-US" altLang="zh-CN" sz="1800" b="0" smtClean="0">
                <a:solidFill>
                  <a:srgbClr val="0000CC"/>
                </a:solidFill>
                <a:latin typeface="黑体" panose="02010609060101010101" pitchFamily="2" charset="-122"/>
                <a:ea typeface="黑体" panose="02010609060101010101" pitchFamily="2" charset="-122"/>
                <a:sym typeface="+mn-ea"/>
              </a:rPr>
              <a:t>/</a:t>
            </a:r>
            <a:r>
              <a:rPr lang="en-US" altLang="zh-CN" sz="1800" b="0" smtClean="0">
                <a:solidFill>
                  <a:srgbClr val="0000CC"/>
                </a:solidFill>
                <a:latin typeface="Arial" panose="020B0604020202020204" pitchFamily="34" charset="0"/>
                <a:ea typeface="黑体" panose="02010609060101010101" pitchFamily="2" charset="-122"/>
                <a:cs typeface="Arial" panose="020B0604020202020204" pitchFamily="34" charset="0"/>
                <a:sym typeface="+mn-ea"/>
              </a:rPr>
              <a:t>13.45</a:t>
            </a:r>
            <a:r>
              <a:rPr lang="zh-CN" altLang="en-US" sz="1800" b="0" smtClean="0">
                <a:solidFill>
                  <a:srgbClr val="0000CC"/>
                </a:solidFill>
                <a:latin typeface="Arial" panose="020B0604020202020204" pitchFamily="34" charset="0"/>
                <a:ea typeface="黑体" panose="02010609060101010101" pitchFamily="2" charset="-122"/>
                <a:cs typeface="Arial" panose="020B0604020202020204" pitchFamily="34" charset="0"/>
                <a:sym typeface="+mn-ea"/>
              </a:rPr>
              <a:t>万</a:t>
            </a:r>
            <a:r>
              <a:rPr lang="en-US" altLang="zh-CN" sz="1800" b="0" smtClean="0">
                <a:solidFill>
                  <a:srgbClr val="0000CC"/>
                </a:solidFill>
                <a:latin typeface="黑体" panose="02010609060101010101" pitchFamily="2" charset="-122"/>
                <a:ea typeface="黑体" panose="02010609060101010101" pitchFamily="2" charset="-122"/>
                <a:sym typeface="+mn-ea"/>
              </a:rPr>
              <a:t>=2.4</a:t>
            </a:r>
            <a:r>
              <a:rPr lang="zh-CN" altLang="en-US" sz="1800" b="0" smtClean="0">
                <a:solidFill>
                  <a:srgbClr val="0000CC"/>
                </a:solidFill>
                <a:latin typeface="黑体" panose="02010609060101010101" pitchFamily="2" charset="-122"/>
                <a:ea typeface="黑体" panose="02010609060101010101" pitchFamily="2" charset="-122"/>
                <a:sym typeface="+mn-ea"/>
              </a:rPr>
              <a:t>人次</a:t>
            </a:r>
            <a:endParaRPr lang="zh-CN" altLang="en-US" sz="1800" b="0" smtClean="0">
              <a:solidFill>
                <a:srgbClr val="0000CC"/>
              </a:solidFill>
              <a:latin typeface="黑体" panose="02010609060101010101" pitchFamily="2" charset="-122"/>
              <a:ea typeface="黑体" panose="02010609060101010101" pitchFamily="2" charset="-122"/>
            </a:endParaRPr>
          </a:p>
          <a:p>
            <a:pPr marL="0" indent="0">
              <a:lnSpc>
                <a:spcPct val="160000"/>
              </a:lnSpc>
              <a:buFontTx/>
              <a:buNone/>
            </a:pPr>
            <a:r>
              <a:rPr lang="zh-CN" altLang="en-US" sz="1800" b="0" smtClean="0">
                <a:solidFill>
                  <a:srgbClr val="0000CC"/>
                </a:solidFill>
                <a:latin typeface="黑体" panose="02010609060101010101" pitchFamily="2" charset="-122"/>
                <a:ea typeface="黑体" panose="02010609060101010101" pitchFamily="2" charset="-122"/>
              </a:rPr>
              <a:t>结论：</a:t>
            </a:r>
            <a:r>
              <a:rPr lang="zh-CN" altLang="en-US" sz="1800" b="0" smtClean="0">
                <a:solidFill>
                  <a:srgbClr val="0000CC"/>
                </a:solidFill>
                <a:latin typeface="黑体" panose="02010609060101010101" pitchFamily="2" charset="-122"/>
                <a:ea typeface="黑体" panose="02010609060101010101" pitchFamily="2" charset="-122"/>
                <a:sym typeface="+mn-ea"/>
              </a:rPr>
              <a:t>医生日均诊疗人次</a:t>
            </a:r>
            <a:r>
              <a:rPr lang="en-US" altLang="zh-CN" sz="1800" b="0" smtClean="0">
                <a:solidFill>
                  <a:srgbClr val="0000CC"/>
                </a:solidFill>
                <a:latin typeface="Arial" panose="020B0604020202020204" pitchFamily="34" charset="0"/>
                <a:ea typeface="黑体" panose="02010609060101010101" pitchFamily="2" charset="-122"/>
                <a:sym typeface="+mn-ea"/>
              </a:rPr>
              <a:t>≥</a:t>
            </a:r>
            <a:r>
              <a:rPr lang="zh-CN" altLang="zh-CN" sz="1800" b="0" smtClean="0">
                <a:solidFill>
                  <a:schemeClr val="accent2"/>
                </a:solidFill>
                <a:latin typeface="黑体" panose="02010609060101010101" pitchFamily="2" charset="-122"/>
                <a:ea typeface="黑体" panose="02010609060101010101" pitchFamily="2" charset="-122"/>
                <a:sym typeface="+mn-ea"/>
              </a:rPr>
              <a:t>【</a:t>
            </a:r>
            <a:r>
              <a:rPr lang="en-US" altLang="zh-CN" sz="1800" b="0" smtClean="0">
                <a:solidFill>
                  <a:schemeClr val="accent2"/>
                </a:solidFill>
                <a:latin typeface="黑体" panose="02010609060101010101" pitchFamily="2" charset="-122"/>
                <a:ea typeface="黑体" panose="02010609060101010101" pitchFamily="2" charset="-122"/>
                <a:sym typeface="+mn-ea"/>
              </a:rPr>
              <a:t>A-1</a:t>
            </a:r>
            <a:r>
              <a:rPr lang="zh-CN" altLang="zh-CN" sz="1800" b="0" smtClean="0">
                <a:solidFill>
                  <a:schemeClr val="accent2"/>
                </a:solidFill>
                <a:latin typeface="黑体" panose="02010609060101010101" pitchFamily="2" charset="-122"/>
                <a:ea typeface="黑体" panose="02010609060101010101" pitchFamily="2" charset="-122"/>
                <a:sym typeface="+mn-ea"/>
              </a:rPr>
              <a:t>】</a:t>
            </a:r>
            <a:r>
              <a:rPr lang="zh-CN" altLang="en-US" sz="1800" b="0" smtClean="0">
                <a:solidFill>
                  <a:schemeClr val="accent2"/>
                </a:solidFill>
                <a:latin typeface="黑体" panose="02010609060101010101" pitchFamily="2" charset="-122"/>
                <a:ea typeface="黑体" panose="02010609060101010101" pitchFamily="2" charset="-122"/>
                <a:sym typeface="+mn-ea"/>
              </a:rPr>
              <a:t>2</a:t>
            </a:r>
            <a:r>
              <a:rPr lang="en-US" altLang="zh-CN" sz="1800" b="0" smtClean="0">
                <a:solidFill>
                  <a:schemeClr val="accent2"/>
                </a:solidFill>
                <a:latin typeface="黑体" panose="02010609060101010101" pitchFamily="2" charset="-122"/>
                <a:ea typeface="黑体" panose="02010609060101010101" pitchFamily="2" charset="-122"/>
                <a:sym typeface="+mn-ea"/>
              </a:rPr>
              <a:t>0</a:t>
            </a:r>
            <a:r>
              <a:rPr lang="zh-CN" altLang="en-US" sz="1800" b="0" smtClean="0">
                <a:solidFill>
                  <a:schemeClr val="accent2"/>
                </a:solidFill>
                <a:latin typeface="黑体" panose="02010609060101010101" pitchFamily="2" charset="-122"/>
                <a:ea typeface="黑体" panose="02010609060101010101" pitchFamily="2" charset="-122"/>
                <a:sym typeface="+mn-ea"/>
              </a:rPr>
              <a:t>人次</a:t>
            </a:r>
            <a:endParaRPr lang="zh-CN" altLang="zh-CN" sz="1800" b="0" smtClean="0">
              <a:solidFill>
                <a:schemeClr val="accent2"/>
              </a:solidFill>
              <a:latin typeface="黑体" panose="02010609060101010101" pitchFamily="2" charset="-122"/>
              <a:ea typeface="黑体" panose="02010609060101010101" pitchFamily="2" charset="-122"/>
              <a:sym typeface="+mn-ea"/>
            </a:endParaRPr>
          </a:p>
          <a:p>
            <a:pPr marL="0" indent="0">
              <a:lnSpc>
                <a:spcPct val="160000"/>
              </a:lnSpc>
              <a:buFontTx/>
              <a:buNone/>
            </a:pPr>
            <a:r>
              <a:rPr lang="zh-CN" altLang="en-US" sz="1800" b="0" smtClean="0">
                <a:solidFill>
                  <a:srgbClr val="0000CC"/>
                </a:solidFill>
                <a:latin typeface="黑体" panose="02010609060101010101" pitchFamily="2" charset="-122"/>
                <a:ea typeface="黑体" panose="02010609060101010101" pitchFamily="2" charset="-122"/>
              </a:rPr>
              <a:t>      </a:t>
            </a:r>
            <a:r>
              <a:rPr lang="zh-CN" altLang="en-US" sz="1800" b="0" smtClean="0">
                <a:solidFill>
                  <a:srgbClr val="0000CC"/>
                </a:solidFill>
                <a:latin typeface="黑体" panose="02010609060101010101" pitchFamily="2" charset="-122"/>
                <a:ea typeface="黑体" panose="02010609060101010101" pitchFamily="2" charset="-122"/>
                <a:sym typeface="+mn-ea"/>
              </a:rPr>
              <a:t>辖区常住居民年平均就诊人次</a:t>
            </a:r>
            <a:r>
              <a:rPr lang="en-US" altLang="zh-CN" sz="1800" b="0" smtClean="0">
                <a:solidFill>
                  <a:srgbClr val="0000CC"/>
                </a:solidFill>
                <a:latin typeface="Arial" panose="020B0604020202020204" pitchFamily="34" charset="0"/>
                <a:ea typeface="黑体" panose="02010609060101010101" pitchFamily="2" charset="-122"/>
                <a:sym typeface="+mn-ea"/>
              </a:rPr>
              <a:t>≥</a:t>
            </a:r>
            <a:r>
              <a:rPr lang="zh-CN" altLang="zh-CN" sz="1800" b="0" smtClean="0">
                <a:solidFill>
                  <a:schemeClr val="accent2"/>
                </a:solidFill>
                <a:latin typeface="黑体" panose="02010609060101010101" pitchFamily="2" charset="-122"/>
                <a:ea typeface="黑体" panose="02010609060101010101" pitchFamily="2" charset="-122"/>
                <a:sym typeface="+mn-ea"/>
              </a:rPr>
              <a:t>【</a:t>
            </a:r>
            <a:r>
              <a:rPr lang="en-US" altLang="zh-CN" sz="1800" b="0" smtClean="0">
                <a:solidFill>
                  <a:schemeClr val="accent2"/>
                </a:solidFill>
                <a:latin typeface="黑体" panose="02010609060101010101" pitchFamily="2" charset="-122"/>
                <a:ea typeface="黑体" panose="02010609060101010101" pitchFamily="2" charset="-122"/>
                <a:sym typeface="+mn-ea"/>
              </a:rPr>
              <a:t>A-2</a:t>
            </a:r>
            <a:r>
              <a:rPr lang="zh-CN" altLang="zh-CN" sz="1800" b="0" smtClean="0">
                <a:solidFill>
                  <a:schemeClr val="accent2"/>
                </a:solidFill>
                <a:latin typeface="黑体" panose="02010609060101010101" pitchFamily="2" charset="-122"/>
                <a:ea typeface="黑体" panose="02010609060101010101" pitchFamily="2" charset="-122"/>
                <a:sym typeface="+mn-ea"/>
              </a:rPr>
              <a:t>】</a:t>
            </a:r>
            <a:r>
              <a:rPr lang="zh-CN" altLang="en-US" sz="1800" b="0" smtClean="0">
                <a:solidFill>
                  <a:schemeClr val="accent2"/>
                </a:solidFill>
                <a:latin typeface="黑体" panose="02010609060101010101" pitchFamily="2" charset="-122"/>
                <a:ea typeface="黑体" panose="02010609060101010101" pitchFamily="2" charset="-122"/>
                <a:sym typeface="+mn-ea"/>
              </a:rPr>
              <a:t>2人次</a:t>
            </a:r>
            <a:endParaRPr lang="zh-CN" altLang="zh-CN" sz="1800" b="0" smtClean="0">
              <a:solidFill>
                <a:schemeClr val="accent2"/>
              </a:solidFill>
              <a:latin typeface="黑体" panose="02010609060101010101" pitchFamily="2" charset="-122"/>
              <a:ea typeface="黑体" panose="02010609060101010101" pitchFamily="2" charset="-122"/>
              <a:sym typeface="+mn-ea"/>
            </a:endParaRPr>
          </a:p>
          <a:p>
            <a:pPr marL="0" indent="0">
              <a:buFontTx/>
              <a:buNone/>
            </a:pPr>
            <a:r>
              <a:rPr lang="zh-CN" altLang="zh-CN" sz="2800" b="0" smtClean="0">
                <a:solidFill>
                  <a:srgbClr val="FF0000"/>
                </a:solidFill>
                <a:latin typeface="黑体" panose="02010609060101010101" pitchFamily="2" charset="-122"/>
                <a:ea typeface="黑体" panose="02010609060101010101" pitchFamily="2" charset="-122"/>
                <a:sym typeface="+mn-ea"/>
              </a:rPr>
              <a:t>综上所述：评定为</a:t>
            </a:r>
            <a:r>
              <a:rPr lang="zh-CN" altLang="en-US" sz="2800" b="0" smtClean="0">
                <a:solidFill>
                  <a:srgbClr val="FF0000"/>
                </a:solidFill>
                <a:latin typeface="黑体" panose="02010609060101010101" pitchFamily="2" charset="-122"/>
                <a:ea typeface="黑体" panose="02010609060101010101" pitchFamily="2" charset="-122"/>
                <a:sym typeface="+mn-ea"/>
              </a:rPr>
              <a:t> A</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07522">
                                            <p:txEl>
                                              <p:pRg st="1" end="1"/>
                                            </p:txEl>
                                          </p:spTgt>
                                        </p:tgtEl>
                                        <p:attrNameLst>
                                          <p:attrName>style.visibility</p:attrName>
                                        </p:attrNameLst>
                                      </p:cBhvr>
                                      <p:to>
                                        <p:strVal val="visible"/>
                                      </p:to>
                                    </p:set>
                                    <p:animEffect transition="in" filter="blinds(horizontal)">
                                      <p:cBhvr>
                                        <p:cTn id="7" dur="500"/>
                                        <p:tgtEl>
                                          <p:spTgt spid="107522">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07522">
                                            <p:txEl>
                                              <p:pRg st="2" end="2"/>
                                            </p:txEl>
                                          </p:spTgt>
                                        </p:tgtEl>
                                        <p:attrNameLst>
                                          <p:attrName>style.visibility</p:attrName>
                                        </p:attrNameLst>
                                      </p:cBhvr>
                                      <p:to>
                                        <p:strVal val="visible"/>
                                      </p:to>
                                    </p:set>
                                    <p:animEffect transition="in" filter="blinds(horizontal)">
                                      <p:cBhvr>
                                        <p:cTn id="12" dur="500"/>
                                        <p:tgtEl>
                                          <p:spTgt spid="107522">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107522">
                                            <p:txEl>
                                              <p:pRg st="3" end="3"/>
                                            </p:txEl>
                                          </p:spTgt>
                                        </p:tgtEl>
                                        <p:attrNameLst>
                                          <p:attrName>style.visibility</p:attrName>
                                        </p:attrNameLst>
                                      </p:cBhvr>
                                      <p:to>
                                        <p:strVal val="visible"/>
                                      </p:to>
                                    </p:set>
                                    <p:animEffect transition="in" filter="blinds(horizontal)">
                                      <p:cBhvr>
                                        <p:cTn id="17" dur="500"/>
                                        <p:tgtEl>
                                          <p:spTgt spid="107522">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107522">
                                            <p:txEl>
                                              <p:pRg st="4" end="4"/>
                                            </p:txEl>
                                          </p:spTgt>
                                        </p:tgtEl>
                                        <p:attrNameLst>
                                          <p:attrName>style.visibility</p:attrName>
                                        </p:attrNameLst>
                                      </p:cBhvr>
                                      <p:to>
                                        <p:strVal val="visible"/>
                                      </p:to>
                                    </p:set>
                                    <p:animEffect transition="in" filter="blinds(horizontal)">
                                      <p:cBhvr>
                                        <p:cTn id="22" dur="500"/>
                                        <p:tgtEl>
                                          <p:spTgt spid="107522">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107522">
                                            <p:txEl>
                                              <p:pRg st="5" end="5"/>
                                            </p:txEl>
                                          </p:spTgt>
                                        </p:tgtEl>
                                        <p:attrNameLst>
                                          <p:attrName>style.visibility</p:attrName>
                                        </p:attrNameLst>
                                      </p:cBhvr>
                                      <p:to>
                                        <p:strVal val="visible"/>
                                      </p:to>
                                    </p:set>
                                    <p:animEffect transition="in" filter="blinds(horizontal)">
                                      <p:cBhvr>
                                        <p:cTn id="27" dur="500"/>
                                        <p:tgtEl>
                                          <p:spTgt spid="10752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标题 1"/>
          <p:cNvSpPr>
            <a:spLocks noGrp="1"/>
          </p:cNvSpPr>
          <p:nvPr>
            <p:ph type="title" idx="4294967295"/>
          </p:nvPr>
        </p:nvSpPr>
        <p:spPr>
          <a:xfrm>
            <a:off x="457200" y="163513"/>
            <a:ext cx="8229600" cy="962025"/>
          </a:xfrm>
        </p:spPr>
        <p:txBody>
          <a:bodyPr/>
          <a:lstStyle/>
          <a:p>
            <a:r>
              <a:rPr lang="en-US" altLang="zh-CN" smtClean="0">
                <a:latin typeface="黑体" panose="02010609060101010101" pitchFamily="2" charset="-122"/>
                <a:ea typeface="黑体" panose="02010609060101010101" pitchFamily="2" charset="-122"/>
              </a:rPr>
              <a:t>1.3.1</a:t>
            </a:r>
            <a:r>
              <a:rPr lang="zh-CN" altLang="en-US" smtClean="0">
                <a:latin typeface="黑体" panose="02010609060101010101" pitchFamily="2" charset="-122"/>
                <a:ea typeface="黑体" panose="02010609060101010101" pitchFamily="2" charset="-122"/>
              </a:rPr>
              <a:t> 建筑面积</a:t>
            </a:r>
            <a:endParaRPr lang="zh-CN" altLang="en-US" sz="3200" smtClean="0">
              <a:latin typeface="黑体" panose="02010609060101010101" pitchFamily="2" charset="-122"/>
              <a:ea typeface="黑体" panose="02010609060101010101" pitchFamily="2" charset="-122"/>
            </a:endParaRPr>
          </a:p>
        </p:txBody>
      </p:sp>
      <p:sp>
        <p:nvSpPr>
          <p:cNvPr id="21506" name="矩形 2"/>
          <p:cNvSpPr>
            <a:spLocks noChangeArrowheads="1"/>
          </p:cNvSpPr>
          <p:nvPr/>
        </p:nvSpPr>
        <p:spPr bwMode="auto">
          <a:xfrm>
            <a:off x="250825" y="1484313"/>
            <a:ext cx="8642350" cy="3808730"/>
          </a:xfrm>
          <a:prstGeom prst="rect">
            <a:avLst/>
          </a:prstGeom>
          <a:noFill/>
          <a:ln w="9525">
            <a:noFill/>
            <a:miter lim="800000"/>
          </a:ln>
        </p:spPr>
        <p:txBody>
          <a:bodyPr>
            <a:spAutoFit/>
          </a:bodyPr>
          <a:lstStyle/>
          <a:p>
            <a:pPr>
              <a:lnSpc>
                <a:spcPct val="150000"/>
              </a:lnSpc>
              <a:defRPr/>
            </a:pPr>
            <a:r>
              <a:rPr lang="zh-CN" altLang="en-US" sz="2400" kern="0" dirty="0">
                <a:solidFill>
                  <a:srgbClr val="0000CC"/>
                </a:solidFill>
                <a:latin typeface="黑体" panose="02010609060101010101" pitchFamily="2" charset="-122"/>
                <a:ea typeface="黑体" panose="02010609060101010101" pitchFamily="2" charset="-122"/>
                <a:cs typeface="楷体_GB2312"/>
              </a:rPr>
              <a:t>社区卫生服务中心</a:t>
            </a:r>
            <a:endParaRPr lang="zh-CN" altLang="en-US" sz="2400" b="1">
              <a:solidFill>
                <a:srgbClr val="FF0000"/>
              </a:solidFill>
              <a:latin typeface="Arial" panose="020B0604020202020204" pitchFamily="34" charset="0"/>
              <a:ea typeface="黑体" panose="02010609060101010101" pitchFamily="2" charset="-122"/>
            </a:endParaRPr>
          </a:p>
          <a:p>
            <a:pPr>
              <a:lnSpc>
                <a:spcPct val="140000"/>
              </a:lnSpc>
              <a:defRPr/>
            </a:pPr>
            <a:r>
              <a:rPr lang="zh-CN" altLang="zh-CN" sz="2200" b="1">
                <a:solidFill>
                  <a:schemeClr val="accent2"/>
                </a:solidFill>
                <a:latin typeface="黑体" panose="02010609060101010101" pitchFamily="2" charset="-122"/>
                <a:ea typeface="黑体" panose="02010609060101010101" pitchFamily="2" charset="-122"/>
              </a:rPr>
              <a:t>【</a:t>
            </a:r>
            <a:r>
              <a:rPr lang="en-US" altLang="zh-CN" sz="2200" b="1">
                <a:solidFill>
                  <a:schemeClr val="accent2"/>
                </a:solidFill>
                <a:latin typeface="黑体" panose="02010609060101010101" pitchFamily="2" charset="-122"/>
                <a:ea typeface="黑体" panose="02010609060101010101" pitchFamily="2" charset="-122"/>
              </a:rPr>
              <a:t>B-1</a:t>
            </a:r>
            <a:r>
              <a:rPr lang="zh-CN" altLang="zh-CN" sz="2200" b="1">
                <a:solidFill>
                  <a:schemeClr val="accent2"/>
                </a:solidFill>
                <a:latin typeface="黑体" panose="02010609060101010101" pitchFamily="2" charset="-122"/>
                <a:ea typeface="黑体" panose="02010609060101010101" pitchFamily="2" charset="-122"/>
              </a:rPr>
              <a:t>】</a:t>
            </a:r>
            <a:r>
              <a:rPr lang="zh-CN" altLang="en-US" sz="2000" kern="0" dirty="0">
                <a:solidFill>
                  <a:srgbClr val="0000CC"/>
                </a:solidFill>
                <a:latin typeface="黑体" panose="02010609060101010101" pitchFamily="2" charset="-122"/>
                <a:ea typeface="黑体" panose="02010609060101010101" pitchFamily="2" charset="-122"/>
                <a:cs typeface="楷体_GB2312"/>
              </a:rPr>
              <a:t>设有病床的社区卫生服务中心按照相关要求增加建筑面积。</a:t>
            </a:r>
            <a:endParaRPr lang="zh-CN" altLang="zh-CN" sz="2200">
              <a:solidFill>
                <a:schemeClr val="accent2"/>
              </a:solidFill>
              <a:latin typeface="黑体" panose="02010609060101010101" pitchFamily="2" charset="-122"/>
              <a:ea typeface="黑体" panose="02010609060101010101" pitchFamily="2" charset="-122"/>
            </a:endParaRPr>
          </a:p>
          <a:p>
            <a:pPr>
              <a:lnSpc>
                <a:spcPct val="140000"/>
              </a:lnSpc>
              <a:defRPr/>
            </a:pPr>
            <a:r>
              <a:rPr lang="zh-CN" altLang="zh-CN" sz="2200" b="1">
                <a:solidFill>
                  <a:schemeClr val="accent2"/>
                </a:solidFill>
                <a:latin typeface="黑体" panose="02010609060101010101" pitchFamily="2" charset="-122"/>
                <a:ea typeface="黑体" panose="02010609060101010101" pitchFamily="2" charset="-122"/>
              </a:rPr>
              <a:t>【</a:t>
            </a:r>
            <a:r>
              <a:rPr lang="en-US" altLang="zh-CN" sz="2200" b="1">
                <a:solidFill>
                  <a:schemeClr val="accent2"/>
                </a:solidFill>
                <a:latin typeface="黑体" panose="02010609060101010101" pitchFamily="2" charset="-122"/>
                <a:ea typeface="黑体" panose="02010609060101010101" pitchFamily="2" charset="-122"/>
              </a:rPr>
              <a:t>B-2</a:t>
            </a:r>
            <a:r>
              <a:rPr lang="zh-CN" altLang="zh-CN" sz="2200" b="1">
                <a:solidFill>
                  <a:schemeClr val="accent2"/>
                </a:solidFill>
                <a:latin typeface="黑体" panose="02010609060101010101" pitchFamily="2" charset="-122"/>
                <a:ea typeface="黑体" panose="02010609060101010101" pitchFamily="2" charset="-122"/>
              </a:rPr>
              <a:t>】</a:t>
            </a:r>
            <a:r>
              <a:rPr lang="zh-CN" altLang="en-US" sz="2000" kern="0" dirty="0">
                <a:solidFill>
                  <a:srgbClr val="0000CC"/>
                </a:solidFill>
                <a:latin typeface="黑体" panose="02010609060101010101" pitchFamily="2" charset="-122"/>
                <a:ea typeface="黑体" panose="02010609060101010101" pitchFamily="2" charset="-122"/>
                <a:cs typeface="楷体_GB2312"/>
              </a:rPr>
              <a:t>1—50张床位，每增设1张床位，建筑面积至少增加25平方米。</a:t>
            </a:r>
          </a:p>
          <a:p>
            <a:pPr>
              <a:lnSpc>
                <a:spcPct val="140000"/>
              </a:lnSpc>
              <a:defRPr/>
            </a:pPr>
            <a:r>
              <a:rPr lang="zh-CN" altLang="en-US" sz="2000" kern="0" dirty="0">
                <a:solidFill>
                  <a:srgbClr val="0000CC"/>
                </a:solidFill>
                <a:latin typeface="黑体" panose="02010609060101010101" pitchFamily="2" charset="-122"/>
                <a:ea typeface="黑体" panose="02010609060101010101" pitchFamily="2" charset="-122"/>
                <a:cs typeface="楷体_GB2312"/>
              </a:rPr>
              <a:t>床位指编制床位数，即由卫生行政部门核定的床位数，应与“卫统1-2表”中“编制床位”数一致。社区卫生服务中心的实有建筑面积应</a:t>
            </a:r>
            <a:r>
              <a:rPr lang="zh-CN" altLang="zh-CN" sz="2000" b="1">
                <a:solidFill>
                  <a:srgbClr val="FF0000"/>
                </a:solidFill>
                <a:latin typeface="黑体" panose="02010609060101010101" pitchFamily="2" charset="-122"/>
                <a:ea typeface="黑体" panose="02010609060101010101" pitchFamily="2" charset="-122"/>
              </a:rPr>
              <a:t>不低于</a:t>
            </a:r>
            <a:r>
              <a:rPr lang="zh-CN" altLang="en-US" sz="2000" kern="0" dirty="0">
                <a:solidFill>
                  <a:srgbClr val="0000CC"/>
                </a:solidFill>
                <a:latin typeface="黑体" panose="02010609060101010101" pitchFamily="2" charset="-122"/>
                <a:ea typeface="黑体" panose="02010609060101010101" pitchFamily="2" charset="-122"/>
                <a:cs typeface="楷体_GB2312"/>
              </a:rPr>
              <a:t>标准建筑面积。</a:t>
            </a:r>
          </a:p>
          <a:p>
            <a:pPr marL="800100" lvl="1" indent="-342900">
              <a:lnSpc>
                <a:spcPct val="150000"/>
              </a:lnSpc>
              <a:buFont typeface="Arial" panose="020B0604020202020204" pitchFamily="34" charset="0"/>
              <a:buChar char="•"/>
              <a:defRPr/>
            </a:pPr>
            <a:r>
              <a:rPr lang="zh-CN" altLang="en-US" sz="2000" kern="0" dirty="0">
                <a:solidFill>
                  <a:srgbClr val="0000CC"/>
                </a:solidFill>
                <a:latin typeface="黑体" panose="02010609060101010101" pitchFamily="2" charset="-122"/>
                <a:ea typeface="黑体" panose="02010609060101010101" pitchFamily="2" charset="-122"/>
                <a:cs typeface="楷体_GB2312"/>
              </a:rPr>
              <a:t>标准建筑面积m2=（1400/1700/2000）m2+编制床位×25m2</a:t>
            </a:r>
          </a:p>
          <a:p>
            <a:pPr marL="800100" lvl="1" indent="-342900">
              <a:lnSpc>
                <a:spcPct val="150000"/>
              </a:lnSpc>
              <a:buFont typeface="Arial" panose="020B0604020202020204" pitchFamily="34" charset="0"/>
              <a:buChar char="•"/>
              <a:defRPr/>
            </a:pPr>
            <a:r>
              <a:rPr lang="zh-CN" altLang="en-US" sz="2000" kern="0" dirty="0">
                <a:solidFill>
                  <a:srgbClr val="0000CC"/>
                </a:solidFill>
                <a:latin typeface="黑体" panose="02010609060101010101" pitchFamily="2" charset="-122"/>
                <a:ea typeface="黑体" panose="02010609060101010101" pitchFamily="2" charset="-122"/>
                <a:cs typeface="楷体_GB2312"/>
              </a:rPr>
              <a:t>评价方式方法：查看</a:t>
            </a:r>
            <a:r>
              <a:rPr lang="zh-CN" altLang="zh-CN" sz="2000" b="1">
                <a:solidFill>
                  <a:srgbClr val="FF0000"/>
                </a:solidFill>
                <a:latin typeface="黑体" panose="02010609060101010101" pitchFamily="2" charset="-122"/>
                <a:ea typeface="黑体" panose="02010609060101010101" pitchFamily="2" charset="-122"/>
              </a:rPr>
              <a:t>执业许可证</a:t>
            </a:r>
            <a:r>
              <a:rPr lang="zh-CN" altLang="en-US" sz="2000" kern="0" dirty="0">
                <a:solidFill>
                  <a:srgbClr val="0000CC"/>
                </a:solidFill>
                <a:latin typeface="黑体" panose="02010609060101010101" pitchFamily="2" charset="-122"/>
                <a:ea typeface="黑体" panose="02010609060101010101" pitchFamily="2" charset="-122"/>
                <a:cs typeface="楷体_GB2312"/>
              </a:rPr>
              <a:t>，计算标准面积并对照。</a:t>
            </a:r>
            <a:endParaRPr lang="zh-CN" altLang="zh-CN" sz="2200" b="1">
              <a:solidFill>
                <a:schemeClr val="accent2"/>
              </a:solidFill>
              <a:latin typeface="黑体" panose="02010609060101010101" pitchFamily="2" charset="-122"/>
              <a:ea typeface="黑体" panose="02010609060101010101" pitchFamily="2" charset="-122"/>
            </a:endParaRPr>
          </a:p>
        </p:txBody>
      </p:sp>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89" name="标题 1"/>
          <p:cNvSpPr>
            <a:spLocks noGrp="1"/>
          </p:cNvSpPr>
          <p:nvPr>
            <p:ph type="title"/>
          </p:nvPr>
        </p:nvSpPr>
        <p:spPr>
          <a:xfrm>
            <a:off x="457200" y="163513"/>
            <a:ext cx="8229600" cy="962025"/>
          </a:xfrm>
        </p:spPr>
        <p:txBody>
          <a:bodyPr/>
          <a:lstStyle/>
          <a:p>
            <a:r>
              <a:rPr lang="en-US" altLang="zh-CN" smtClean="0">
                <a:latin typeface="黑体" panose="02010609060101010101" pitchFamily="2" charset="-122"/>
                <a:ea typeface="黑体" panose="02010609060101010101" pitchFamily="2" charset="-122"/>
              </a:rPr>
              <a:t>2.3.2</a:t>
            </a:r>
            <a:r>
              <a:rPr lang="zh-CN" altLang="en-US" smtClean="0">
                <a:latin typeface="黑体" panose="02010609060101010101" pitchFamily="2" charset="-122"/>
                <a:ea typeface="黑体" panose="02010609060101010101" pitchFamily="2" charset="-122"/>
              </a:rPr>
              <a:t> 满意度</a:t>
            </a:r>
            <a:endParaRPr lang="zh-CN" altLang="en-US" sz="3200" smtClean="0">
              <a:latin typeface="黑体" panose="02010609060101010101" pitchFamily="2" charset="-122"/>
              <a:ea typeface="黑体" panose="02010609060101010101" pitchFamily="2" charset="-122"/>
            </a:endParaRPr>
          </a:p>
        </p:txBody>
      </p:sp>
      <p:sp>
        <p:nvSpPr>
          <p:cNvPr id="114690" name="内容占位符 2"/>
          <p:cNvSpPr>
            <a:spLocks noGrp="1"/>
          </p:cNvSpPr>
          <p:nvPr>
            <p:ph idx="1"/>
          </p:nvPr>
        </p:nvSpPr>
        <p:spPr>
          <a:xfrm>
            <a:off x="250825" y="1484313"/>
            <a:ext cx="8497888" cy="4022725"/>
          </a:xfrm>
        </p:spPr>
        <p:txBody>
          <a:bodyPr/>
          <a:lstStyle/>
          <a:p>
            <a:pPr marL="0" indent="0">
              <a:lnSpc>
                <a:spcPct val="150000"/>
              </a:lnSpc>
              <a:buFontTx/>
              <a:buNone/>
            </a:pPr>
            <a:r>
              <a:rPr lang="en-US" altLang="zh-CN" smtClean="0">
                <a:latin typeface="黑体" panose="02010609060101010101" pitchFamily="2" charset="-122"/>
                <a:ea typeface="黑体" panose="02010609060101010101" pitchFamily="2" charset="-122"/>
              </a:rPr>
              <a:t>【意义】</a:t>
            </a:r>
            <a:endParaRPr lang="en-US" altLang="zh-CN" sz="2800" smtClean="0">
              <a:solidFill>
                <a:schemeClr val="accent2"/>
              </a:solidFill>
              <a:latin typeface="黑体" panose="02010609060101010101" pitchFamily="2" charset="-122"/>
              <a:ea typeface="黑体" panose="02010609060101010101" pitchFamily="2" charset="-122"/>
            </a:endParaRPr>
          </a:p>
          <a:p>
            <a:pPr marL="0" indent="0">
              <a:lnSpc>
                <a:spcPct val="150000"/>
              </a:lnSpc>
              <a:buFontTx/>
              <a:buNone/>
            </a:pPr>
            <a:r>
              <a:rPr lang="zh-CN" altLang="en-US" sz="2800" smtClean="0">
                <a:solidFill>
                  <a:schemeClr val="accent2"/>
                </a:solidFill>
                <a:latin typeface="黑体" panose="02010609060101010101" pitchFamily="2" charset="-122"/>
                <a:ea typeface="黑体" panose="02010609060101010101" pitchFamily="2" charset="-122"/>
              </a:rPr>
              <a:t>    </a:t>
            </a:r>
            <a:r>
              <a:rPr lang="zh-CN" altLang="en-US" sz="2000" b="0" smtClean="0">
                <a:solidFill>
                  <a:srgbClr val="0000CC"/>
                </a:solidFill>
                <a:latin typeface="黑体" panose="02010609060101010101" pitchFamily="2" charset="-122"/>
                <a:ea typeface="黑体" panose="02010609060101010101" pitchFamily="2" charset="-122"/>
              </a:rPr>
              <a:t>群众满意是卫生行业的出发点和落脚点，是衡量社区卫生服务工作的重要标准。定期开展居民和职工满意度调查，能够从居民和职工角度获取其真实感受，让基层医疗卫生机构管理者从居民和职工体验的角度不断制定标准、完善措施，促进服务质量的改善。</a:t>
            </a:r>
          </a:p>
        </p:txBody>
      </p:sp>
    </p:spTree>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3" name="标题 1"/>
          <p:cNvSpPr>
            <a:spLocks noGrp="1"/>
          </p:cNvSpPr>
          <p:nvPr>
            <p:ph type="title"/>
          </p:nvPr>
        </p:nvSpPr>
        <p:spPr>
          <a:xfrm>
            <a:off x="457200" y="163513"/>
            <a:ext cx="8229600" cy="962025"/>
          </a:xfrm>
        </p:spPr>
        <p:txBody>
          <a:bodyPr/>
          <a:lstStyle/>
          <a:p>
            <a:r>
              <a:rPr lang="en-US" altLang="zh-CN" smtClean="0">
                <a:latin typeface="黑体" panose="02010609060101010101" pitchFamily="2" charset="-122"/>
                <a:ea typeface="黑体" panose="02010609060101010101" pitchFamily="2" charset="-122"/>
              </a:rPr>
              <a:t>2.3.2</a:t>
            </a:r>
            <a:r>
              <a:rPr lang="zh-CN" altLang="en-US" smtClean="0">
                <a:latin typeface="黑体" panose="02010609060101010101" pitchFamily="2" charset="-122"/>
                <a:ea typeface="黑体" panose="02010609060101010101" pitchFamily="2" charset="-122"/>
              </a:rPr>
              <a:t> 满意度</a:t>
            </a:r>
            <a:endParaRPr lang="zh-CN" altLang="en-US" sz="3200" smtClean="0">
              <a:latin typeface="黑体" panose="02010609060101010101" pitchFamily="2" charset="-122"/>
              <a:ea typeface="黑体" panose="02010609060101010101" pitchFamily="2" charset="-122"/>
            </a:endParaRPr>
          </a:p>
        </p:txBody>
      </p:sp>
      <p:sp>
        <p:nvSpPr>
          <p:cNvPr id="115714" name="矩形 2"/>
          <p:cNvSpPr>
            <a:spLocks noChangeArrowheads="1"/>
          </p:cNvSpPr>
          <p:nvPr/>
        </p:nvSpPr>
        <p:spPr bwMode="auto">
          <a:xfrm>
            <a:off x="323850" y="1557338"/>
            <a:ext cx="8496300" cy="3930650"/>
          </a:xfrm>
          <a:prstGeom prst="rect">
            <a:avLst/>
          </a:prstGeom>
          <a:noFill/>
          <a:ln w="9525">
            <a:noFill/>
            <a:miter lim="800000"/>
          </a:ln>
        </p:spPr>
        <p:txBody>
          <a:bodyPr>
            <a:spAutoFit/>
          </a:bodyPr>
          <a:lstStyle/>
          <a:p>
            <a:pPr>
              <a:lnSpc>
                <a:spcPct val="150000"/>
              </a:lnSpc>
            </a:pPr>
            <a:r>
              <a:rPr lang="zh-CN" altLang="en-US" sz="2400" b="1">
                <a:solidFill>
                  <a:srgbClr val="FF0000"/>
                </a:solidFill>
                <a:latin typeface="黑体" panose="02010609060101010101" pitchFamily="2" charset="-122"/>
                <a:ea typeface="黑体" panose="02010609060101010101" pitchFamily="2" charset="-122"/>
                <a:cs typeface="楷体_GB2312"/>
              </a:rPr>
              <a:t>乡镇卫生院和社区卫生服务中心</a:t>
            </a:r>
          </a:p>
          <a:p>
            <a:pPr>
              <a:lnSpc>
                <a:spcPct val="150000"/>
              </a:lnSpc>
            </a:pPr>
            <a:r>
              <a:rPr lang="zh-CN" altLang="zh-CN" sz="2400" b="1">
                <a:solidFill>
                  <a:schemeClr val="accent2"/>
                </a:solidFill>
                <a:latin typeface="黑体" panose="02010609060101010101" pitchFamily="2" charset="-122"/>
                <a:ea typeface="黑体" panose="02010609060101010101" pitchFamily="2" charset="-122"/>
                <a:cs typeface="楷体_GB2312"/>
              </a:rPr>
              <a:t>【</a:t>
            </a:r>
            <a:r>
              <a:rPr lang="en-US" altLang="zh-CN" sz="2400" b="1">
                <a:solidFill>
                  <a:schemeClr val="accent2"/>
                </a:solidFill>
                <a:latin typeface="黑体" panose="02010609060101010101" pitchFamily="2" charset="-122"/>
                <a:ea typeface="黑体" panose="02010609060101010101" pitchFamily="2" charset="-122"/>
                <a:cs typeface="楷体_GB2312"/>
              </a:rPr>
              <a:t>C-1</a:t>
            </a:r>
            <a:r>
              <a:rPr lang="zh-CN" altLang="zh-CN" sz="2400" b="1">
                <a:solidFill>
                  <a:schemeClr val="accent2"/>
                </a:solidFill>
                <a:latin typeface="黑体" panose="02010609060101010101" pitchFamily="2" charset="-122"/>
                <a:ea typeface="黑体" panose="02010609060101010101" pitchFamily="2" charset="-122"/>
                <a:cs typeface="楷体_GB2312"/>
              </a:rPr>
              <a:t>】</a:t>
            </a:r>
            <a:r>
              <a:rPr lang="zh-CN" altLang="en-US" sz="2000">
                <a:solidFill>
                  <a:srgbClr val="0000CC"/>
                </a:solidFill>
                <a:latin typeface="黑体" panose="02010609060101010101" pitchFamily="2" charset="-122"/>
                <a:ea typeface="黑体" panose="02010609060101010101" pitchFamily="2" charset="-122"/>
                <a:cs typeface="楷体_GB2312"/>
              </a:rPr>
              <a:t>定期开展居民满意度调查，包括对机构环境、服务质量、服务态度、服务项目、服务时间等的满意度。</a:t>
            </a:r>
          </a:p>
          <a:p>
            <a:pPr>
              <a:lnSpc>
                <a:spcPct val="150000"/>
              </a:lnSpc>
            </a:pPr>
            <a:r>
              <a:rPr lang="zh-CN" altLang="en-US" sz="2000">
                <a:solidFill>
                  <a:srgbClr val="0000CC"/>
                </a:solidFill>
                <a:latin typeface="黑体" panose="02010609060101010101" pitchFamily="2" charset="-122"/>
                <a:ea typeface="黑体" panose="02010609060101010101" pitchFamily="2" charset="-122"/>
                <a:cs typeface="楷体_GB2312"/>
              </a:rPr>
              <a:t>定期开展居民（接受服务）满意度调查，内容包括对</a:t>
            </a:r>
            <a:r>
              <a:rPr lang="zh-CN" altLang="en-US" sz="2000">
                <a:solidFill>
                  <a:srgbClr val="FF0000"/>
                </a:solidFill>
                <a:latin typeface="黑体" panose="02010609060101010101" pitchFamily="2" charset="-122"/>
                <a:ea typeface="黑体" panose="02010609060101010101" pitchFamily="2" charset="-122"/>
                <a:cs typeface="楷体_GB2312"/>
              </a:rPr>
              <a:t>机构环境、服务质量、服务态度、服务项目、服务时间等</a:t>
            </a:r>
            <a:r>
              <a:rPr lang="zh-CN" altLang="en-US" sz="2000">
                <a:solidFill>
                  <a:srgbClr val="0000CC"/>
                </a:solidFill>
                <a:latin typeface="黑体" panose="02010609060101010101" pitchFamily="2" charset="-122"/>
                <a:ea typeface="黑体" panose="02010609060101010101" pitchFamily="2" charset="-122"/>
                <a:cs typeface="楷体_GB2312"/>
              </a:rPr>
              <a:t>的满意度。</a:t>
            </a:r>
          </a:p>
          <a:p>
            <a:pPr>
              <a:lnSpc>
                <a:spcPct val="150000"/>
              </a:lnSpc>
            </a:pPr>
            <a:r>
              <a:rPr lang="zh-CN" altLang="zh-CN" sz="2000" b="1">
                <a:solidFill>
                  <a:schemeClr val="accent2"/>
                </a:solidFill>
                <a:latin typeface="黑体" panose="02010609060101010101" pitchFamily="2" charset="-122"/>
                <a:ea typeface="黑体" panose="02010609060101010101" pitchFamily="2" charset="-122"/>
                <a:cs typeface="楷体_GB2312"/>
                <a:sym typeface="+mn-ea"/>
              </a:rPr>
              <a:t>【</a:t>
            </a:r>
            <a:r>
              <a:rPr lang="en-US" altLang="zh-CN" sz="2000" b="1">
                <a:solidFill>
                  <a:schemeClr val="accent2"/>
                </a:solidFill>
                <a:latin typeface="黑体" panose="02010609060101010101" pitchFamily="2" charset="-122"/>
                <a:ea typeface="黑体" panose="02010609060101010101" pitchFamily="2" charset="-122"/>
                <a:cs typeface="楷体_GB2312"/>
                <a:sym typeface="+mn-ea"/>
              </a:rPr>
              <a:t>C-2</a:t>
            </a:r>
            <a:r>
              <a:rPr lang="zh-CN" altLang="zh-CN" sz="2000" b="1">
                <a:solidFill>
                  <a:schemeClr val="accent2"/>
                </a:solidFill>
                <a:latin typeface="黑体" panose="02010609060101010101" pitchFamily="2" charset="-122"/>
                <a:ea typeface="黑体" panose="02010609060101010101" pitchFamily="2" charset="-122"/>
                <a:cs typeface="楷体_GB2312"/>
                <a:sym typeface="+mn-ea"/>
              </a:rPr>
              <a:t>】</a:t>
            </a:r>
            <a:r>
              <a:rPr lang="zh-CN" altLang="en-US" sz="2000">
                <a:solidFill>
                  <a:srgbClr val="0000CC"/>
                </a:solidFill>
                <a:latin typeface="黑体" panose="02010609060101010101" pitchFamily="2" charset="-122"/>
                <a:ea typeface="黑体" panose="02010609060101010101" pitchFamily="2" charset="-122"/>
                <a:cs typeface="楷体_GB2312"/>
                <a:sym typeface="+mn-ea"/>
              </a:rPr>
              <a:t>定期开展职工满意度调查，包括</a:t>
            </a:r>
            <a:r>
              <a:rPr lang="zh-CN" altLang="zh-CN" sz="2000" b="1">
                <a:solidFill>
                  <a:srgbClr val="FF0000"/>
                </a:solidFill>
                <a:latin typeface="黑体" panose="02010609060101010101" pitchFamily="2" charset="-122"/>
                <a:ea typeface="黑体" panose="02010609060101010101" pitchFamily="2" charset="-122"/>
                <a:cs typeface="楷体_GB2312"/>
                <a:sym typeface="+mn-ea"/>
              </a:rPr>
              <a:t>工作环境、绩效分配方案、工作量等。</a:t>
            </a:r>
            <a:endParaRPr lang="zh-CN" altLang="zh-CN" sz="2000" b="1">
              <a:solidFill>
                <a:srgbClr val="FF0000"/>
              </a:solidFill>
              <a:latin typeface="黑体" panose="02010609060101010101" pitchFamily="2" charset="-122"/>
              <a:ea typeface="黑体" panose="02010609060101010101" pitchFamily="2" charset="-122"/>
              <a:cs typeface="楷体_GB2312"/>
            </a:endParaRPr>
          </a:p>
          <a:p>
            <a:pPr>
              <a:lnSpc>
                <a:spcPct val="150000"/>
              </a:lnSpc>
            </a:pPr>
            <a:r>
              <a:rPr lang="zh-CN" altLang="en-US" sz="2000">
                <a:solidFill>
                  <a:srgbClr val="0000CC"/>
                </a:solidFill>
                <a:latin typeface="黑体" panose="02010609060101010101" pitchFamily="2" charset="-122"/>
                <a:ea typeface="黑体" panose="02010609060101010101" pitchFamily="2" charset="-122"/>
                <a:cs typeface="楷体_GB2312"/>
              </a:rPr>
              <a:t>评价方式方法：现场查看居民满意度调查的相关资料。</a:t>
            </a:r>
          </a:p>
        </p:txBody>
      </p:sp>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7" name="标题 1"/>
          <p:cNvSpPr>
            <a:spLocks noGrp="1"/>
          </p:cNvSpPr>
          <p:nvPr>
            <p:ph type="title"/>
          </p:nvPr>
        </p:nvSpPr>
        <p:spPr>
          <a:xfrm>
            <a:off x="457200" y="163513"/>
            <a:ext cx="8229600" cy="962025"/>
          </a:xfrm>
        </p:spPr>
        <p:txBody>
          <a:bodyPr/>
          <a:lstStyle/>
          <a:p>
            <a:r>
              <a:rPr lang="en-US" altLang="zh-CN" smtClean="0">
                <a:latin typeface="黑体" panose="02010609060101010101" pitchFamily="2" charset="-122"/>
                <a:ea typeface="黑体" panose="02010609060101010101" pitchFamily="2" charset="-122"/>
              </a:rPr>
              <a:t>2.3.2</a:t>
            </a:r>
            <a:r>
              <a:rPr lang="zh-CN" altLang="en-US" smtClean="0">
                <a:latin typeface="黑体" panose="02010609060101010101" pitchFamily="2" charset="-122"/>
                <a:ea typeface="黑体" panose="02010609060101010101" pitchFamily="2" charset="-122"/>
              </a:rPr>
              <a:t> 满意度</a:t>
            </a:r>
            <a:endParaRPr lang="zh-CN" altLang="en-US" sz="3200" smtClean="0">
              <a:latin typeface="黑体" panose="02010609060101010101" pitchFamily="2" charset="-122"/>
              <a:ea typeface="黑体" panose="02010609060101010101" pitchFamily="2" charset="-122"/>
            </a:endParaRPr>
          </a:p>
        </p:txBody>
      </p:sp>
      <p:sp>
        <p:nvSpPr>
          <p:cNvPr id="116738" name="矩形 2"/>
          <p:cNvSpPr>
            <a:spLocks noChangeArrowheads="1"/>
          </p:cNvSpPr>
          <p:nvPr/>
        </p:nvSpPr>
        <p:spPr bwMode="auto">
          <a:xfrm>
            <a:off x="323850" y="1557338"/>
            <a:ext cx="8496300" cy="3960812"/>
          </a:xfrm>
          <a:prstGeom prst="rect">
            <a:avLst/>
          </a:prstGeom>
          <a:noFill/>
          <a:ln w="9525">
            <a:noFill/>
            <a:miter lim="800000"/>
          </a:ln>
        </p:spPr>
        <p:txBody>
          <a:bodyPr>
            <a:spAutoFit/>
          </a:bodyPr>
          <a:lstStyle/>
          <a:p>
            <a:pPr>
              <a:lnSpc>
                <a:spcPct val="150000"/>
              </a:lnSpc>
            </a:pPr>
            <a:r>
              <a:rPr lang="zh-CN" altLang="en-US" sz="2400" b="1">
                <a:solidFill>
                  <a:srgbClr val="FF0000"/>
                </a:solidFill>
                <a:latin typeface="黑体" panose="02010609060101010101" pitchFamily="2" charset="-122"/>
                <a:ea typeface="黑体" panose="02010609060101010101" pitchFamily="2" charset="-122"/>
                <a:cs typeface="楷体_GB2312"/>
                <a:sym typeface="+mn-ea"/>
              </a:rPr>
              <a:t>乡镇卫生院和社区卫生服务中心</a:t>
            </a:r>
            <a:endParaRPr lang="en-US" altLang="zh-CN" sz="2400" b="1">
              <a:solidFill>
                <a:srgbClr val="FF0000"/>
              </a:solidFill>
              <a:latin typeface="黑体" panose="02010609060101010101" pitchFamily="2" charset="-122"/>
              <a:ea typeface="黑体" panose="02010609060101010101" pitchFamily="2" charset="-122"/>
              <a:cs typeface="楷体_GB2312"/>
            </a:endParaRPr>
          </a:p>
          <a:p>
            <a:pPr>
              <a:lnSpc>
                <a:spcPct val="150000"/>
              </a:lnSpc>
            </a:pPr>
            <a:r>
              <a:rPr lang="en-US" altLang="zh-CN" sz="2000" b="1">
                <a:solidFill>
                  <a:schemeClr val="accent2"/>
                </a:solidFill>
                <a:latin typeface="黑体" panose="02010609060101010101" pitchFamily="2" charset="-122"/>
                <a:ea typeface="黑体" panose="02010609060101010101" pitchFamily="2" charset="-122"/>
                <a:cs typeface="楷体_GB2312"/>
              </a:rPr>
              <a:t>【B-1】</a:t>
            </a:r>
            <a:r>
              <a:rPr lang="zh-CN" altLang="en-US" sz="2000">
                <a:solidFill>
                  <a:srgbClr val="0000CC"/>
                </a:solidFill>
                <a:latin typeface="黑体" panose="02010609060101010101" pitchFamily="2" charset="-122"/>
                <a:ea typeface="黑体" panose="02010609060101010101" pitchFamily="2" charset="-122"/>
                <a:cs typeface="楷体_GB2312"/>
              </a:rPr>
              <a:t>有</a:t>
            </a:r>
            <a:r>
              <a:rPr lang="zh-CN" altLang="en-US" sz="2000" b="1">
                <a:solidFill>
                  <a:srgbClr val="FF0000"/>
                </a:solidFill>
                <a:latin typeface="黑体" panose="02010609060101010101" pitchFamily="2" charset="-122"/>
                <a:ea typeface="黑体" panose="02010609060101010101" pitchFamily="2" charset="-122"/>
                <a:cs typeface="楷体_GB2312"/>
              </a:rPr>
              <a:t>提高职工和居民满意度</a:t>
            </a:r>
            <a:r>
              <a:rPr lang="zh-CN" altLang="en-US" sz="2000">
                <a:solidFill>
                  <a:srgbClr val="0000CC"/>
                </a:solidFill>
                <a:latin typeface="黑体" panose="02010609060101010101" pitchFamily="2" charset="-122"/>
                <a:ea typeface="黑体" panose="02010609060101010101" pitchFamily="2" charset="-122"/>
                <a:cs typeface="楷体_GB2312"/>
              </a:rPr>
              <a:t>的具体措施。</a:t>
            </a:r>
          </a:p>
          <a:p>
            <a:pPr>
              <a:lnSpc>
                <a:spcPct val="150000"/>
              </a:lnSpc>
            </a:pPr>
            <a:r>
              <a:rPr lang="en-US" altLang="zh-CN" sz="2000" b="1">
                <a:solidFill>
                  <a:schemeClr val="accent2"/>
                </a:solidFill>
                <a:latin typeface="黑体" panose="02010609060101010101" pitchFamily="2" charset="-122"/>
                <a:ea typeface="黑体" panose="02010609060101010101" pitchFamily="2" charset="-122"/>
                <a:cs typeface="楷体_GB2312"/>
                <a:sym typeface="+mn-ea"/>
              </a:rPr>
              <a:t>【B-2】</a:t>
            </a:r>
            <a:r>
              <a:rPr lang="zh-CN" altLang="en-US" sz="2000">
                <a:solidFill>
                  <a:srgbClr val="0000CC"/>
                </a:solidFill>
                <a:latin typeface="黑体" panose="02010609060101010101" pitchFamily="2" charset="-122"/>
                <a:ea typeface="黑体" panose="02010609060101010101" pitchFamily="2" charset="-122"/>
                <a:cs typeface="楷体_GB2312"/>
                <a:sym typeface="+mn-ea"/>
              </a:rPr>
              <a:t>职工满意度不低于80%。</a:t>
            </a:r>
            <a:endParaRPr lang="zh-CN" altLang="en-US" sz="2000" b="1">
              <a:solidFill>
                <a:schemeClr val="accent2"/>
              </a:solidFill>
              <a:latin typeface="黑体" panose="02010609060101010101" pitchFamily="2" charset="-122"/>
              <a:ea typeface="黑体" panose="02010609060101010101" pitchFamily="2" charset="-122"/>
              <a:cs typeface="楷体_GB2312"/>
            </a:endParaRPr>
          </a:p>
          <a:p>
            <a:pPr>
              <a:lnSpc>
                <a:spcPct val="150000"/>
              </a:lnSpc>
            </a:pPr>
            <a:r>
              <a:rPr lang="zh-CN" altLang="en-US" sz="2000">
                <a:solidFill>
                  <a:srgbClr val="FF0000"/>
                </a:solidFill>
                <a:latin typeface="黑体" panose="02010609060101010101" pitchFamily="2" charset="-122"/>
                <a:ea typeface="黑体" panose="02010609060101010101" pitchFamily="2" charset="-122"/>
                <a:cs typeface="楷体_GB2312"/>
                <a:sym typeface="+mn-ea"/>
              </a:rPr>
              <a:t>职工满意度=评价满意的被调查职工人数/接受调查的职工总人数×100%。</a:t>
            </a:r>
          </a:p>
          <a:p>
            <a:pPr>
              <a:lnSpc>
                <a:spcPct val="150000"/>
              </a:lnSpc>
            </a:pPr>
            <a:r>
              <a:rPr lang="en-US" altLang="zh-CN" sz="2000" b="1">
                <a:solidFill>
                  <a:schemeClr val="accent2"/>
                </a:solidFill>
                <a:latin typeface="黑体" panose="02010609060101010101" pitchFamily="2" charset="-122"/>
                <a:ea typeface="黑体" panose="02010609060101010101" pitchFamily="2" charset="-122"/>
                <a:cs typeface="楷体_GB2312"/>
                <a:sym typeface="+mn-ea"/>
              </a:rPr>
              <a:t>【B-3】</a:t>
            </a:r>
            <a:r>
              <a:rPr lang="zh-CN" altLang="en-US" sz="2000">
                <a:solidFill>
                  <a:srgbClr val="0000CC"/>
                </a:solidFill>
                <a:latin typeface="黑体" panose="02010609060101010101" pitchFamily="2" charset="-122"/>
                <a:ea typeface="黑体" panose="02010609060101010101" pitchFamily="2" charset="-122"/>
                <a:cs typeface="楷体_GB2312"/>
                <a:sym typeface="+mn-ea"/>
              </a:rPr>
              <a:t>居民满意度不低于80%。</a:t>
            </a:r>
            <a:endParaRPr lang="zh-CN" altLang="en-US" sz="2000" b="1">
              <a:solidFill>
                <a:schemeClr val="accent2"/>
              </a:solidFill>
              <a:latin typeface="黑体" panose="02010609060101010101" pitchFamily="2" charset="-122"/>
              <a:ea typeface="黑体" panose="02010609060101010101" pitchFamily="2" charset="-122"/>
              <a:cs typeface="楷体_GB2312"/>
            </a:endParaRPr>
          </a:p>
          <a:p>
            <a:pPr>
              <a:lnSpc>
                <a:spcPct val="150000"/>
              </a:lnSpc>
            </a:pPr>
            <a:r>
              <a:rPr lang="zh-CN" altLang="en-US" sz="2000">
                <a:solidFill>
                  <a:srgbClr val="FF0000"/>
                </a:solidFill>
                <a:latin typeface="黑体" panose="02010609060101010101" pitchFamily="2" charset="-122"/>
                <a:ea typeface="黑体" panose="02010609060101010101" pitchFamily="2" charset="-122"/>
                <a:cs typeface="楷体_GB2312"/>
                <a:sym typeface="+mn-ea"/>
              </a:rPr>
              <a:t>居民满意度=评价满意的被调查患者人数/接受调查患者总数×100%。</a:t>
            </a:r>
            <a:endParaRPr lang="zh-CN" altLang="en-US" sz="2000" b="1">
              <a:solidFill>
                <a:schemeClr val="accent2"/>
              </a:solidFill>
              <a:latin typeface="黑体" panose="02010609060101010101" pitchFamily="2" charset="-122"/>
              <a:ea typeface="黑体" panose="02010609060101010101" pitchFamily="2" charset="-122"/>
              <a:cs typeface="楷体_GB2312"/>
            </a:endParaRPr>
          </a:p>
          <a:p>
            <a:pPr>
              <a:lnSpc>
                <a:spcPct val="160000"/>
              </a:lnSpc>
            </a:pPr>
            <a:r>
              <a:rPr lang="zh-CN" altLang="en-US" sz="2000">
                <a:solidFill>
                  <a:srgbClr val="0000CC"/>
                </a:solidFill>
                <a:latin typeface="黑体" panose="02010609060101010101" pitchFamily="2" charset="-122"/>
                <a:ea typeface="黑体" panose="02010609060101010101" pitchFamily="2" charset="-122"/>
                <a:cs typeface="楷体_GB2312"/>
              </a:rPr>
              <a:t>评价方式方法：现场查看满意度调查分析报告与整改措施等相关资料。</a:t>
            </a:r>
            <a:endParaRPr lang="en-US" altLang="zh-CN" sz="2400" b="1">
              <a:solidFill>
                <a:schemeClr val="accent2"/>
              </a:solidFill>
              <a:latin typeface="黑体" panose="02010609060101010101" pitchFamily="2" charset="-122"/>
              <a:ea typeface="黑体" panose="02010609060101010101" pitchFamily="2" charset="-122"/>
              <a:cs typeface="楷体_GB2312"/>
            </a:endParaRPr>
          </a:p>
          <a:p>
            <a:pPr>
              <a:lnSpc>
                <a:spcPct val="150000"/>
              </a:lnSpc>
            </a:pPr>
            <a:endParaRPr lang="zh-CN" altLang="en-US" sz="2400" b="1">
              <a:solidFill>
                <a:srgbClr val="FF0000"/>
              </a:solidFill>
              <a:latin typeface="黑体" panose="02010609060101010101" pitchFamily="2" charset="-122"/>
              <a:ea typeface="黑体" panose="02010609060101010101" pitchFamily="2" charset="-122"/>
              <a:cs typeface="楷体_GB2312"/>
            </a:endParaRPr>
          </a:p>
        </p:txBody>
      </p:sp>
    </p:spTree>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1" name="标题 1"/>
          <p:cNvSpPr>
            <a:spLocks noGrp="1"/>
          </p:cNvSpPr>
          <p:nvPr>
            <p:ph type="title"/>
          </p:nvPr>
        </p:nvSpPr>
        <p:spPr>
          <a:xfrm>
            <a:off x="457200" y="163513"/>
            <a:ext cx="8229600" cy="962025"/>
          </a:xfrm>
        </p:spPr>
        <p:txBody>
          <a:bodyPr/>
          <a:lstStyle/>
          <a:p>
            <a:r>
              <a:rPr lang="en-US" altLang="zh-CN" smtClean="0">
                <a:latin typeface="黑体" panose="02010609060101010101" pitchFamily="2" charset="-122"/>
                <a:ea typeface="黑体" panose="02010609060101010101" pitchFamily="2" charset="-122"/>
              </a:rPr>
              <a:t>2.3.2</a:t>
            </a:r>
            <a:r>
              <a:rPr lang="zh-CN" altLang="en-US" smtClean="0">
                <a:latin typeface="黑体" panose="02010609060101010101" pitchFamily="2" charset="-122"/>
                <a:ea typeface="黑体" panose="02010609060101010101" pitchFamily="2" charset="-122"/>
              </a:rPr>
              <a:t> 满意度</a:t>
            </a:r>
            <a:endParaRPr lang="zh-CN" altLang="en-US" sz="3200" smtClean="0">
              <a:latin typeface="黑体" panose="02010609060101010101" pitchFamily="2" charset="-122"/>
              <a:ea typeface="黑体" panose="02010609060101010101" pitchFamily="2" charset="-122"/>
            </a:endParaRPr>
          </a:p>
        </p:txBody>
      </p:sp>
      <p:sp>
        <p:nvSpPr>
          <p:cNvPr id="117762" name="矩形 2"/>
          <p:cNvSpPr>
            <a:spLocks noChangeArrowheads="1"/>
          </p:cNvSpPr>
          <p:nvPr/>
        </p:nvSpPr>
        <p:spPr bwMode="auto">
          <a:xfrm>
            <a:off x="323850" y="1557338"/>
            <a:ext cx="8496300" cy="4113212"/>
          </a:xfrm>
          <a:prstGeom prst="rect">
            <a:avLst/>
          </a:prstGeom>
          <a:noFill/>
          <a:ln w="9525">
            <a:noFill/>
            <a:miter lim="800000"/>
          </a:ln>
        </p:spPr>
        <p:txBody>
          <a:bodyPr>
            <a:spAutoFit/>
          </a:bodyPr>
          <a:lstStyle/>
          <a:p>
            <a:pPr>
              <a:lnSpc>
                <a:spcPct val="150000"/>
              </a:lnSpc>
            </a:pPr>
            <a:r>
              <a:rPr lang="zh-CN" altLang="en-US" sz="2400" b="1">
                <a:solidFill>
                  <a:srgbClr val="FF0000"/>
                </a:solidFill>
                <a:latin typeface="黑体" panose="02010609060101010101" pitchFamily="2" charset="-122"/>
                <a:ea typeface="黑体" panose="02010609060101010101" pitchFamily="2" charset="-122"/>
                <a:cs typeface="楷体_GB2312"/>
                <a:sym typeface="+mn-ea"/>
              </a:rPr>
              <a:t>乡镇卫生院和社区卫生服务中心</a:t>
            </a:r>
            <a:endParaRPr lang="zh-CN" altLang="zh-CN" sz="2400" b="1">
              <a:solidFill>
                <a:srgbClr val="FF0000"/>
              </a:solidFill>
              <a:latin typeface="黑体" panose="02010609060101010101" pitchFamily="2" charset="-122"/>
              <a:ea typeface="黑体" panose="02010609060101010101" pitchFamily="2" charset="-122"/>
              <a:cs typeface="楷体_GB2312"/>
            </a:endParaRPr>
          </a:p>
          <a:p>
            <a:pPr>
              <a:lnSpc>
                <a:spcPct val="150000"/>
              </a:lnSpc>
            </a:pPr>
            <a:r>
              <a:rPr lang="zh-CN" altLang="zh-CN" sz="2000" b="1">
                <a:solidFill>
                  <a:schemeClr val="accent2"/>
                </a:solidFill>
                <a:latin typeface="黑体" panose="02010609060101010101" pitchFamily="2" charset="-122"/>
                <a:ea typeface="黑体" panose="02010609060101010101" pitchFamily="2" charset="-122"/>
                <a:cs typeface="楷体_GB2312"/>
              </a:rPr>
              <a:t>【</a:t>
            </a:r>
            <a:r>
              <a:rPr lang="en-US" altLang="zh-CN" sz="2000" b="1">
                <a:solidFill>
                  <a:schemeClr val="accent2"/>
                </a:solidFill>
                <a:latin typeface="黑体" panose="02010609060101010101" pitchFamily="2" charset="-122"/>
                <a:ea typeface="黑体" panose="02010609060101010101" pitchFamily="2" charset="-122"/>
                <a:cs typeface="楷体_GB2312"/>
              </a:rPr>
              <a:t>A-1</a:t>
            </a:r>
            <a:r>
              <a:rPr lang="zh-CN" altLang="zh-CN" sz="2000" b="1">
                <a:solidFill>
                  <a:schemeClr val="accent2"/>
                </a:solidFill>
                <a:latin typeface="黑体" panose="02010609060101010101" pitchFamily="2" charset="-122"/>
                <a:ea typeface="黑体" panose="02010609060101010101" pitchFamily="2" charset="-122"/>
                <a:cs typeface="楷体_GB2312"/>
              </a:rPr>
              <a:t>】</a:t>
            </a:r>
            <a:r>
              <a:rPr lang="zh-CN" altLang="en-US" sz="2000">
                <a:solidFill>
                  <a:srgbClr val="0000CC"/>
                </a:solidFill>
                <a:latin typeface="黑体" panose="02010609060101010101" pitchFamily="2" charset="-122"/>
                <a:ea typeface="黑体" panose="02010609060101010101" pitchFamily="2" charset="-122"/>
                <a:cs typeface="楷体_GB2312"/>
              </a:rPr>
              <a:t>职工满意度不低于90%。同【B-2】。</a:t>
            </a:r>
          </a:p>
          <a:p>
            <a:pPr>
              <a:lnSpc>
                <a:spcPct val="150000"/>
              </a:lnSpc>
            </a:pPr>
            <a:r>
              <a:rPr lang="zh-CN" altLang="en-US" sz="2000">
                <a:solidFill>
                  <a:srgbClr val="FF0000"/>
                </a:solidFill>
                <a:latin typeface="黑体" panose="02010609060101010101" pitchFamily="2" charset="-122"/>
                <a:ea typeface="黑体" panose="02010609060101010101" pitchFamily="2" charset="-122"/>
                <a:cs typeface="楷体_GB2312"/>
              </a:rPr>
              <a:t>职工满意度=评价满意的被调查职工人数/接受调查的职工总人数×100%。</a:t>
            </a:r>
            <a:endParaRPr lang="zh-CN" altLang="en-US" sz="2000" b="1">
              <a:solidFill>
                <a:schemeClr val="accent2"/>
              </a:solidFill>
              <a:latin typeface="黑体" panose="02010609060101010101" pitchFamily="2" charset="-122"/>
              <a:ea typeface="黑体" panose="02010609060101010101" pitchFamily="2" charset="-122"/>
              <a:cs typeface="楷体_GB2312"/>
            </a:endParaRPr>
          </a:p>
          <a:p>
            <a:pPr>
              <a:lnSpc>
                <a:spcPct val="150000"/>
              </a:lnSpc>
            </a:pPr>
            <a:r>
              <a:rPr lang="zh-CN" altLang="zh-CN" sz="2000" b="1">
                <a:solidFill>
                  <a:schemeClr val="accent2"/>
                </a:solidFill>
                <a:latin typeface="黑体" panose="02010609060101010101" pitchFamily="2" charset="-122"/>
                <a:ea typeface="黑体" panose="02010609060101010101" pitchFamily="2" charset="-122"/>
                <a:cs typeface="楷体_GB2312"/>
                <a:sym typeface="+mn-ea"/>
              </a:rPr>
              <a:t>【</a:t>
            </a:r>
            <a:r>
              <a:rPr lang="en-US" altLang="zh-CN" sz="2000" b="1">
                <a:solidFill>
                  <a:schemeClr val="accent2"/>
                </a:solidFill>
                <a:latin typeface="黑体" panose="02010609060101010101" pitchFamily="2" charset="-122"/>
                <a:ea typeface="黑体" panose="02010609060101010101" pitchFamily="2" charset="-122"/>
                <a:cs typeface="楷体_GB2312"/>
                <a:sym typeface="+mn-ea"/>
              </a:rPr>
              <a:t>A-2</a:t>
            </a:r>
            <a:r>
              <a:rPr lang="zh-CN" altLang="zh-CN" sz="2000" b="1">
                <a:solidFill>
                  <a:schemeClr val="accent2"/>
                </a:solidFill>
                <a:latin typeface="黑体" panose="02010609060101010101" pitchFamily="2" charset="-122"/>
                <a:ea typeface="黑体" panose="02010609060101010101" pitchFamily="2" charset="-122"/>
                <a:cs typeface="楷体_GB2312"/>
                <a:sym typeface="+mn-ea"/>
              </a:rPr>
              <a:t>】</a:t>
            </a:r>
            <a:r>
              <a:rPr lang="zh-CN" altLang="en-US" sz="2000">
                <a:solidFill>
                  <a:srgbClr val="0000CC"/>
                </a:solidFill>
                <a:latin typeface="黑体" panose="02010609060101010101" pitchFamily="2" charset="-122"/>
                <a:ea typeface="黑体" panose="02010609060101010101" pitchFamily="2" charset="-122"/>
                <a:cs typeface="楷体_GB2312"/>
                <a:sym typeface="+mn-ea"/>
              </a:rPr>
              <a:t>居民满意度不低于90%。同【B-3】。</a:t>
            </a:r>
            <a:endParaRPr lang="en-US" altLang="zh-CN" sz="2000" b="1">
              <a:solidFill>
                <a:schemeClr val="accent2"/>
              </a:solidFill>
              <a:latin typeface="黑体" panose="02010609060101010101" pitchFamily="2" charset="-122"/>
              <a:ea typeface="黑体" panose="02010609060101010101" pitchFamily="2" charset="-122"/>
              <a:cs typeface="楷体_GB2312"/>
            </a:endParaRPr>
          </a:p>
          <a:p>
            <a:pPr>
              <a:lnSpc>
                <a:spcPct val="150000"/>
              </a:lnSpc>
            </a:pPr>
            <a:r>
              <a:rPr lang="zh-CN" altLang="en-US" sz="2000">
                <a:solidFill>
                  <a:srgbClr val="FF0000"/>
                </a:solidFill>
                <a:latin typeface="黑体" panose="02010609060101010101" pitchFamily="2" charset="-122"/>
                <a:ea typeface="黑体" panose="02010609060101010101" pitchFamily="2" charset="-122"/>
                <a:cs typeface="楷体_GB2312"/>
                <a:sym typeface="+mn-ea"/>
              </a:rPr>
              <a:t>居民满意度=评价满意的被调查患者人数/接受调查患者总数×100%。</a:t>
            </a:r>
            <a:endParaRPr lang="zh-CN" altLang="en-US" sz="2000" b="1">
              <a:solidFill>
                <a:srgbClr val="FF0000"/>
              </a:solidFill>
              <a:latin typeface="黑体" panose="02010609060101010101" pitchFamily="2" charset="-122"/>
              <a:ea typeface="黑体" panose="02010609060101010101" pitchFamily="2" charset="-122"/>
              <a:cs typeface="楷体_GB2312"/>
            </a:endParaRPr>
          </a:p>
          <a:p>
            <a:pPr>
              <a:lnSpc>
                <a:spcPct val="180000"/>
              </a:lnSpc>
            </a:pPr>
            <a:r>
              <a:rPr lang="zh-CN" altLang="en-US" sz="2000">
                <a:solidFill>
                  <a:srgbClr val="4222C8"/>
                </a:solidFill>
                <a:latin typeface="黑体" panose="02010609060101010101" pitchFamily="2" charset="-122"/>
                <a:ea typeface="黑体" panose="02010609060101010101" pitchFamily="2" charset="-122"/>
                <a:cs typeface="楷体_GB2312"/>
                <a:sym typeface="+mn-ea"/>
              </a:rPr>
              <a:t>评价方式方法：现场查看满意度调查报告。</a:t>
            </a:r>
            <a:endParaRPr lang="en-US" altLang="zh-CN" sz="2000" b="1">
              <a:solidFill>
                <a:schemeClr val="accent2"/>
              </a:solidFill>
              <a:latin typeface="黑体" panose="02010609060101010101" pitchFamily="2" charset="-122"/>
              <a:ea typeface="黑体" panose="02010609060101010101" pitchFamily="2" charset="-122"/>
              <a:cs typeface="楷体_GB2312"/>
            </a:endParaRPr>
          </a:p>
          <a:p>
            <a:pPr>
              <a:lnSpc>
                <a:spcPct val="150000"/>
              </a:lnSpc>
            </a:pPr>
            <a:endParaRPr lang="en-US" altLang="zh-CN" sz="2400" b="1">
              <a:solidFill>
                <a:schemeClr val="accent2"/>
              </a:solidFill>
              <a:latin typeface="黑体" panose="02010609060101010101" pitchFamily="2" charset="-122"/>
              <a:ea typeface="黑体" panose="02010609060101010101" pitchFamily="2" charset="-122"/>
              <a:cs typeface="楷体_GB2312"/>
            </a:endParaRPr>
          </a:p>
          <a:p>
            <a:pPr>
              <a:lnSpc>
                <a:spcPct val="150000"/>
              </a:lnSpc>
            </a:pPr>
            <a:endParaRPr lang="zh-CN" altLang="zh-CN" sz="2400">
              <a:latin typeface="黑体" panose="02010609060101010101" pitchFamily="2" charset="-122"/>
              <a:ea typeface="黑体" panose="02010609060101010101" pitchFamily="2" charset="-122"/>
              <a:cs typeface="楷体_GB2312"/>
            </a:endParaRPr>
          </a:p>
        </p:txBody>
      </p:sp>
    </p:spTree>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8785" name="Picture 4"/>
          <p:cNvPicPr>
            <a:picLocks noChangeAspect="1" noChangeArrowheads="1"/>
          </p:cNvPicPr>
          <p:nvPr/>
        </p:nvPicPr>
        <p:blipFill>
          <a:blip r:embed="rId2" cstate="print"/>
          <a:srcRect/>
          <a:stretch>
            <a:fillRect/>
          </a:stretch>
        </p:blipFill>
        <p:spPr bwMode="auto">
          <a:xfrm>
            <a:off x="1331913" y="1628775"/>
            <a:ext cx="6210300" cy="4633913"/>
          </a:xfrm>
          <a:prstGeom prst="rect">
            <a:avLst/>
          </a:prstGeom>
          <a:noFill/>
          <a:ln w="9525">
            <a:noFill/>
            <a:miter lim="800000"/>
            <a:headEnd/>
            <a:tailEnd/>
          </a:ln>
        </p:spPr>
      </p:pic>
      <p:sp>
        <p:nvSpPr>
          <p:cNvPr id="118786" name="标题 1"/>
          <p:cNvSpPr/>
          <p:nvPr/>
        </p:nvSpPr>
        <p:spPr bwMode="auto">
          <a:xfrm>
            <a:off x="457200" y="163513"/>
            <a:ext cx="8229600" cy="962025"/>
          </a:xfrm>
          <a:prstGeom prst="rect">
            <a:avLst/>
          </a:prstGeom>
          <a:noFill/>
          <a:ln w="9525">
            <a:noFill/>
            <a:miter lim="800000"/>
          </a:ln>
        </p:spPr>
        <p:txBody>
          <a:bodyPr anchor="ctr"/>
          <a:lstStyle/>
          <a:p>
            <a:pPr algn="ctr" eaLnBrk="0" hangingPunct="0"/>
            <a:r>
              <a:rPr lang="en-US" altLang="zh-CN" sz="4400" b="1">
                <a:solidFill>
                  <a:srgbClr val="000066"/>
                </a:solidFill>
                <a:latin typeface="黑体" panose="02010609060101010101" pitchFamily="2" charset="-122"/>
                <a:ea typeface="黑体" panose="02010609060101010101" pitchFamily="2" charset="-122"/>
              </a:rPr>
              <a:t>2.3.2</a:t>
            </a:r>
            <a:r>
              <a:rPr lang="zh-CN" altLang="en-US" sz="4400" b="1">
                <a:solidFill>
                  <a:srgbClr val="000066"/>
                </a:solidFill>
                <a:latin typeface="黑体" panose="02010609060101010101" pitchFamily="2" charset="-122"/>
                <a:ea typeface="黑体" panose="02010609060101010101" pitchFamily="2" charset="-122"/>
              </a:rPr>
              <a:t> 满意度</a:t>
            </a:r>
            <a:endParaRPr lang="zh-CN" altLang="en-US" sz="3200" b="1">
              <a:solidFill>
                <a:srgbClr val="000066"/>
              </a:solidFill>
              <a:latin typeface="黑体" panose="02010609060101010101" pitchFamily="2" charset="-122"/>
              <a:ea typeface="黑体" panose="02010609060101010101" pitchFamily="2" charset="-122"/>
            </a:endParaRPr>
          </a:p>
        </p:txBody>
      </p:sp>
    </p:spTree>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09" name="标题 1"/>
          <p:cNvSpPr/>
          <p:nvPr/>
        </p:nvSpPr>
        <p:spPr bwMode="auto">
          <a:xfrm>
            <a:off x="457200" y="163513"/>
            <a:ext cx="8229600" cy="962025"/>
          </a:xfrm>
          <a:prstGeom prst="rect">
            <a:avLst/>
          </a:prstGeom>
          <a:noFill/>
          <a:ln w="9525">
            <a:noFill/>
            <a:miter lim="800000"/>
          </a:ln>
        </p:spPr>
        <p:txBody>
          <a:bodyPr anchor="ctr"/>
          <a:lstStyle/>
          <a:p>
            <a:pPr algn="ctr" eaLnBrk="0" hangingPunct="0"/>
            <a:r>
              <a:rPr lang="en-US" altLang="zh-CN" sz="4400" b="1">
                <a:solidFill>
                  <a:srgbClr val="000066"/>
                </a:solidFill>
                <a:latin typeface="黑体" panose="02010609060101010101" pitchFamily="2" charset="-122"/>
                <a:ea typeface="黑体" panose="02010609060101010101" pitchFamily="2" charset="-122"/>
              </a:rPr>
              <a:t>2.3.2</a:t>
            </a:r>
            <a:r>
              <a:rPr lang="zh-CN" altLang="en-US" sz="4400" b="1">
                <a:solidFill>
                  <a:srgbClr val="000066"/>
                </a:solidFill>
                <a:latin typeface="黑体" panose="02010609060101010101" pitchFamily="2" charset="-122"/>
                <a:ea typeface="黑体" panose="02010609060101010101" pitchFamily="2" charset="-122"/>
              </a:rPr>
              <a:t> 满意度</a:t>
            </a:r>
            <a:endParaRPr lang="zh-CN" altLang="en-US" sz="3200" b="1">
              <a:solidFill>
                <a:srgbClr val="000066"/>
              </a:solidFill>
              <a:latin typeface="黑体" panose="02010609060101010101" pitchFamily="2" charset="-122"/>
              <a:ea typeface="黑体" panose="02010609060101010101" pitchFamily="2" charset="-122"/>
            </a:endParaRPr>
          </a:p>
        </p:txBody>
      </p:sp>
      <p:pic>
        <p:nvPicPr>
          <p:cNvPr id="119810" name="Picture 5"/>
          <p:cNvPicPr>
            <a:picLocks noChangeAspect="1" noChangeArrowheads="1"/>
          </p:cNvPicPr>
          <p:nvPr/>
        </p:nvPicPr>
        <p:blipFill>
          <a:blip r:embed="rId2" cstate="print"/>
          <a:srcRect/>
          <a:stretch>
            <a:fillRect/>
          </a:stretch>
        </p:blipFill>
        <p:spPr bwMode="auto">
          <a:xfrm>
            <a:off x="1403350" y="1484313"/>
            <a:ext cx="6391275" cy="46815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标题 1"/>
          <p:cNvSpPr>
            <a:spLocks noGrp="1"/>
          </p:cNvSpPr>
          <p:nvPr>
            <p:ph type="title"/>
          </p:nvPr>
        </p:nvSpPr>
        <p:spPr>
          <a:xfrm>
            <a:off x="457200" y="163513"/>
            <a:ext cx="8229600" cy="962025"/>
          </a:xfrm>
        </p:spPr>
        <p:txBody>
          <a:bodyPr/>
          <a:lstStyle/>
          <a:p>
            <a:r>
              <a:rPr lang="en-US" altLang="zh-CN" smtClean="0">
                <a:latin typeface="黑体" panose="02010609060101010101" pitchFamily="2" charset="-122"/>
                <a:ea typeface="黑体" panose="02010609060101010101" pitchFamily="2" charset="-122"/>
              </a:rPr>
              <a:t>2.3.2</a:t>
            </a:r>
            <a:r>
              <a:rPr lang="zh-CN" altLang="en-US" smtClean="0">
                <a:latin typeface="黑体" panose="02010609060101010101" pitchFamily="2" charset="-122"/>
                <a:ea typeface="黑体" panose="02010609060101010101" pitchFamily="2" charset="-122"/>
              </a:rPr>
              <a:t> 满意度</a:t>
            </a:r>
            <a:endParaRPr lang="zh-CN" altLang="en-US" sz="3200" smtClean="0">
              <a:latin typeface="黑体" panose="02010609060101010101" pitchFamily="2" charset="-122"/>
              <a:ea typeface="黑体" panose="02010609060101010101" pitchFamily="2" charset="-122"/>
            </a:endParaRPr>
          </a:p>
        </p:txBody>
      </p:sp>
      <p:sp>
        <p:nvSpPr>
          <p:cNvPr id="102402" name="矩形 2"/>
          <p:cNvSpPr>
            <a:spLocks noChangeArrowheads="1"/>
          </p:cNvSpPr>
          <p:nvPr/>
        </p:nvSpPr>
        <p:spPr bwMode="auto">
          <a:xfrm>
            <a:off x="323850" y="1557338"/>
            <a:ext cx="8496300" cy="3968750"/>
          </a:xfrm>
          <a:prstGeom prst="rect">
            <a:avLst/>
          </a:prstGeom>
          <a:noFill/>
          <a:ln w="9525">
            <a:noFill/>
            <a:miter lim="800000"/>
          </a:ln>
        </p:spPr>
        <p:txBody>
          <a:bodyPr>
            <a:spAutoFit/>
          </a:bodyPr>
          <a:lstStyle/>
          <a:p>
            <a:pPr>
              <a:lnSpc>
                <a:spcPct val="150000"/>
              </a:lnSpc>
              <a:defRPr/>
            </a:pPr>
            <a:r>
              <a:rPr lang="zh-CN" altLang="zh-CN" sz="2000" b="1">
                <a:solidFill>
                  <a:schemeClr val="accent2"/>
                </a:solidFill>
                <a:latin typeface="黑体" panose="02010609060101010101" pitchFamily="2" charset="-122"/>
                <a:ea typeface="黑体" panose="02010609060101010101" pitchFamily="2" charset="-122"/>
              </a:rPr>
              <a:t>条款要点</a:t>
            </a:r>
          </a:p>
          <a:p>
            <a:pPr>
              <a:lnSpc>
                <a:spcPct val="150000"/>
              </a:lnSpc>
              <a:defRPr/>
            </a:pPr>
            <a:r>
              <a:rPr lang="en-US" altLang="zh-CN" sz="2000" kern="0" dirty="0">
                <a:solidFill>
                  <a:srgbClr val="0000CC"/>
                </a:solidFill>
                <a:latin typeface="黑体" panose="02010609060101010101" pitchFamily="2" charset="-122"/>
                <a:ea typeface="黑体" panose="02010609060101010101" pitchFamily="2" charset="-122"/>
                <a:cs typeface="楷体_GB2312"/>
                <a:sym typeface="+mn-ea"/>
              </a:rPr>
              <a:t>1</a:t>
            </a:r>
            <a:r>
              <a:rPr lang="zh-CN" altLang="en-US" sz="2000" kern="0" dirty="0">
                <a:solidFill>
                  <a:srgbClr val="0000CC"/>
                </a:solidFill>
                <a:latin typeface="黑体" panose="02010609060101010101" pitchFamily="2" charset="-122"/>
                <a:ea typeface="黑体" panose="02010609060101010101" pitchFamily="2" charset="-122"/>
                <a:cs typeface="楷体_GB2312"/>
                <a:sym typeface="+mn-ea"/>
              </a:rPr>
              <a:t>、居民满意度调查表的设计应包含或类似条款要求。</a:t>
            </a:r>
          </a:p>
          <a:p>
            <a:pPr>
              <a:lnSpc>
                <a:spcPct val="150000"/>
              </a:lnSpc>
              <a:defRPr/>
            </a:pPr>
            <a:r>
              <a:rPr lang="en-US" altLang="zh-CN" sz="2000" kern="0" dirty="0">
                <a:solidFill>
                  <a:srgbClr val="0000CC"/>
                </a:solidFill>
                <a:latin typeface="黑体" panose="02010609060101010101" pitchFamily="2" charset="-122"/>
                <a:ea typeface="黑体" panose="02010609060101010101" pitchFamily="2" charset="-122"/>
                <a:cs typeface="楷体_GB2312"/>
                <a:sym typeface="+mn-ea"/>
              </a:rPr>
              <a:t>2</a:t>
            </a:r>
            <a:r>
              <a:rPr lang="zh-CN" altLang="en-US" sz="2000" kern="0" dirty="0">
                <a:solidFill>
                  <a:srgbClr val="0000CC"/>
                </a:solidFill>
                <a:latin typeface="黑体" panose="02010609060101010101" pitchFamily="2" charset="-122"/>
                <a:ea typeface="黑体" panose="02010609060101010101" pitchFamily="2" charset="-122"/>
                <a:cs typeface="楷体_GB2312"/>
                <a:sym typeface="+mn-ea"/>
              </a:rPr>
              <a:t>、</a:t>
            </a:r>
            <a:r>
              <a:rPr lang="zh-CN" altLang="en-US" sz="2000" kern="0" dirty="0">
                <a:solidFill>
                  <a:srgbClr val="0000CC"/>
                </a:solidFill>
                <a:latin typeface="黑体" panose="02010609060101010101" pitchFamily="2" charset="-122"/>
                <a:ea typeface="黑体" panose="02010609060101010101" pitchFamily="2" charset="-122"/>
                <a:cs typeface="楷体_GB2312"/>
              </a:rPr>
              <a:t>职工满意度</a:t>
            </a:r>
            <a:r>
              <a:rPr lang="zh-CN" altLang="en-US" sz="2000" kern="0" dirty="0">
                <a:solidFill>
                  <a:srgbClr val="0000CC"/>
                </a:solidFill>
                <a:latin typeface="黑体" panose="02010609060101010101" pitchFamily="2" charset="-122"/>
                <a:ea typeface="黑体" panose="02010609060101010101" pitchFamily="2" charset="-122"/>
                <a:cs typeface="楷体_GB2312"/>
                <a:sym typeface="+mn-ea"/>
              </a:rPr>
              <a:t>调查表的设计应包含或类似条款要求。</a:t>
            </a:r>
          </a:p>
          <a:p>
            <a:pPr>
              <a:lnSpc>
                <a:spcPct val="150000"/>
              </a:lnSpc>
              <a:defRPr/>
            </a:pPr>
            <a:r>
              <a:rPr lang="en-US" altLang="zh-CN" sz="2000" kern="0" dirty="0">
                <a:solidFill>
                  <a:srgbClr val="0000CC"/>
                </a:solidFill>
                <a:latin typeface="黑体" panose="02010609060101010101" pitchFamily="2" charset="-122"/>
                <a:ea typeface="黑体" panose="02010609060101010101" pitchFamily="2" charset="-122"/>
                <a:cs typeface="楷体_GB2312"/>
                <a:sym typeface="+mn-ea"/>
              </a:rPr>
              <a:t>3</a:t>
            </a:r>
            <a:r>
              <a:rPr lang="zh-CN" altLang="en-US" sz="2000" kern="0" dirty="0">
                <a:solidFill>
                  <a:srgbClr val="0000CC"/>
                </a:solidFill>
                <a:latin typeface="黑体" panose="02010609060101010101" pitchFamily="2" charset="-122"/>
                <a:ea typeface="黑体" panose="02010609060101010101" pitchFamily="2" charset="-122"/>
                <a:cs typeface="楷体_GB2312"/>
                <a:sym typeface="+mn-ea"/>
              </a:rPr>
              <a:t>、居民满意度调查抽样比例</a:t>
            </a:r>
            <a:r>
              <a:rPr lang="en-US" altLang="zh-CN" sz="2000" dirty="0">
                <a:solidFill>
                  <a:srgbClr val="0000CC"/>
                </a:solidFill>
                <a:latin typeface="Arial" panose="020B0604020202020204" pitchFamily="34" charset="0"/>
                <a:ea typeface="黑体" panose="02010609060101010101" pitchFamily="2" charset="-122"/>
                <a:cs typeface="Arial" panose="020B0604020202020204" pitchFamily="34" charset="0"/>
                <a:sym typeface="+mn-ea"/>
              </a:rPr>
              <a:t>≥</a:t>
            </a:r>
            <a:r>
              <a:rPr lang="zh-CN" altLang="en-US" sz="2000" dirty="0">
                <a:solidFill>
                  <a:srgbClr val="0000CC"/>
                </a:solidFill>
                <a:latin typeface="Arial" panose="020B0604020202020204" pitchFamily="34" charset="0"/>
                <a:ea typeface="黑体" panose="02010609060101010101" pitchFamily="2" charset="-122"/>
                <a:cs typeface="Arial" panose="020B0604020202020204" pitchFamily="34" charset="0"/>
                <a:sym typeface="+mn-ea"/>
              </a:rPr>
              <a:t>日均就诊人次</a:t>
            </a:r>
            <a:r>
              <a:rPr lang="en-US" altLang="zh-CN" sz="2000" dirty="0">
                <a:solidFill>
                  <a:srgbClr val="0000CC"/>
                </a:solidFill>
                <a:latin typeface="Arial" panose="020B0604020202020204" pitchFamily="34" charset="0"/>
                <a:ea typeface="黑体" panose="02010609060101010101" pitchFamily="2" charset="-122"/>
                <a:cs typeface="Arial" panose="020B0604020202020204" pitchFamily="34" charset="0"/>
                <a:sym typeface="+mn-ea"/>
              </a:rPr>
              <a:t>5%</a:t>
            </a:r>
            <a:r>
              <a:rPr lang="zh-CN" altLang="en-US" sz="2000" dirty="0">
                <a:solidFill>
                  <a:srgbClr val="0000CC"/>
                </a:solidFill>
                <a:latin typeface="Arial" panose="020B0604020202020204" pitchFamily="34" charset="0"/>
                <a:ea typeface="黑体" panose="02010609060101010101" pitchFamily="2" charset="-122"/>
                <a:cs typeface="Arial" panose="020B0604020202020204" pitchFamily="34" charset="0"/>
                <a:sym typeface="+mn-ea"/>
              </a:rPr>
              <a:t>（包含一定数量住院患者）</a:t>
            </a:r>
            <a:endParaRPr lang="en-US" altLang="zh-CN" sz="2000" dirty="0">
              <a:solidFill>
                <a:srgbClr val="0000CC"/>
              </a:solidFill>
              <a:latin typeface="Arial" panose="020B0604020202020204" pitchFamily="34" charset="0"/>
              <a:ea typeface="黑体" panose="02010609060101010101" pitchFamily="2" charset="-122"/>
              <a:cs typeface="Arial" panose="020B0604020202020204" pitchFamily="34" charset="0"/>
              <a:sym typeface="+mn-ea"/>
            </a:endParaRPr>
          </a:p>
          <a:p>
            <a:pPr>
              <a:lnSpc>
                <a:spcPct val="150000"/>
              </a:lnSpc>
              <a:defRPr/>
            </a:pPr>
            <a:r>
              <a:rPr lang="en-US" altLang="zh-CN" sz="2000" dirty="0">
                <a:solidFill>
                  <a:srgbClr val="0000CC"/>
                </a:solidFill>
                <a:latin typeface="Arial" panose="020B0604020202020204" pitchFamily="34" charset="0"/>
                <a:ea typeface="黑体" panose="02010609060101010101" pitchFamily="2" charset="-122"/>
                <a:cs typeface="Arial" panose="020B0604020202020204" pitchFamily="34" charset="0"/>
                <a:sym typeface="+mn-ea"/>
              </a:rPr>
              <a:t>4</a:t>
            </a:r>
            <a:r>
              <a:rPr lang="zh-CN" altLang="en-US" sz="2000" dirty="0">
                <a:solidFill>
                  <a:srgbClr val="0000CC"/>
                </a:solidFill>
                <a:latin typeface="Arial" panose="020B0604020202020204" pitchFamily="34" charset="0"/>
                <a:ea typeface="黑体" panose="02010609060101010101" pitchFamily="2" charset="-122"/>
                <a:cs typeface="Arial" panose="020B0604020202020204" pitchFamily="34" charset="0"/>
                <a:sym typeface="+mn-ea"/>
              </a:rPr>
              <a:t>、</a:t>
            </a:r>
            <a:r>
              <a:rPr lang="zh-CN" altLang="en-US" sz="2000" kern="0" dirty="0">
                <a:solidFill>
                  <a:srgbClr val="0000CC"/>
                </a:solidFill>
                <a:latin typeface="黑体" panose="02010609060101010101" pitchFamily="2" charset="-122"/>
                <a:ea typeface="黑体" panose="02010609060101010101" pitchFamily="2" charset="-122"/>
                <a:cs typeface="楷体_GB2312"/>
                <a:sym typeface="+mn-ea"/>
              </a:rPr>
              <a:t>职工满意度调查表抽样比例</a:t>
            </a:r>
            <a:r>
              <a:rPr lang="en-US" altLang="zh-CN" sz="2000" dirty="0">
                <a:solidFill>
                  <a:srgbClr val="0000CC"/>
                </a:solidFill>
                <a:latin typeface="Arial" panose="020B0604020202020204" pitchFamily="34" charset="0"/>
                <a:ea typeface="黑体" panose="02010609060101010101" pitchFamily="2" charset="-122"/>
                <a:cs typeface="Arial" panose="020B0604020202020204" pitchFamily="34" charset="0"/>
                <a:sym typeface="+mn-ea"/>
              </a:rPr>
              <a:t>≥</a:t>
            </a:r>
            <a:r>
              <a:rPr lang="zh-CN" altLang="en-US" sz="2000" dirty="0">
                <a:solidFill>
                  <a:srgbClr val="0000CC"/>
                </a:solidFill>
                <a:latin typeface="Arial" panose="020B0604020202020204" pitchFamily="34" charset="0"/>
                <a:ea typeface="黑体" panose="02010609060101010101" pitchFamily="2" charset="-122"/>
                <a:cs typeface="Arial" panose="020B0604020202020204" pitchFamily="34" charset="0"/>
                <a:sym typeface="+mn-ea"/>
              </a:rPr>
              <a:t>机构总人数的</a:t>
            </a:r>
            <a:r>
              <a:rPr lang="en-US" altLang="zh-CN" sz="2000" dirty="0">
                <a:solidFill>
                  <a:srgbClr val="0000CC"/>
                </a:solidFill>
                <a:latin typeface="Arial" panose="020B0604020202020204" pitchFamily="34" charset="0"/>
                <a:ea typeface="黑体" panose="02010609060101010101" pitchFamily="2" charset="-122"/>
                <a:cs typeface="Arial" panose="020B0604020202020204" pitchFamily="34" charset="0"/>
                <a:sym typeface="+mn-ea"/>
              </a:rPr>
              <a:t>20%</a:t>
            </a:r>
            <a:endParaRPr lang="zh-CN" altLang="en-US" sz="2000" kern="0" dirty="0">
              <a:solidFill>
                <a:srgbClr val="0000CC"/>
              </a:solidFill>
              <a:latin typeface="黑体" panose="02010609060101010101" pitchFamily="2" charset="-122"/>
              <a:ea typeface="黑体" panose="02010609060101010101" pitchFamily="2" charset="-122"/>
              <a:cs typeface="楷体_GB2312"/>
              <a:sym typeface="+mn-ea"/>
            </a:endParaRPr>
          </a:p>
          <a:p>
            <a:pPr>
              <a:lnSpc>
                <a:spcPct val="150000"/>
              </a:lnSpc>
              <a:defRPr/>
            </a:pPr>
            <a:endParaRPr lang="zh-CN" altLang="en-US" sz="2000" kern="0" dirty="0">
              <a:solidFill>
                <a:srgbClr val="0000CC"/>
              </a:solidFill>
              <a:latin typeface="黑体" panose="02010609060101010101" pitchFamily="2" charset="-122"/>
              <a:ea typeface="黑体" panose="02010609060101010101" pitchFamily="2" charset="-122"/>
              <a:cs typeface="楷体_GB2312"/>
            </a:endParaRPr>
          </a:p>
          <a:p>
            <a:pPr>
              <a:lnSpc>
                <a:spcPct val="150000"/>
              </a:lnSpc>
              <a:defRPr/>
            </a:pPr>
            <a:endParaRPr lang="en-US" altLang="zh-CN" sz="2400" b="1">
              <a:solidFill>
                <a:schemeClr val="accent2"/>
              </a:solidFill>
              <a:latin typeface="黑体" panose="02010609060101010101" pitchFamily="2" charset="-122"/>
              <a:ea typeface="黑体" panose="02010609060101010101" pitchFamily="2" charset="-122"/>
            </a:endParaRPr>
          </a:p>
          <a:p>
            <a:pPr>
              <a:lnSpc>
                <a:spcPct val="150000"/>
              </a:lnSpc>
              <a:defRPr/>
            </a:pPr>
            <a:endParaRPr lang="zh-CN" altLang="zh-CN" sz="2400">
              <a:latin typeface="黑体" panose="02010609060101010101" pitchFamily="2" charset="-122"/>
              <a:ea typeface="黑体" panose="02010609060101010101" pitchFamily="2" charset="-122"/>
            </a:endParaRPr>
          </a:p>
        </p:txBody>
      </p:sp>
    </p:spTree>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7" name="内容占位符 2"/>
          <p:cNvSpPr>
            <a:spLocks noGrp="1"/>
          </p:cNvSpPr>
          <p:nvPr>
            <p:ph idx="1"/>
          </p:nvPr>
        </p:nvSpPr>
        <p:spPr>
          <a:xfrm>
            <a:off x="395288" y="2346325"/>
            <a:ext cx="8229600" cy="2124075"/>
          </a:xfrm>
        </p:spPr>
        <p:txBody>
          <a:bodyPr/>
          <a:lstStyle/>
          <a:p>
            <a:pPr marL="0" indent="0" algn="ctr">
              <a:buFontTx/>
              <a:buNone/>
            </a:pPr>
            <a:r>
              <a:rPr lang="zh-CN" altLang="en-US" sz="9600" smtClean="0">
                <a:latin typeface="黑体" panose="02010609060101010101" pitchFamily="2" charset="-122"/>
                <a:ea typeface="黑体" panose="02010609060101010101" pitchFamily="2" charset="-122"/>
              </a:rPr>
              <a:t> 谢  谢！</a:t>
            </a:r>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KSO_WM_SLIDE_MODEL_TYPE" val="numdgm"/>
</p:tagLst>
</file>

<file path=ppt/tags/tag2.xml><?xml version="1.0" encoding="utf-8"?>
<p:tagLst xmlns:a="http://schemas.openxmlformats.org/drawingml/2006/main" xmlns:r="http://schemas.openxmlformats.org/officeDocument/2006/relationships" xmlns:p="http://schemas.openxmlformats.org/presentationml/2006/main">
  <p:tag name="KSO_WM_SLIDE_MODEL_TYPE" val="numdgm"/>
</p:tagLst>
</file>

<file path=ppt/tags/tag3.xml><?xml version="1.0" encoding="utf-8"?>
<p:tagLst xmlns:a="http://schemas.openxmlformats.org/drawingml/2006/main" xmlns:r="http://schemas.openxmlformats.org/officeDocument/2006/relationships" xmlns:p="http://schemas.openxmlformats.org/presentationml/2006/main">
  <p:tag name="KSO_WM_SLIDE_MODEL_TYPE" val="numdgm"/>
</p:tagLst>
</file>

<file path=ppt/tags/tag4.xml><?xml version="1.0" encoding="utf-8"?>
<p:tagLst xmlns:a="http://schemas.openxmlformats.org/drawingml/2006/main" xmlns:r="http://schemas.openxmlformats.org/officeDocument/2006/relationships" xmlns:p="http://schemas.openxmlformats.org/presentationml/2006/main">
  <p:tag name="KSO_WM_SLIDE_MODEL_TYPE" val="numdgm"/>
</p:tagLst>
</file>

<file path=ppt/tags/tag5.xml><?xml version="1.0" encoding="utf-8"?>
<p:tagLst xmlns:a="http://schemas.openxmlformats.org/drawingml/2006/main" xmlns:r="http://schemas.openxmlformats.org/officeDocument/2006/relationships" xmlns:p="http://schemas.openxmlformats.org/presentationml/2006/main">
  <p:tag name="KSO_WM_SLIDE_MODEL_TYPE" val="numdgm"/>
</p:tagLst>
</file>

<file path=ppt/tags/tag6.xml><?xml version="1.0" encoding="utf-8"?>
<p:tagLst xmlns:a="http://schemas.openxmlformats.org/drawingml/2006/main" xmlns:r="http://schemas.openxmlformats.org/officeDocument/2006/relationships" xmlns:p="http://schemas.openxmlformats.org/presentationml/2006/main">
  <p:tag name="KSO_WM_SLIDE_MODEL_TYPE" val="numdgm"/>
</p:tagLst>
</file>

<file path=ppt/tags/tag7.xml><?xml version="1.0" encoding="utf-8"?>
<p:tagLst xmlns:a="http://schemas.openxmlformats.org/drawingml/2006/main" xmlns:r="http://schemas.openxmlformats.org/officeDocument/2006/relationships" xmlns:p="http://schemas.openxmlformats.org/presentationml/2006/main">
  <p:tag name="KSO_WM_SLIDE_MODEL_TYPE" val="numdgm"/>
</p:tagLst>
</file>

<file path=ppt/tags/tag8.xml><?xml version="1.0" encoding="utf-8"?>
<p:tagLst xmlns:a="http://schemas.openxmlformats.org/drawingml/2006/main" xmlns:r="http://schemas.openxmlformats.org/officeDocument/2006/relationships" xmlns:p="http://schemas.openxmlformats.org/presentationml/2006/main">
  <p:tag name="KSO_WM_SLIDE_MODEL_TYPE" val="numdgm"/>
</p:tagLst>
</file>

<file path=ppt/theme/theme1.xml><?xml version="1.0" encoding="utf-8"?>
<a:theme xmlns:a="http://schemas.openxmlformats.org/drawingml/2006/main" name="CHA-CHS">
  <a:themeElements>
    <a:clrScheme name="CHA-CH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HA-CHS">
      <a:majorFont>
        <a:latin typeface="Arial"/>
        <a:ea typeface="楷体_GB2312"/>
        <a:cs typeface=""/>
      </a:majorFont>
      <a:minorFont>
        <a:latin typeface="Arial"/>
        <a:ea typeface="楷体_GB2312"/>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HA-CH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HA-CHS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HA-CHS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HA-CHS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HA-CHS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HA-CHS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HA-CHS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HA-CHS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HA-CHS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HA-CHS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HA-CHS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HA-CHS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9852</Words>
  <Application>Microsoft Office PowerPoint</Application>
  <PresentationFormat>全屏显示(4:3)</PresentationFormat>
  <Paragraphs>1093</Paragraphs>
  <Slides>97</Slides>
  <Notes>13</Notes>
  <HiddenSlides>0</HiddenSlides>
  <MMClips>0</MMClips>
  <ScaleCrop>false</ScaleCrop>
  <HeadingPairs>
    <vt:vector size="4" baseType="variant">
      <vt:variant>
        <vt:lpstr>主题</vt:lpstr>
      </vt:variant>
      <vt:variant>
        <vt:i4>1</vt:i4>
      </vt:variant>
      <vt:variant>
        <vt:lpstr>幻灯片标题</vt:lpstr>
      </vt:variant>
      <vt:variant>
        <vt:i4>97</vt:i4>
      </vt:variant>
    </vt:vector>
  </HeadingPairs>
  <TitlesOfParts>
    <vt:vector size="98" baseType="lpstr">
      <vt:lpstr>CHA-CHS</vt:lpstr>
      <vt:lpstr>基层医疗卫生机构能力评价指南培训 —设施设备、人员配备与服务效果 </vt:lpstr>
      <vt:lpstr>设备、人员、效果</vt:lpstr>
      <vt:lpstr>1.3.1 建筑面积</vt:lpstr>
      <vt:lpstr>1.3.1 建筑面积</vt:lpstr>
      <vt:lpstr>1.3.1 建筑面积</vt:lpstr>
      <vt:lpstr>1.3.1 建筑面积</vt:lpstr>
      <vt:lpstr>1.3.1 建筑面积</vt:lpstr>
      <vt:lpstr>幻灯片 8</vt:lpstr>
      <vt:lpstr>1.3.1 建筑面积</vt:lpstr>
      <vt:lpstr>1.3.1 建筑面积</vt:lpstr>
      <vt:lpstr>1.3.1 建筑面积</vt:lpstr>
      <vt:lpstr>1.3.1 建筑面积</vt:lpstr>
      <vt:lpstr>幻灯片 13</vt:lpstr>
      <vt:lpstr>幻灯片 14</vt:lpstr>
      <vt:lpstr>1.3.1 建筑面积</vt:lpstr>
      <vt:lpstr>1.3.1 建筑面积</vt:lpstr>
      <vt:lpstr>1.3.1 建筑面积</vt:lpstr>
      <vt:lpstr>1.3.1 建筑面积</vt:lpstr>
      <vt:lpstr>1.3.1 建筑面积</vt:lpstr>
      <vt:lpstr>1.3.2 床位设置</vt:lpstr>
      <vt:lpstr>1.3.2 床位设置</vt:lpstr>
      <vt:lpstr>1.3.2 床位设置</vt:lpstr>
      <vt:lpstr>1.3.2 床位设置</vt:lpstr>
      <vt:lpstr>1.3.2 床位设置</vt:lpstr>
      <vt:lpstr>1.3.2 床位设置</vt:lpstr>
      <vt:lpstr>1.3.2 床位设置</vt:lpstr>
      <vt:lpstr>1.3.2 床位设置</vt:lpstr>
      <vt:lpstr>1.3.2 床位设置</vt:lpstr>
      <vt:lpstr>1.3.3 设备配置</vt:lpstr>
      <vt:lpstr>1.3.3 设备配置</vt:lpstr>
      <vt:lpstr>1.3.3 设备配置</vt:lpstr>
      <vt:lpstr>1.3.3 设备配置</vt:lpstr>
      <vt:lpstr>幻灯片 33</vt:lpstr>
      <vt:lpstr>幻灯片 34</vt:lpstr>
      <vt:lpstr>幻灯片 35</vt:lpstr>
      <vt:lpstr>幻灯片 36</vt:lpstr>
      <vt:lpstr>1.3.3 设备配置</vt:lpstr>
      <vt:lpstr>1.3.3 设备配置</vt:lpstr>
      <vt:lpstr>1.3.3 设备配置</vt:lpstr>
      <vt:lpstr>1.3.3 设备配置</vt:lpstr>
      <vt:lpstr>1.3.3 设备配置</vt:lpstr>
      <vt:lpstr>1.3.3 设备配置</vt:lpstr>
      <vt:lpstr>1.3.3 设备配置</vt:lpstr>
      <vt:lpstr>1.3.3 设备配置</vt:lpstr>
      <vt:lpstr>1.3.3 设备配置</vt:lpstr>
      <vt:lpstr>1.3.3 设备配置</vt:lpstr>
      <vt:lpstr>1.3.3 设备配置</vt:lpstr>
      <vt:lpstr>1.3.3 设备配置</vt:lpstr>
      <vt:lpstr>1.3.3 设备配置</vt:lpstr>
      <vt:lpstr>1.3.4 公共设施</vt:lpstr>
      <vt:lpstr>1.3.4 公共设施</vt:lpstr>
      <vt:lpstr>1.3.4 公共设施</vt:lpstr>
      <vt:lpstr>参考图片</vt:lpstr>
      <vt:lpstr>1.3.4 公共设施</vt:lpstr>
      <vt:lpstr>1.3.4 公共设施</vt:lpstr>
      <vt:lpstr>1.3.4 公共设施</vt:lpstr>
      <vt:lpstr>1.3.4 公共设施</vt:lpstr>
      <vt:lpstr>1.3.4 公共设施</vt:lpstr>
      <vt:lpstr>1.3.4 公共设施</vt:lpstr>
      <vt:lpstr>1.3.4 公共设施</vt:lpstr>
      <vt:lpstr>1.3.4 公共设施</vt:lpstr>
      <vt:lpstr>1.4.1 人员配备</vt:lpstr>
      <vt:lpstr>1.4.1 人员配备</vt:lpstr>
      <vt:lpstr>1.4.1 人员配备</vt:lpstr>
      <vt:lpstr>1.4.1 人员配备</vt:lpstr>
      <vt:lpstr>1.4.1 人员配备</vt:lpstr>
      <vt:lpstr>1.4.1 人员配备</vt:lpstr>
      <vt:lpstr>1.4.1 人员配备</vt:lpstr>
      <vt:lpstr>1.4.1 人员配备</vt:lpstr>
      <vt:lpstr>1.4.1 人员配备</vt:lpstr>
      <vt:lpstr>1.4.1 人员配备</vt:lpstr>
      <vt:lpstr>1.4.1 人员配备</vt:lpstr>
      <vt:lpstr>1.4.1 人员配备</vt:lpstr>
      <vt:lpstr>幻灯片 74</vt:lpstr>
      <vt:lpstr>幻灯片 75</vt:lpstr>
      <vt:lpstr>幻灯片 76</vt:lpstr>
      <vt:lpstr>幻灯片 77</vt:lpstr>
      <vt:lpstr>1.4.1 人员配备</vt:lpstr>
      <vt:lpstr>1.4.1 人员配备</vt:lpstr>
      <vt:lpstr>2.3.1 服务效率</vt:lpstr>
      <vt:lpstr>2.3.1 服务效率</vt:lpstr>
      <vt:lpstr>幻灯片 82</vt:lpstr>
      <vt:lpstr>2.3.1 服务效率</vt:lpstr>
      <vt:lpstr>2.3.1 服务效率</vt:lpstr>
      <vt:lpstr>2.3.1 服务效率</vt:lpstr>
      <vt:lpstr>2.3.1：服务效率</vt:lpstr>
      <vt:lpstr>2.3.1 服务效率</vt:lpstr>
      <vt:lpstr>幻灯片 88</vt:lpstr>
      <vt:lpstr>2.3.1 服务效率</vt:lpstr>
      <vt:lpstr>2.3.2 满意度</vt:lpstr>
      <vt:lpstr>2.3.2 满意度</vt:lpstr>
      <vt:lpstr>2.3.2 满意度</vt:lpstr>
      <vt:lpstr>2.3.2 满意度</vt:lpstr>
      <vt:lpstr>幻灯片 94</vt:lpstr>
      <vt:lpstr>幻灯片 95</vt:lpstr>
      <vt:lpstr>2.3.2 满意度</vt:lpstr>
      <vt:lpstr>幻灯片 97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xf</dc:creator>
  <cp:lastModifiedBy>xz</cp:lastModifiedBy>
  <cp:revision>770</cp:revision>
  <cp:lastPrinted>2019-04-15T09:10:00Z</cp:lastPrinted>
  <dcterms:created xsi:type="dcterms:W3CDTF">2009-09-20T01:58:00Z</dcterms:created>
  <dcterms:modified xsi:type="dcterms:W3CDTF">2019-09-16T02:08:59Z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2052-11.1.0.8661</vt:lpwstr>
  </property>
</Properties>
</file>