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256" r:id="rId2"/>
    <p:sldId id="335" r:id="rId3"/>
    <p:sldId id="336" r:id="rId4"/>
    <p:sldId id="337" r:id="rId5"/>
    <p:sldId id="338" r:id="rId6"/>
    <p:sldId id="339" r:id="rId7"/>
    <p:sldId id="340" r:id="rId8"/>
    <p:sldId id="341" r:id="rId9"/>
    <p:sldId id="342" r:id="rId10"/>
    <p:sldId id="343" r:id="rId11"/>
    <p:sldId id="344" r:id="rId12"/>
    <p:sldId id="348" r:id="rId13"/>
    <p:sldId id="349" r:id="rId14"/>
    <p:sldId id="350" r:id="rId15"/>
    <p:sldId id="379" r:id="rId16"/>
    <p:sldId id="353" r:id="rId17"/>
    <p:sldId id="355" r:id="rId18"/>
    <p:sldId id="346" r:id="rId19"/>
    <p:sldId id="356" r:id="rId20"/>
    <p:sldId id="357" r:id="rId21"/>
    <p:sldId id="382" r:id="rId22"/>
    <p:sldId id="380" r:id="rId23"/>
    <p:sldId id="381" r:id="rId24"/>
    <p:sldId id="358" r:id="rId25"/>
    <p:sldId id="383" r:id="rId26"/>
    <p:sldId id="359" r:id="rId27"/>
    <p:sldId id="295" r:id="rId28"/>
    <p:sldId id="297" r:id="rId29"/>
    <p:sldId id="302" r:id="rId30"/>
    <p:sldId id="303" r:id="rId31"/>
    <p:sldId id="304" r:id="rId32"/>
    <p:sldId id="311" r:id="rId33"/>
    <p:sldId id="360" r:id="rId34"/>
    <p:sldId id="310" r:id="rId35"/>
    <p:sldId id="326" r:id="rId36"/>
    <p:sldId id="327" r:id="rId37"/>
    <p:sldId id="328" r:id="rId38"/>
    <p:sldId id="329" r:id="rId39"/>
    <p:sldId id="330" r:id="rId40"/>
    <p:sldId id="331" r:id="rId41"/>
    <p:sldId id="332" r:id="rId42"/>
    <p:sldId id="333" r:id="rId43"/>
    <p:sldId id="334" r:id="rId44"/>
    <p:sldId id="300" r:id="rId45"/>
  </p:sldIdLst>
  <p:sldSz cx="12192000" cy="6858000"/>
  <p:notesSz cx="6858000" cy="9144000"/>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6F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579" autoAdjust="0"/>
    <p:restoredTop sz="94660"/>
  </p:normalViewPr>
  <p:slideViewPr>
    <p:cSldViewPr snapToGrid="0">
      <p:cViewPr varScale="1">
        <p:scale>
          <a:sx n="67" d="100"/>
          <a:sy n="67" d="100"/>
        </p:scale>
        <p:origin x="12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26FF69-5897-4809-AC75-E8CCD63DC168}" type="datetimeFigureOut">
              <a:rPr lang="zh-CN" altLang="en-US" smtClean="0"/>
              <a:t>2019/9/19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812E69-639D-4D04-A255-5BEC2CE8D84A}"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noTextEdit="1"/>
          </p:cNvSpPr>
          <p:nvPr>
            <p:ph type="sldImg"/>
          </p:nvPr>
        </p:nvSpPr>
        <p:spPr/>
      </p:sp>
      <p:sp>
        <p:nvSpPr>
          <p:cNvPr id="77826" name="备注占位符 2"/>
          <p:cNvSpPr>
            <a:spLocks noGrp="1"/>
          </p:cNvSpPr>
          <p:nvPr>
            <p:ph type="body"/>
          </p:nvPr>
        </p:nvSpPr>
        <p:spPr>
          <a:xfrm>
            <a:off x="992188" y="3271838"/>
            <a:ext cx="7942262" cy="2676525"/>
          </a:xfrm>
        </p:spPr>
        <p:txBody>
          <a:bodyPr wrap="square" lIns="91440" tIns="45720" rIns="91440" bIns="45720" anchor="t"/>
          <a:lstStyle/>
          <a:p>
            <a:pPr lvl="0"/>
            <a:endParaRPr lang="zh-CN" altLang="en-US" dirty="0"/>
          </a:p>
        </p:txBody>
      </p:sp>
      <p:sp>
        <p:nvSpPr>
          <p:cNvPr id="77827" name="灯片编号占位符 3"/>
          <p:cNvSpPr txBox="1">
            <a:spLocks noGrp="1"/>
          </p:cNvSpPr>
          <p:nvPr>
            <p:ph type="sldNum" sz="quarter"/>
          </p:nvPr>
        </p:nvSpPr>
        <p:spPr>
          <a:xfrm>
            <a:off x="5622925" y="6456363"/>
            <a:ext cx="4302125" cy="341312"/>
          </a:xfrm>
          <a:prstGeom prst="rect">
            <a:avLst/>
          </a:prstGeom>
          <a:noFill/>
          <a:ln w="9525">
            <a:noFill/>
          </a:ln>
        </p:spPr>
        <p:txBody>
          <a:bodyPr vert="horz" wrap="square" lIns="91440" tIns="45720" rIns="91440" bIns="45720" anchor="b"/>
          <a:lstStyle/>
          <a:p>
            <a:pPr lvl="0" indent="0"/>
            <a:fld id="{9A0DB2DC-4C9A-4742-B13C-FB6460FD3503}" type="slidenum">
              <a:rPr lang="zh-CN" altLang="en-US" sz="1800" dirty="0">
                <a:latin typeface="Calibri" panose="020F0502020204030204" charset="0"/>
                <a:ea typeface="宋体" panose="02010600030101010101" pitchFamily="2" charset="-122"/>
              </a:rPr>
              <a:t>20</a:t>
            </a:fld>
            <a:endParaRPr lang="zh-CN" altLang="en-US" sz="1800" dirty="0">
              <a:latin typeface="Calibri" panose="020F050202020403020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grpSp>
        <p:nvGrpSpPr>
          <p:cNvPr id="60" name="组合 59"/>
          <p:cNvGrpSpPr/>
          <p:nvPr/>
        </p:nvGrpSpPr>
        <p:grpSpPr>
          <a:xfrm>
            <a:off x="281032" y="243070"/>
            <a:ext cx="11664041" cy="6380197"/>
            <a:chOff x="281032" y="243070"/>
            <a:chExt cx="11664041" cy="6380197"/>
          </a:xfrm>
        </p:grpSpPr>
        <p:sp>
          <p:nvSpPr>
            <p:cNvPr id="66" name="任意多边形 65"/>
            <p:cNvSpPr/>
            <p:nvPr/>
          </p:nvSpPr>
          <p:spPr>
            <a:xfrm>
              <a:off x="281032" y="243070"/>
              <a:ext cx="9125961" cy="5890171"/>
            </a:xfrm>
            <a:custGeom>
              <a:avLst/>
              <a:gdLst>
                <a:gd name="connsiteX0" fmla="*/ 0 w 9125961"/>
                <a:gd name="connsiteY0" fmla="*/ 0 h 5890171"/>
                <a:gd name="connsiteX1" fmla="*/ 9125961 w 9125961"/>
                <a:gd name="connsiteY1" fmla="*/ 0 h 5890171"/>
                <a:gd name="connsiteX2" fmla="*/ 3055475 w 9125961"/>
                <a:gd name="connsiteY2" fmla="*/ 5890171 h 5890171"/>
                <a:gd name="connsiteX3" fmla="*/ 0 w 9125961"/>
                <a:gd name="connsiteY3" fmla="*/ 2834696 h 5890171"/>
              </a:gdLst>
              <a:ahLst/>
              <a:cxnLst>
                <a:cxn ang="0">
                  <a:pos x="connsiteX0" y="connsiteY0"/>
                </a:cxn>
                <a:cxn ang="0">
                  <a:pos x="connsiteX1" y="connsiteY1"/>
                </a:cxn>
                <a:cxn ang="0">
                  <a:pos x="connsiteX2" y="connsiteY2"/>
                </a:cxn>
                <a:cxn ang="0">
                  <a:pos x="connsiteX3" y="connsiteY3"/>
                </a:cxn>
              </a:cxnLst>
              <a:rect l="l" t="t" r="r" b="b"/>
              <a:pathLst>
                <a:path w="9125961" h="5890171">
                  <a:moveTo>
                    <a:pt x="0" y="0"/>
                  </a:moveTo>
                  <a:lnTo>
                    <a:pt x="9125961" y="0"/>
                  </a:lnTo>
                  <a:lnTo>
                    <a:pt x="3055475" y="5890171"/>
                  </a:lnTo>
                  <a:lnTo>
                    <a:pt x="0" y="2834696"/>
                  </a:lnTo>
                  <a:close/>
                </a:path>
              </a:pathLst>
            </a:custGeom>
            <a:solidFill>
              <a:srgbClr val="E0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flipH="1" flipV="1">
              <a:off x="3336391" y="243070"/>
              <a:ext cx="8608682" cy="6380197"/>
            </a:xfrm>
            <a:custGeom>
              <a:avLst/>
              <a:gdLst>
                <a:gd name="connsiteX0" fmla="*/ 2550447 w 8608682"/>
                <a:gd name="connsiteY0" fmla="*/ 6380197 h 6380197"/>
                <a:gd name="connsiteX1" fmla="*/ 0 w 8608682"/>
                <a:gd name="connsiteY1" fmla="*/ 6380197 h 6380197"/>
                <a:gd name="connsiteX2" fmla="*/ 0 w 8608682"/>
                <a:gd name="connsiteY2" fmla="*/ 0 h 6380197"/>
                <a:gd name="connsiteX3" fmla="*/ 8106769 w 8608682"/>
                <a:gd name="connsiteY3" fmla="*/ 0 h 6380197"/>
                <a:gd name="connsiteX4" fmla="*/ 8608682 w 8608682"/>
                <a:gd name="connsiteY4" fmla="*/ 501914 h 638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8682" h="6380197">
                  <a:moveTo>
                    <a:pt x="2550447" y="6380197"/>
                  </a:moveTo>
                  <a:lnTo>
                    <a:pt x="0" y="6380197"/>
                  </a:lnTo>
                  <a:lnTo>
                    <a:pt x="0" y="0"/>
                  </a:lnTo>
                  <a:lnTo>
                    <a:pt x="8106769" y="0"/>
                  </a:lnTo>
                  <a:lnTo>
                    <a:pt x="8608682" y="501914"/>
                  </a:lnTo>
                  <a:close/>
                </a:path>
              </a:pathLst>
            </a:cu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直角三角形 67"/>
          <p:cNvSpPr/>
          <p:nvPr/>
        </p:nvSpPr>
        <p:spPr>
          <a:xfrm>
            <a:off x="0" y="3133383"/>
            <a:ext cx="3727048" cy="37270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直角三角形 68"/>
          <p:cNvSpPr/>
          <p:nvPr/>
        </p:nvSpPr>
        <p:spPr>
          <a:xfrm rot="18914386">
            <a:off x="9608550" y="-648068"/>
            <a:ext cx="1296133" cy="1296133"/>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18914386">
            <a:off x="9871951" y="149846"/>
            <a:ext cx="769329" cy="769329"/>
          </a:xfrm>
          <a:custGeom>
            <a:avLst/>
            <a:gdLst>
              <a:gd name="connsiteX0" fmla="*/ 0 w 1296133"/>
              <a:gd name="connsiteY0" fmla="*/ 0 h 1296133"/>
              <a:gd name="connsiteX1" fmla="*/ 63602 w 1296133"/>
              <a:gd name="connsiteY1" fmla="*/ 63602 h 1296133"/>
              <a:gd name="connsiteX2" fmla="*/ 63602 w 1296133"/>
              <a:gd name="connsiteY2" fmla="*/ 1231995 h 1296133"/>
              <a:gd name="connsiteX3" fmla="*/ 1231995 w 1296133"/>
              <a:gd name="connsiteY3" fmla="*/ 1231995 h 1296133"/>
              <a:gd name="connsiteX4" fmla="*/ 1296133 w 1296133"/>
              <a:gd name="connsiteY4" fmla="*/ 1296133 h 1296133"/>
              <a:gd name="connsiteX5" fmla="*/ 0 w 1296133"/>
              <a:gd name="connsiteY5" fmla="*/ 1296133 h 1296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6133" h="1296133">
                <a:moveTo>
                  <a:pt x="0" y="0"/>
                </a:moveTo>
                <a:lnTo>
                  <a:pt x="63602" y="63602"/>
                </a:lnTo>
                <a:lnTo>
                  <a:pt x="63602" y="1231995"/>
                </a:lnTo>
                <a:lnTo>
                  <a:pt x="1231995" y="1231995"/>
                </a:lnTo>
                <a:lnTo>
                  <a:pt x="1296133" y="1296133"/>
                </a:lnTo>
                <a:lnTo>
                  <a:pt x="0" y="129613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281032" y="3072964"/>
            <a:ext cx="3538728" cy="3538728"/>
          </a:xfrm>
          <a:custGeom>
            <a:avLst/>
            <a:gdLst>
              <a:gd name="connsiteX0" fmla="*/ 0 w 3538728"/>
              <a:gd name="connsiteY0" fmla="*/ 0 h 3538728"/>
              <a:gd name="connsiteX1" fmla="*/ 3538728 w 3538728"/>
              <a:gd name="connsiteY1" fmla="*/ 3538728 h 3538728"/>
              <a:gd name="connsiteX2" fmla="*/ 3405621 w 3538728"/>
              <a:gd name="connsiteY2" fmla="*/ 3538728 h 3538728"/>
              <a:gd name="connsiteX3" fmla="*/ 0 w 3538728"/>
              <a:gd name="connsiteY3" fmla="*/ 133107 h 3538728"/>
            </a:gdLst>
            <a:ahLst/>
            <a:cxnLst>
              <a:cxn ang="0">
                <a:pos x="connsiteX0" y="connsiteY0"/>
              </a:cxn>
              <a:cxn ang="0">
                <a:pos x="connsiteX1" y="connsiteY1"/>
              </a:cxn>
              <a:cxn ang="0">
                <a:pos x="connsiteX2" y="connsiteY2"/>
              </a:cxn>
              <a:cxn ang="0">
                <a:pos x="connsiteX3" y="connsiteY3"/>
              </a:cxn>
            </a:cxnLst>
            <a:rect l="l" t="t" r="r" b="b"/>
            <a:pathLst>
              <a:path w="3538728" h="3538728">
                <a:moveTo>
                  <a:pt x="0" y="0"/>
                </a:moveTo>
                <a:lnTo>
                  <a:pt x="3538728" y="3538728"/>
                </a:lnTo>
                <a:lnTo>
                  <a:pt x="3405621" y="3538728"/>
                </a:lnTo>
                <a:lnTo>
                  <a:pt x="0" y="13310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
        <p:nvSpPr>
          <p:cNvPr id="3" name="KSO_CT2"/>
          <p:cNvSpPr>
            <a:spLocks noGrp="1"/>
          </p:cNvSpPr>
          <p:nvPr>
            <p:ph type="subTitle" idx="1" hasCustomPrompt="1"/>
          </p:nvPr>
        </p:nvSpPr>
        <p:spPr>
          <a:xfrm>
            <a:off x="6859263" y="3399365"/>
            <a:ext cx="4313850" cy="411460"/>
          </a:xfrm>
          <a:noFill/>
        </p:spPr>
        <p:txBody>
          <a:bodyPr>
            <a:noAutofit/>
          </a:bodyPr>
          <a:lstStyle>
            <a:lvl1pPr marL="0" indent="0" algn="r">
              <a:buNone/>
              <a:defRPr sz="2400" b="0">
                <a:solidFill>
                  <a:schemeClr val="tx1">
                    <a:lumMod val="50000"/>
                  </a:schemeClr>
                </a:solidFill>
                <a:effectLst/>
                <a:latin typeface="+mn-ea"/>
                <a:ea typeface="+mn-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单击此处添加您的副标题</a:t>
            </a:r>
          </a:p>
        </p:txBody>
      </p:sp>
      <p:sp>
        <p:nvSpPr>
          <p:cNvPr id="7" name="KSO_CT1"/>
          <p:cNvSpPr>
            <a:spLocks noGrp="1"/>
          </p:cNvSpPr>
          <p:nvPr>
            <p:ph type="title" hasCustomPrompt="1"/>
          </p:nvPr>
        </p:nvSpPr>
        <p:spPr>
          <a:xfrm>
            <a:off x="3336391" y="2324100"/>
            <a:ext cx="7836721" cy="966758"/>
          </a:xfrm>
        </p:spPr>
        <p:txBody>
          <a:bodyPr anchor="b">
            <a:noAutofit/>
          </a:bodyPr>
          <a:lstStyle>
            <a:lvl1pPr algn="r">
              <a:lnSpc>
                <a:spcPct val="100000"/>
              </a:lnSpc>
              <a:defRPr sz="4000" b="1" kern="1000" baseline="0">
                <a:solidFill>
                  <a:schemeClr val="accent1"/>
                </a:solidFill>
                <a:effectLst/>
                <a:latin typeface="+mj-ea"/>
                <a:ea typeface="+mj-ea"/>
              </a:defRPr>
            </a:lvl1pPr>
          </a:lstStyle>
          <a:p>
            <a:r>
              <a:rPr lang="zh-CN" altLang="en-US" dirty="0"/>
              <a:t>单击此处添加您的标题文字</a:t>
            </a:r>
          </a:p>
        </p:txBody>
      </p:sp>
      <p:cxnSp>
        <p:nvCxnSpPr>
          <p:cNvPr id="73" name="直接连接符 72"/>
          <p:cNvCxnSpPr/>
          <p:nvPr/>
        </p:nvCxnSpPr>
        <p:spPr>
          <a:xfrm>
            <a:off x="3336391" y="3288054"/>
            <a:ext cx="784000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6859263" y="3916548"/>
            <a:ext cx="432542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1" y="365125"/>
            <a:ext cx="1182511" cy="5811838"/>
          </a:xfrm>
        </p:spPr>
        <p:txBody>
          <a:bodyPr vert="eaVert"/>
          <a:lstStyle/>
          <a:p>
            <a:r>
              <a:rPr lang="zh-CN" altLang="en-US"/>
              <a:t>单击此处编辑母版标题样式</a:t>
            </a:r>
            <a:endParaRPr lang="en-US" dirty="0"/>
          </a:p>
        </p:txBody>
      </p:sp>
      <p:sp>
        <p:nvSpPr>
          <p:cNvPr id="3" name="KSO_BC1"/>
          <p:cNvSpPr>
            <a:spLocks noGrp="1"/>
          </p:cNvSpPr>
          <p:nvPr>
            <p:ph type="body" orient="vert" idx="1" hasCustomPrompt="1"/>
          </p:nvPr>
        </p:nvSpPr>
        <p:spPr>
          <a:xfrm>
            <a:off x="2113843" y="365125"/>
            <a:ext cx="7933269" cy="5811838"/>
          </a:xfrm>
        </p:spPr>
        <p:txBody>
          <a:bodyPr vert="eaVert"/>
          <a:lstStyle/>
          <a:p>
            <a:pPr lvl="0"/>
            <a:r>
              <a:rPr lang="zh-CN" altLang="en-US"/>
              <a:t>编辑母版文本样式</a:t>
            </a:r>
          </a:p>
          <a:p>
            <a:pPr lvl="1"/>
            <a:r>
              <a:rPr lang="zh-CN" altLang="en-US"/>
              <a:t>第二级</a:t>
            </a:r>
          </a:p>
        </p:txBody>
      </p:sp>
      <p:sp>
        <p:nvSpPr>
          <p:cNvPr id="4"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837600" y="1196751"/>
            <a:ext cx="10516800" cy="5022323"/>
          </a:xfrm>
        </p:spPr>
        <p:txBody>
          <a:bodyPr/>
          <a:lstStyle>
            <a:lvl1pPr>
              <a:defRPr sz="2400"/>
            </a:lvl1pPr>
            <a:lvl2pPr>
              <a:defRPr sz="2000"/>
            </a:lvl2pPr>
            <a:lvl3pPr>
              <a:defRPr sz="1800"/>
            </a:lvl3pPr>
            <a:lvl4pPr>
              <a:defRPr sz="1800"/>
            </a:lvl4pPr>
            <a:lvl5pPr>
              <a:defRPr sz="1800"/>
            </a:lvl5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3"/>
          <p:cNvSpPr>
            <a:spLocks noGrp="1"/>
          </p:cNvSpPr>
          <p:nvPr>
            <p:ph type="dt" sz="half" idx="2"/>
          </p:nvPr>
        </p:nvSpPr>
        <p:spPr bwMode="auto">
          <a:xfrm>
            <a:off x="609600" y="6524625"/>
            <a:ext cx="28448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cs typeface="+mn-ea"/>
              </a:defRPr>
            </a:lvl1pPr>
          </a:lstStyle>
          <a:p>
            <a:pPr fontAlgn="base">
              <a:spcBef>
                <a:spcPct val="0"/>
              </a:spcBef>
              <a:spcAft>
                <a:spcPct val="0"/>
              </a:spcAft>
              <a:defRPr/>
            </a:pPr>
            <a:endParaRPr lang="zh-CN" altLang="en-US" sz="1100" noProof="1">
              <a:solidFill>
                <a:schemeClr val="tx1"/>
              </a:solidFill>
              <a:latin typeface="Arial" panose="020B0604020202020204" pitchFamily="34" charset="0"/>
              <a:ea typeface="黑体" panose="02010609060101010101" pitchFamily="49" charset="-122"/>
              <a:sym typeface="Arial" panose="020B0604020202020204" pitchFamily="34" charset="0"/>
            </a:endParaRPr>
          </a:p>
        </p:txBody>
      </p:sp>
      <p:sp>
        <p:nvSpPr>
          <p:cNvPr id="8" name="页脚占位符 4"/>
          <p:cNvSpPr>
            <a:spLocks noGrp="1"/>
          </p:cNvSpPr>
          <p:nvPr>
            <p:ph type="ftr" sz="quarter" idx="3"/>
          </p:nvPr>
        </p:nvSpPr>
        <p:spPr bwMode="auto">
          <a:xfrm>
            <a:off x="4165600" y="6524625"/>
            <a:ext cx="38608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a:lvl1pPr>
          </a:lstStyle>
          <a:p>
            <a:pPr fontAlgn="base">
              <a:spcBef>
                <a:spcPct val="0"/>
              </a:spcBef>
              <a:spcAft>
                <a:spcPct val="0"/>
              </a:spcAft>
              <a:defRPr/>
            </a:pPr>
            <a:endParaRPr lang="zh-CN" altLang="en-US" sz="1100" noProof="1">
              <a:solidFill>
                <a:schemeClr val="tx1"/>
              </a:solidFill>
              <a:latin typeface="Arial" panose="020B0604020202020204" pitchFamily="34" charset="0"/>
              <a:ea typeface="黑体" panose="02010609060101010101" pitchFamily="49" charset="-122"/>
              <a:sym typeface="Arial" panose="020B0604020202020204" pitchFamily="34" charset="0"/>
            </a:endParaRPr>
          </a:p>
        </p:txBody>
      </p:sp>
      <p:sp>
        <p:nvSpPr>
          <p:cNvPr id="9" name="灯片编号占位符 5"/>
          <p:cNvSpPr>
            <a:spLocks noGrp="1"/>
          </p:cNvSpPr>
          <p:nvPr>
            <p:ph type="sldNum" sz="quarter" idx="4"/>
          </p:nvPr>
        </p:nvSpPr>
        <p:spPr bwMode="auto">
          <a:xfrm>
            <a:off x="8737600" y="6524625"/>
            <a:ext cx="28448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Arial" panose="020B0604020202020204" pitchFamily="34" charset="0"/>
                <a:ea typeface="黑体" panose="02010609060101010101" pitchFamily="49" charset="-122"/>
                <a:cs typeface="+mn-cs"/>
                <a:sym typeface="Arial" panose="020B0604020202020204" pitchFamily="34" charset="0"/>
              </a:rPr>
              <a:t>‹#›</a:t>
            </a:fld>
            <a:endParaRPr lang="zh-CN" altLang="en-US" strike="noStrike" noProof="1">
              <a:sym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838200" y="86919"/>
            <a:ext cx="10852859" cy="796011"/>
          </a:xfrm>
        </p:spPr>
        <p:txBody>
          <a:bodyPr>
            <a:normAutofit/>
          </a:bodyPr>
          <a:lstStyle>
            <a:lvl1pPr>
              <a:defRPr sz="3200">
                <a:solidFill>
                  <a:schemeClr val="accent1"/>
                </a:solidFill>
              </a:defRPr>
            </a:lvl1pPr>
          </a:lstStyle>
          <a:p>
            <a:r>
              <a:rPr lang="zh-CN" altLang="en-US" dirty="0"/>
              <a:t>单击此处编辑母版标题样式</a:t>
            </a:r>
            <a:endParaRPr lang="en-US" dirty="0"/>
          </a:p>
        </p:txBody>
      </p:sp>
      <p:sp>
        <p:nvSpPr>
          <p:cNvPr id="3" name="KSO_BC1"/>
          <p:cNvSpPr>
            <a:spLocks noGrp="1"/>
          </p:cNvSpPr>
          <p:nvPr>
            <p:ph idx="1" hasCustomPrompt="1"/>
          </p:nvPr>
        </p:nvSpPr>
        <p:spPr>
          <a:xfrm>
            <a:off x="991312" y="1338573"/>
            <a:ext cx="10699747" cy="5147685"/>
          </a:xfrm>
        </p:spPr>
        <p:txBody>
          <a:bodyPr>
            <a:normAutofit/>
          </a:bodyPr>
          <a:lstStyle>
            <a:lvl1pPr marL="361950" marR="0" indent="-361950" algn="just" defTabSz="685800" rtl="0" eaLnBrk="1" fontAlgn="auto" latinLnBrk="0" hangingPunct="1">
              <a:lnSpc>
                <a:spcPct val="120000"/>
              </a:lnSpc>
              <a:spcBef>
                <a:spcPts val="1200"/>
              </a:spcBef>
              <a:spcAft>
                <a:spcPts val="0"/>
              </a:spcAft>
              <a:buClr>
                <a:schemeClr val="accent1"/>
              </a:buClr>
              <a:buSzPct val="50000"/>
              <a:buFont typeface="Wingdings" panose="05000000000000000000" pitchFamily="2" charset="2"/>
              <a:buChar char="u"/>
              <a:defRPr sz="2800">
                <a:solidFill>
                  <a:schemeClr val="accent1"/>
                </a:solidFill>
                <a:latin typeface="+mj-ea"/>
                <a:ea typeface="+mj-ea"/>
              </a:defRPr>
            </a:lvl1pPr>
            <a:lvl2pPr marL="539750" indent="-342900">
              <a:lnSpc>
                <a:spcPct val="120000"/>
              </a:lnSpc>
              <a:buClr>
                <a:srgbClr val="046FB6"/>
              </a:buClr>
              <a:buFont typeface="Wingdings" panose="05000000000000000000" pitchFamily="2" charset="2"/>
              <a:buChar char="Ø"/>
              <a:defRPr lang="zh-CN" altLang="en-US" sz="2800" b="0" dirty="0" smtClean="0">
                <a:solidFill>
                  <a:srgbClr val="046FB6"/>
                </a:solidFill>
                <a:latin typeface="+mj-ea"/>
                <a:ea typeface="+mj-ea"/>
              </a:defRPr>
            </a:lvl2pPr>
          </a:lstStyle>
          <a:p>
            <a:pPr lvl="0"/>
            <a:r>
              <a:rPr lang="zh-CN" altLang="en-US" dirty="0"/>
              <a:t>编辑母版文本样式</a:t>
            </a:r>
            <a:endParaRPr lang="en-US" altLang="zh-CN" dirty="0"/>
          </a:p>
          <a:p>
            <a:pPr lvl="1"/>
            <a:r>
              <a:rPr lang="zh-CN" altLang="en-US" dirty="0"/>
              <a:t>第二级</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6" y="2108202"/>
            <a:ext cx="7994651" cy="1235075"/>
          </a:xfrm>
        </p:spPr>
        <p:txBody>
          <a:bodyPr anchor="b">
            <a:normAutofit/>
          </a:bodyPr>
          <a:lstStyle>
            <a:lvl1pPr algn="ctr">
              <a:defRPr sz="2700">
                <a:solidFill>
                  <a:schemeClr val="tx2"/>
                </a:solidFill>
                <a:effectLst/>
              </a:defRPr>
            </a:lvl1pPr>
          </a:lstStyle>
          <a:p>
            <a:r>
              <a:rPr lang="zh-CN" altLang="en-US" dirty="0"/>
              <a:t>此处添加您的标题</a:t>
            </a:r>
            <a:endParaRPr lang="en-US" dirty="0"/>
          </a:p>
        </p:txBody>
      </p:sp>
      <p:sp>
        <p:nvSpPr>
          <p:cNvPr id="3" name="KSO_ST2"/>
          <p:cNvSpPr>
            <a:spLocks noGrp="1"/>
          </p:cNvSpPr>
          <p:nvPr>
            <p:ph type="body" idx="1" hasCustomPrompt="1"/>
          </p:nvPr>
        </p:nvSpPr>
        <p:spPr>
          <a:xfrm>
            <a:off x="4050894"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r>
              <a:rPr lang="zh-CN" altLang="en-US" dirty="0"/>
              <a:t>单击此处添加您的副标题</a:t>
            </a:r>
            <a:endParaRPr lang="en-US" altLang="zh-CN" dirty="0"/>
          </a:p>
        </p:txBody>
      </p:sp>
      <p:sp>
        <p:nvSpPr>
          <p:cNvPr id="4"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5"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6"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BC1"/>
          <p:cNvSpPr>
            <a:spLocks noGrp="1"/>
          </p:cNvSpPr>
          <p:nvPr>
            <p:ph sz="half" idx="1" hasCustomPrompt="1"/>
          </p:nvPr>
        </p:nvSpPr>
        <p:spPr>
          <a:xfrm>
            <a:off x="1399823" y="1244603"/>
            <a:ext cx="5080000" cy="4932363"/>
          </a:xfrm>
        </p:spPr>
        <p:txBody>
          <a:bodyPr/>
          <a:lstStyle/>
          <a:p>
            <a:pPr lvl="0"/>
            <a:r>
              <a:rPr lang="zh-CN" altLang="en-US"/>
              <a:t>编辑母版文本样式</a:t>
            </a:r>
          </a:p>
          <a:p>
            <a:pPr lvl="1"/>
            <a:r>
              <a:rPr lang="zh-CN" altLang="en-US"/>
              <a:t>第二级</a:t>
            </a:r>
          </a:p>
        </p:txBody>
      </p:sp>
      <p:sp>
        <p:nvSpPr>
          <p:cNvPr id="4" name="KSO_BC2"/>
          <p:cNvSpPr>
            <a:spLocks noGrp="1"/>
          </p:cNvSpPr>
          <p:nvPr>
            <p:ph sz="half" idx="2" hasCustomPrompt="1"/>
          </p:nvPr>
        </p:nvSpPr>
        <p:spPr>
          <a:xfrm>
            <a:off x="6519334" y="1244603"/>
            <a:ext cx="5094116" cy="4932363"/>
          </a:xfrm>
        </p:spPr>
        <p:txBody>
          <a:bodyPr/>
          <a:lstStyle/>
          <a:p>
            <a:pPr lvl="0"/>
            <a:r>
              <a:rPr lang="zh-CN" altLang="en-US"/>
              <a:t>编辑母版文本样式</a:t>
            </a:r>
          </a:p>
          <a:p>
            <a:pPr lvl="1"/>
            <a:r>
              <a:rPr lang="zh-CN" altLang="en-US"/>
              <a:t>第二级</a:t>
            </a:r>
          </a:p>
        </p:txBody>
      </p:sp>
      <p:sp>
        <p:nvSpPr>
          <p:cNvPr id="5"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6"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7"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1099436" y="1376362"/>
            <a:ext cx="5157787"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KSO_BC1"/>
          <p:cNvSpPr>
            <a:spLocks noGrp="1"/>
          </p:cNvSpPr>
          <p:nvPr>
            <p:ph sz="half" idx="2" hasCustomPrompt="1"/>
          </p:nvPr>
        </p:nvSpPr>
        <p:spPr>
          <a:xfrm>
            <a:off x="1099436" y="2200274"/>
            <a:ext cx="5157787" cy="3684588"/>
          </a:xfrm>
        </p:spPr>
        <p:txBody>
          <a:bodyPr/>
          <a:lstStyle/>
          <a:p>
            <a:pPr lvl="0"/>
            <a:r>
              <a:rPr lang="zh-CN" altLang="en-US"/>
              <a:t>编辑母版文本样式</a:t>
            </a:r>
          </a:p>
          <a:p>
            <a:pPr lvl="1"/>
            <a:r>
              <a:rPr lang="zh-CN" altLang="en-US"/>
              <a:t>第二级</a:t>
            </a:r>
          </a:p>
        </p:txBody>
      </p:sp>
      <p:sp>
        <p:nvSpPr>
          <p:cNvPr id="5" name="Text Placeholder 4"/>
          <p:cNvSpPr>
            <a:spLocks noGrp="1"/>
          </p:cNvSpPr>
          <p:nvPr>
            <p:ph type="body" sz="quarter" idx="3" hasCustomPrompt="1"/>
          </p:nvPr>
        </p:nvSpPr>
        <p:spPr>
          <a:xfrm>
            <a:off x="6431847" y="1376362"/>
            <a:ext cx="5183188"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KSO_BC2"/>
          <p:cNvSpPr>
            <a:spLocks noGrp="1"/>
          </p:cNvSpPr>
          <p:nvPr>
            <p:ph sz="quarter" idx="4" hasCustomPrompt="1"/>
          </p:nvPr>
        </p:nvSpPr>
        <p:spPr>
          <a:xfrm>
            <a:off x="6431847" y="2200274"/>
            <a:ext cx="5183188" cy="3684588"/>
          </a:xfrm>
        </p:spPr>
        <p:txBody>
          <a:bodyPr/>
          <a:lstStyle/>
          <a:p>
            <a:pPr lvl="0"/>
            <a:r>
              <a:rPr lang="zh-CN" altLang="en-US"/>
              <a:t>编辑母版文本样式</a:t>
            </a:r>
          </a:p>
          <a:p>
            <a:pPr lvl="1"/>
            <a:r>
              <a:rPr lang="zh-CN" altLang="en-US"/>
              <a:t>第二级</a:t>
            </a:r>
          </a:p>
        </p:txBody>
      </p:sp>
      <p:sp>
        <p:nvSpPr>
          <p:cNvPr id="7"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8"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9"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4"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5"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3"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4"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1" y="533402"/>
            <a:ext cx="3932237" cy="1600200"/>
          </a:xfrm>
        </p:spPr>
        <p:txBody>
          <a:bodyPr anchor="b"/>
          <a:lstStyle>
            <a:lvl1pPr>
              <a:defRPr sz="2400"/>
            </a:lvl1pPr>
          </a:lstStyle>
          <a:p>
            <a:r>
              <a:rPr lang="zh-CN" altLang="en-US"/>
              <a:t>单击此处编辑母版标题样式</a:t>
            </a:r>
            <a:endParaRPr lang="en-US" dirty="0"/>
          </a:p>
        </p:txBody>
      </p:sp>
      <p:sp>
        <p:nvSpPr>
          <p:cNvPr id="3" name="KSO_BC1"/>
          <p:cNvSpPr>
            <a:spLocks noGrp="1"/>
          </p:cNvSpPr>
          <p:nvPr>
            <p:ph idx="1" hasCustomPrompt="1"/>
          </p:nvPr>
        </p:nvSpPr>
        <p:spPr>
          <a:xfrm>
            <a:off x="5487989" y="1063631"/>
            <a:ext cx="6172200" cy="4873625"/>
          </a:xfrm>
        </p:spPr>
        <p:txBody>
          <a:bodyPr>
            <a:normAutofit/>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p:txBody>
      </p:sp>
      <p:sp>
        <p:nvSpPr>
          <p:cNvPr id="4" name="KSO_BC2"/>
          <p:cNvSpPr>
            <a:spLocks noGrp="1"/>
          </p:cNvSpPr>
          <p:nvPr>
            <p:ph type="body" sz="half" idx="2" hasCustomPrompt="1"/>
          </p:nvPr>
        </p:nvSpPr>
        <p:spPr>
          <a:xfrm>
            <a:off x="1144591" y="2133602"/>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6"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7"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nchor="b"/>
          <a:lstStyle>
            <a:lvl1pPr>
              <a:defRPr sz="2400"/>
            </a:lvl1pPr>
          </a:lstStyle>
          <a:p>
            <a:r>
              <a:rPr lang="zh-CN" altLang="en-US"/>
              <a:t>单击此处编辑母版标题样式</a:t>
            </a:r>
            <a:endParaRPr lang="en-US" dirty="0"/>
          </a:p>
        </p:txBody>
      </p:sp>
      <p:sp>
        <p:nvSpPr>
          <p:cNvPr id="3" name="KSO_BC1"/>
          <p:cNvSpPr>
            <a:spLocks noGrp="1" noChangeAspect="1"/>
          </p:cNvSpPr>
          <p:nvPr>
            <p:ph type="pic" idx="1"/>
          </p:nvPr>
        </p:nvSpPr>
        <p:spPr>
          <a:xfrm>
            <a:off x="5442833" y="987429"/>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KSO_BC2"/>
          <p:cNvSpPr>
            <a:spLocks noGrp="1"/>
          </p:cNvSpPr>
          <p:nvPr>
            <p:ph type="body" sz="half" idx="2" hasCustomPrompt="1"/>
          </p:nvPr>
        </p:nvSpPr>
        <p:spPr>
          <a:xfrm>
            <a:off x="1246192"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KSO_FD"/>
          <p:cNvSpPr>
            <a:spLocks noGrp="1"/>
          </p:cNvSpPr>
          <p:nvPr>
            <p:ph type="dt" sz="half" idx="10"/>
          </p:nvPr>
        </p:nvSpPr>
        <p:spPr>
          <a:xfrm>
            <a:off x="838200" y="6419854"/>
            <a:ext cx="2743200" cy="365125"/>
          </a:xfrm>
          <a:prstGeom prst="rect">
            <a:avLst/>
          </a:prstGeom>
        </p:spPr>
        <p:txBody>
          <a:bodyPr/>
          <a:lstStyle/>
          <a:p>
            <a:fld id="{4BECE790-122B-4571-915B-F9C27EA10126}" type="datetimeFigureOut">
              <a:rPr lang="zh-CN" altLang="en-US" smtClean="0"/>
              <a:t>2019/9/19</a:t>
            </a:fld>
            <a:endParaRPr lang="zh-CN" altLang="en-US"/>
          </a:p>
        </p:txBody>
      </p:sp>
      <p:sp>
        <p:nvSpPr>
          <p:cNvPr id="6" name="KSO_FT"/>
          <p:cNvSpPr>
            <a:spLocks noGrp="1"/>
          </p:cNvSpPr>
          <p:nvPr>
            <p:ph type="ftr" sz="quarter" idx="11"/>
          </p:nvPr>
        </p:nvSpPr>
        <p:spPr>
          <a:xfrm>
            <a:off x="4038600" y="6419854"/>
            <a:ext cx="4114800" cy="365125"/>
          </a:xfrm>
          <a:prstGeom prst="rect">
            <a:avLst/>
          </a:prstGeom>
        </p:spPr>
        <p:txBody>
          <a:bodyPr/>
          <a:lstStyle/>
          <a:p>
            <a:endParaRPr lang="zh-CN" altLang="en-US"/>
          </a:p>
        </p:txBody>
      </p:sp>
      <p:sp>
        <p:nvSpPr>
          <p:cNvPr id="7" name="KSO_FN"/>
          <p:cNvSpPr>
            <a:spLocks noGrp="1"/>
          </p:cNvSpPr>
          <p:nvPr>
            <p:ph type="sldNum" sz="quarter" idx="12"/>
          </p:nvPr>
        </p:nvSpPr>
        <p:spPr>
          <a:xfrm>
            <a:off x="8610600" y="6419854"/>
            <a:ext cx="2743200" cy="365125"/>
          </a:xfrm>
          <a:prstGeom prst="rect">
            <a:avLst/>
          </a:prstGeom>
        </p:spPr>
        <p:txBody>
          <a:bodyPr/>
          <a:lstStyle/>
          <a:p>
            <a:fld id="{A59102BA-DB25-497F-9BCB-569F8FD5E8C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8" name="组合 17"/>
          <p:cNvGrpSpPr/>
          <p:nvPr/>
        </p:nvGrpSpPr>
        <p:grpSpPr>
          <a:xfrm>
            <a:off x="0" y="210312"/>
            <a:ext cx="740664" cy="512064"/>
            <a:chOff x="0" y="192024"/>
            <a:chExt cx="740664" cy="512064"/>
          </a:xfrm>
        </p:grpSpPr>
        <p:sp>
          <p:nvSpPr>
            <p:cNvPr id="19" name="矩形 18"/>
            <p:cNvSpPr/>
            <p:nvPr/>
          </p:nvSpPr>
          <p:spPr>
            <a:xfrm>
              <a:off x="0" y="192024"/>
              <a:ext cx="576072" cy="5120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30936" y="192024"/>
              <a:ext cx="109728" cy="5120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userDrawn="1"/>
        </p:nvGrpSpPr>
        <p:grpSpPr>
          <a:xfrm>
            <a:off x="1" y="5580404"/>
            <a:ext cx="1726250" cy="1280027"/>
            <a:chOff x="0" y="3072964"/>
            <a:chExt cx="3819760" cy="3787467"/>
          </a:xfrm>
        </p:grpSpPr>
        <p:sp>
          <p:nvSpPr>
            <p:cNvPr id="22" name="直角三角形 21"/>
            <p:cNvSpPr/>
            <p:nvPr userDrawn="1"/>
          </p:nvSpPr>
          <p:spPr>
            <a:xfrm>
              <a:off x="0" y="3133383"/>
              <a:ext cx="3727048" cy="37270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userDrawn="1"/>
          </p:nvSpPr>
          <p:spPr>
            <a:xfrm>
              <a:off x="281032" y="3072964"/>
              <a:ext cx="3538728" cy="3538728"/>
            </a:xfrm>
            <a:custGeom>
              <a:avLst/>
              <a:gdLst>
                <a:gd name="connsiteX0" fmla="*/ 0 w 3538728"/>
                <a:gd name="connsiteY0" fmla="*/ 0 h 3538728"/>
                <a:gd name="connsiteX1" fmla="*/ 3538728 w 3538728"/>
                <a:gd name="connsiteY1" fmla="*/ 3538728 h 3538728"/>
                <a:gd name="connsiteX2" fmla="*/ 3405621 w 3538728"/>
                <a:gd name="connsiteY2" fmla="*/ 3538728 h 3538728"/>
                <a:gd name="connsiteX3" fmla="*/ 0 w 3538728"/>
                <a:gd name="connsiteY3" fmla="*/ 133107 h 3538728"/>
              </a:gdLst>
              <a:ahLst/>
              <a:cxnLst>
                <a:cxn ang="0">
                  <a:pos x="connsiteX0" y="connsiteY0"/>
                </a:cxn>
                <a:cxn ang="0">
                  <a:pos x="connsiteX1" y="connsiteY1"/>
                </a:cxn>
                <a:cxn ang="0">
                  <a:pos x="connsiteX2" y="connsiteY2"/>
                </a:cxn>
                <a:cxn ang="0">
                  <a:pos x="connsiteX3" y="connsiteY3"/>
                </a:cxn>
              </a:cxnLst>
              <a:rect l="l" t="t" r="r" b="b"/>
              <a:pathLst>
                <a:path w="3538728" h="3538728">
                  <a:moveTo>
                    <a:pt x="0" y="0"/>
                  </a:moveTo>
                  <a:lnTo>
                    <a:pt x="3538728" y="3538728"/>
                  </a:lnTo>
                  <a:lnTo>
                    <a:pt x="3405621" y="3538728"/>
                  </a:lnTo>
                  <a:lnTo>
                    <a:pt x="0" y="13310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KSO_BC1"/>
          <p:cNvSpPr>
            <a:spLocks noGrp="1"/>
          </p:cNvSpPr>
          <p:nvPr>
            <p:ph type="body" idx="1"/>
          </p:nvPr>
        </p:nvSpPr>
        <p:spPr>
          <a:xfrm>
            <a:off x="991312" y="1133474"/>
            <a:ext cx="10699747" cy="5147685"/>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991312" y="124696"/>
            <a:ext cx="10224857"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200" b="1"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50000"/>
        </a:lnSpc>
        <a:spcBef>
          <a:spcPts val="1200"/>
        </a:spcBef>
        <a:spcAft>
          <a:spcPts val="0"/>
        </a:spcAft>
        <a:buClr>
          <a:schemeClr val="accent1"/>
        </a:buClr>
        <a:buSzPct val="50000"/>
        <a:buFont typeface="Wingdings" panose="05000000000000000000" pitchFamily="2" charset="2"/>
        <a:buChar char="u"/>
        <a:defRPr lang="zh-CN" altLang="en-US" sz="2800" kern="1200" baseline="0" dirty="0" smtClean="0">
          <a:solidFill>
            <a:schemeClr val="accent1"/>
          </a:solidFill>
          <a:latin typeface="+mj-ea"/>
          <a:ea typeface="+mj-ea"/>
          <a:cs typeface="+mn-cs"/>
        </a:defRPr>
      </a:lvl1pPr>
      <a:lvl2pPr marL="539750" indent="-285750" algn="just" defTabSz="685800" rtl="0" eaLnBrk="1" latinLnBrk="0" hangingPunct="1">
        <a:lnSpc>
          <a:spcPct val="150000"/>
        </a:lnSpc>
        <a:spcBef>
          <a:spcPts val="0"/>
        </a:spcBef>
        <a:spcAft>
          <a:spcPts val="1200"/>
        </a:spcAft>
        <a:buClr>
          <a:schemeClr val="tx1">
            <a:lumMod val="50000"/>
          </a:schemeClr>
        </a:buClr>
        <a:buFont typeface="Wingdings" panose="05000000000000000000" pitchFamily="2" charset="2"/>
        <a:buChar char="Ø"/>
        <a:defRPr sz="240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2828290" y="3290570"/>
            <a:ext cx="7021830" cy="2213610"/>
          </a:xfrm>
        </p:spPr>
        <p:txBody>
          <a:bodyPr/>
          <a:lstStyle/>
          <a:p>
            <a:pPr algn="ctr"/>
            <a:r>
              <a:rPr lang="zh-CN" altLang="en-US" sz="3200" b="1" dirty="0"/>
              <a:t>省卫生健康委基层卫生健康处</a:t>
            </a:r>
            <a:endParaRPr lang="zh-CN" altLang="en-US" b="1" dirty="0"/>
          </a:p>
          <a:p>
            <a:pPr algn="ctr"/>
            <a:r>
              <a:rPr lang="zh-CN" altLang="en-US" b="1" dirty="0"/>
              <a:t>游孟昆</a:t>
            </a:r>
          </a:p>
          <a:p>
            <a:pPr algn="ctr"/>
            <a:r>
              <a:rPr lang="en-US" altLang="zh-CN" dirty="0"/>
              <a:t>2019</a:t>
            </a:r>
            <a:r>
              <a:rPr dirty="0"/>
              <a:t>年</a:t>
            </a:r>
            <a:r>
              <a:rPr lang="en-US" altLang="zh-CN" dirty="0"/>
              <a:t>9</a:t>
            </a:r>
            <a:r>
              <a:rPr dirty="0"/>
              <a:t>月</a:t>
            </a:r>
            <a:r>
              <a:rPr lang="en-US" altLang="zh-CN" dirty="0"/>
              <a:t>18</a:t>
            </a:r>
            <a:r>
              <a:rPr dirty="0"/>
              <a:t>日 昆明</a:t>
            </a:r>
            <a:endParaRPr lang="en-US" altLang="zh-CN" dirty="0"/>
          </a:p>
          <a:p>
            <a:endParaRPr lang="zh-CN" altLang="en-US" dirty="0"/>
          </a:p>
        </p:txBody>
      </p:sp>
      <p:sp>
        <p:nvSpPr>
          <p:cNvPr id="2" name="标题 1"/>
          <p:cNvSpPr>
            <a:spLocks noGrp="1"/>
          </p:cNvSpPr>
          <p:nvPr>
            <p:ph type="title"/>
          </p:nvPr>
        </p:nvSpPr>
        <p:spPr>
          <a:xfrm>
            <a:off x="1525905" y="1889125"/>
            <a:ext cx="9164320" cy="1253490"/>
          </a:xfrm>
        </p:spPr>
        <p:txBody>
          <a:bodyPr/>
          <a:lstStyle/>
          <a:p>
            <a:r>
              <a:rPr lang="zh-CN" altLang="en-US" sz="4400" dirty="0"/>
              <a:t>基层卫生服务能力提升重点工作安排</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sym typeface="Arial" panose="020B0604020202020204" pitchFamily="34" charset="0"/>
              </a:rPr>
              <a:t>二、</a:t>
            </a:r>
            <a:r>
              <a:rPr lang="zh-CN" altLang="zh-CN" dirty="0">
                <a:sym typeface="Arial" panose="020B0604020202020204" pitchFamily="34" charset="0"/>
              </a:rPr>
              <a:t>开展等级评审工作的</a:t>
            </a:r>
            <a:r>
              <a:rPr lang="zh-CN" altLang="en-US" dirty="0">
                <a:sym typeface="Arial" panose="020B0604020202020204" pitchFamily="34" charset="0"/>
              </a:rPr>
              <a:t>评审原则</a:t>
            </a:r>
          </a:p>
        </p:txBody>
      </p:sp>
      <p:sp>
        <p:nvSpPr>
          <p:cNvPr id="64514" name="内容占位符 2"/>
          <p:cNvSpPr>
            <a:spLocks noGrp="1"/>
          </p:cNvSpPr>
          <p:nvPr>
            <p:ph idx="1"/>
          </p:nvPr>
        </p:nvSpPr>
        <p:spPr/>
        <p:txBody>
          <a:bodyPr/>
          <a:lstStyle/>
          <a:p>
            <a:r>
              <a:rPr lang="zh-CN" altLang="zh-CN" dirty="0">
                <a:sym typeface="Arial" panose="020B0604020202020204" pitchFamily="34" charset="0"/>
              </a:rPr>
              <a:t>（一）按照“</a:t>
            </a:r>
            <a:r>
              <a:rPr lang="zh-CN" altLang="zh-CN" dirty="0">
                <a:solidFill>
                  <a:srgbClr val="FF0000"/>
                </a:solidFill>
                <a:sym typeface="Arial" panose="020B0604020202020204" pitchFamily="34" charset="0"/>
              </a:rPr>
              <a:t>以评促建、以建促评、评建结合、规范发展</a:t>
            </a:r>
            <a:r>
              <a:rPr lang="zh-CN" altLang="zh-CN" dirty="0">
                <a:sym typeface="Arial" panose="020B0604020202020204" pitchFamily="34" charset="0"/>
              </a:rPr>
              <a:t>”的原则。</a:t>
            </a:r>
          </a:p>
          <a:p>
            <a:r>
              <a:rPr lang="zh-CN" altLang="zh-CN" dirty="0">
                <a:sym typeface="Arial" panose="020B0604020202020204" pitchFamily="34" charset="0"/>
              </a:rPr>
              <a:t>（二）将等级评审工作与推进基层卫生综合改革紧密结合，与满足农村居民医疗、卫生、健康服务需求相结合，共同促进，共同发展。</a:t>
            </a:r>
          </a:p>
          <a:p>
            <a:r>
              <a:rPr lang="zh-CN" altLang="zh-CN" dirty="0">
                <a:sym typeface="Arial" panose="020B0604020202020204" pitchFamily="34" charset="0"/>
              </a:rPr>
              <a:t>（三）将定期评审、周期性评审和不定期重点评价有机结合，促进评审工作制度化、规范化，健康有序发展。</a:t>
            </a:r>
            <a:endParaRPr lang="zh-CN" altLang="en-US" dirty="0">
              <a:sym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相关文件</a:t>
            </a:r>
            <a:endParaRPr lang="zh-CN" altLang="en-US" dirty="0"/>
          </a:p>
        </p:txBody>
      </p:sp>
      <p:sp>
        <p:nvSpPr>
          <p:cNvPr id="3" name="文本占位符 2"/>
          <p:cNvSpPr>
            <a:spLocks noGrp="1"/>
          </p:cNvSpPr>
          <p:nvPr>
            <p:ph idx="1"/>
          </p:nvPr>
        </p:nvSpPr>
        <p:spPr/>
        <p:txBody>
          <a:bodyPr>
            <a:normAutofit fontScale="92500" lnSpcReduction="10000"/>
          </a:bodyPr>
          <a:lstStyle/>
          <a:p>
            <a:pPr lvl="0"/>
            <a:r>
              <a:rPr lang="zh-CN" altLang="en-US" dirty="0">
                <a:solidFill>
                  <a:srgbClr val="FF0000"/>
                </a:solidFill>
              </a:rPr>
              <a:t>国家两个标准：</a:t>
            </a:r>
            <a:endParaRPr lang="en-US" altLang="zh-CN" dirty="0">
              <a:solidFill>
                <a:srgbClr val="FF0000"/>
              </a:solidFill>
            </a:endParaRPr>
          </a:p>
          <a:p>
            <a:pPr lvl="1"/>
            <a:r>
              <a:rPr lang="en-US" altLang="zh-CN" dirty="0"/>
              <a:t>《</a:t>
            </a:r>
            <a:r>
              <a:rPr lang="zh-CN" altLang="en-US" dirty="0"/>
              <a:t>乡镇卫生院服务能力标准</a:t>
            </a:r>
            <a:r>
              <a:rPr lang="en-US" altLang="zh-CN" dirty="0"/>
              <a:t>》</a:t>
            </a:r>
            <a:r>
              <a:rPr lang="zh-CN" altLang="en-US" dirty="0"/>
              <a:t>（</a:t>
            </a:r>
            <a:r>
              <a:rPr lang="en-US" altLang="zh-CN" dirty="0"/>
              <a:t>2018</a:t>
            </a:r>
            <a:r>
              <a:rPr lang="zh-CN" altLang="en-US" dirty="0"/>
              <a:t>版）</a:t>
            </a:r>
            <a:endParaRPr lang="en-US" altLang="zh-CN" dirty="0"/>
          </a:p>
          <a:p>
            <a:pPr lvl="1"/>
            <a:r>
              <a:rPr lang="en-US" altLang="zh-CN" dirty="0"/>
              <a:t>《</a:t>
            </a:r>
            <a:r>
              <a:rPr lang="zh-CN" altLang="en-US" dirty="0"/>
              <a:t>社区卫生服务中心服务能力标准</a:t>
            </a:r>
            <a:r>
              <a:rPr lang="en-US" altLang="zh-CN" dirty="0"/>
              <a:t>》</a:t>
            </a:r>
            <a:r>
              <a:rPr lang="zh-CN" altLang="en-US" dirty="0"/>
              <a:t>（</a:t>
            </a:r>
            <a:r>
              <a:rPr lang="en-US" altLang="zh-CN" dirty="0"/>
              <a:t>2018</a:t>
            </a:r>
            <a:r>
              <a:rPr lang="zh-CN" altLang="en-US" dirty="0"/>
              <a:t>版）</a:t>
            </a:r>
            <a:endParaRPr lang="en-US" altLang="zh-CN" dirty="0"/>
          </a:p>
          <a:p>
            <a:pPr lvl="0"/>
            <a:r>
              <a:rPr lang="zh-CN" altLang="en-US" dirty="0">
                <a:solidFill>
                  <a:srgbClr val="FF0000"/>
                </a:solidFill>
              </a:rPr>
              <a:t>国家两个指南：</a:t>
            </a:r>
            <a:endParaRPr lang="en-US" altLang="zh-CN" dirty="0">
              <a:solidFill>
                <a:srgbClr val="FF0000"/>
              </a:solidFill>
            </a:endParaRPr>
          </a:p>
          <a:p>
            <a:pPr lvl="1"/>
            <a:r>
              <a:rPr lang="en-US" altLang="zh-CN" dirty="0"/>
              <a:t>《</a:t>
            </a:r>
            <a:r>
              <a:rPr lang="zh-CN" altLang="en-US" dirty="0"/>
              <a:t>乡镇卫生院服务能力评价指南（</a:t>
            </a:r>
            <a:r>
              <a:rPr lang="en-US" altLang="zh-CN" dirty="0"/>
              <a:t>2019</a:t>
            </a:r>
            <a:r>
              <a:rPr lang="zh-CN" altLang="en-US" dirty="0"/>
              <a:t>版）</a:t>
            </a:r>
            <a:r>
              <a:rPr lang="en-US" altLang="zh-CN" dirty="0"/>
              <a:t>》</a:t>
            </a:r>
          </a:p>
          <a:p>
            <a:pPr lvl="1"/>
            <a:r>
              <a:rPr lang="en-US" altLang="zh-CN" dirty="0"/>
              <a:t>《</a:t>
            </a:r>
            <a:r>
              <a:rPr lang="zh-CN" altLang="en-US" dirty="0"/>
              <a:t>社区卫生服务中心服务能力评价指南（</a:t>
            </a:r>
            <a:r>
              <a:rPr lang="en-US" altLang="zh-CN" dirty="0"/>
              <a:t>2019</a:t>
            </a:r>
            <a:r>
              <a:rPr lang="zh-CN" altLang="en-US" dirty="0"/>
              <a:t>版）</a:t>
            </a:r>
            <a:r>
              <a:rPr lang="en-US" altLang="zh-CN" dirty="0"/>
              <a:t>》</a:t>
            </a:r>
            <a:endParaRPr lang="zh-CN" altLang="en-US" dirty="0"/>
          </a:p>
          <a:p>
            <a:pPr lvl="0"/>
            <a:r>
              <a:rPr lang="zh-CN" altLang="en-US" dirty="0">
                <a:solidFill>
                  <a:srgbClr val="FF0000"/>
                </a:solidFill>
              </a:rPr>
              <a:t>省下发的一个通知：</a:t>
            </a:r>
            <a:endParaRPr lang="en-US" altLang="zh-CN" dirty="0">
              <a:solidFill>
                <a:srgbClr val="FF0000"/>
              </a:solidFill>
            </a:endParaRPr>
          </a:p>
          <a:p>
            <a:pPr lvl="1"/>
            <a:r>
              <a:rPr lang="en-US" altLang="zh-CN" dirty="0"/>
              <a:t>《</a:t>
            </a:r>
            <a:r>
              <a:rPr lang="zh-CN" altLang="en-US" dirty="0"/>
              <a:t>关于进一步做好乡镇卫生院和社区卫生服务中心等级评审评价工作的通知</a:t>
            </a:r>
            <a:r>
              <a:rPr lang="en-US" altLang="zh-CN" dirty="0"/>
              <a:t>》</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评审的内容和标准</a:t>
            </a:r>
            <a:endParaRPr lang="zh-CN" altLang="en-US" dirty="0"/>
          </a:p>
        </p:txBody>
      </p:sp>
      <p:sp>
        <p:nvSpPr>
          <p:cNvPr id="3" name="内容占位符 2"/>
          <p:cNvSpPr>
            <a:spLocks noGrp="1"/>
          </p:cNvSpPr>
          <p:nvPr>
            <p:ph idx="1"/>
          </p:nvPr>
        </p:nvSpPr>
        <p:spPr/>
        <p:txBody>
          <a:bodyPr/>
          <a:lstStyle/>
          <a:p>
            <a:r>
              <a:rPr lang="zh-CN" altLang="en-US" dirty="0"/>
              <a:t>乡镇卫生院和社区卫生服务中心 服务能力标准（</a:t>
            </a:r>
            <a:r>
              <a:rPr lang="en-US" altLang="zh-CN" dirty="0"/>
              <a:t>2018</a:t>
            </a:r>
            <a:r>
              <a:rPr lang="zh-CN" altLang="en-US" dirty="0"/>
              <a:t>年版）</a:t>
            </a:r>
            <a:endParaRPr lang="en-US" altLang="zh-CN" dirty="0"/>
          </a:p>
          <a:p>
            <a:r>
              <a:rPr lang="zh-CN" altLang="en-US" dirty="0"/>
              <a:t>能力标准：</a:t>
            </a:r>
            <a:r>
              <a:rPr lang="en-US" altLang="zh-CN" dirty="0"/>
              <a:t>4</a:t>
            </a:r>
            <a:r>
              <a:rPr lang="zh-CN" altLang="en-US" dirty="0"/>
              <a:t>章</a:t>
            </a:r>
            <a:r>
              <a:rPr lang="en-US" altLang="zh-CN" dirty="0"/>
              <a:t>100</a:t>
            </a:r>
            <a:r>
              <a:rPr lang="zh-CN" altLang="en-US" dirty="0"/>
              <a:t>条（</a:t>
            </a:r>
            <a:r>
              <a:rPr lang="en-US" altLang="zh-CN" dirty="0">
                <a:solidFill>
                  <a:srgbClr val="FF0000"/>
                </a:solidFill>
              </a:rPr>
              <a:t>90</a:t>
            </a:r>
            <a:r>
              <a:rPr lang="zh-CN" altLang="en-US" dirty="0"/>
              <a:t>条）。</a:t>
            </a:r>
            <a:endParaRPr lang="en-US" altLang="zh-CN" dirty="0"/>
          </a:p>
          <a:p>
            <a:r>
              <a:rPr lang="zh-CN" altLang="en-US" dirty="0"/>
              <a:t>基本条款：</a:t>
            </a:r>
            <a:r>
              <a:rPr lang="en-US" altLang="zh-CN" dirty="0"/>
              <a:t>88</a:t>
            </a:r>
            <a:r>
              <a:rPr lang="zh-CN" altLang="en-US" dirty="0"/>
              <a:t>条（</a:t>
            </a:r>
            <a:r>
              <a:rPr lang="en-US" altLang="zh-CN" dirty="0">
                <a:solidFill>
                  <a:srgbClr val="FF0000"/>
                </a:solidFill>
              </a:rPr>
              <a:t>80</a:t>
            </a:r>
            <a:r>
              <a:rPr lang="zh-CN" altLang="en-US" dirty="0"/>
              <a:t>条），将最基本、最常用、 最易做和必须做好的基本条款，适合所有机构。 如门急诊服务、签约服务、公共卫生服务、科室 设置、人员配备、医疗质量安全核心制度等。 </a:t>
            </a:r>
            <a:endParaRPr lang="en-US" altLang="zh-CN" dirty="0"/>
          </a:p>
          <a:p>
            <a:r>
              <a:rPr lang="zh-CN" altLang="en-US" dirty="0"/>
              <a:t>推荐条款：</a:t>
            </a:r>
            <a:r>
              <a:rPr lang="en-US" altLang="zh-CN" dirty="0"/>
              <a:t>12</a:t>
            </a:r>
            <a:r>
              <a:rPr lang="zh-CN" altLang="en-US" dirty="0"/>
              <a:t>条（</a:t>
            </a:r>
            <a:r>
              <a:rPr lang="en-US" altLang="zh-CN" dirty="0">
                <a:solidFill>
                  <a:srgbClr val="FF0000"/>
                </a:solidFill>
              </a:rPr>
              <a:t>10</a:t>
            </a:r>
            <a:r>
              <a:rPr lang="zh-CN" altLang="en-US" dirty="0"/>
              <a:t>条），针对医疗服务能力较 强的乡镇卫生院或社区卫生服务中心增设，如手 术、住院、远程、口腔、康复、血透等。</a:t>
            </a: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乡镇卫生院服务能力标准（</a:t>
            </a:r>
            <a:r>
              <a:rPr lang="en-US" altLang="zh-CN" dirty="0"/>
              <a:t>2018</a:t>
            </a:r>
            <a:r>
              <a:rPr lang="zh-CN" altLang="en-US" dirty="0"/>
              <a:t>年版）</a:t>
            </a:r>
          </a:p>
        </p:txBody>
      </p:sp>
      <p:graphicFrame>
        <p:nvGraphicFramePr>
          <p:cNvPr id="5" name="object 2"/>
          <p:cNvGraphicFramePr>
            <a:graphicFrameLocks noGrp="1"/>
          </p:cNvGraphicFramePr>
          <p:nvPr/>
        </p:nvGraphicFramePr>
        <p:xfrm>
          <a:off x="985773" y="1078106"/>
          <a:ext cx="8101011" cy="4679884"/>
        </p:xfrm>
        <a:graphic>
          <a:graphicData uri="http://schemas.openxmlformats.org/drawingml/2006/table">
            <a:tbl>
              <a:tblPr firstRow="1" bandRow="1">
                <a:tableStyleId>{2D5ABB26-0587-4C30-8999-92F81FD0307C}</a:tableStyleId>
              </a:tblPr>
              <a:tblGrid>
                <a:gridCol w="4550092">
                  <a:extLst>
                    <a:ext uri="{9D8B030D-6E8A-4147-A177-3AD203B41FA5}">
                      <a16:colId xmlns:a16="http://schemas.microsoft.com/office/drawing/2014/main" val="20000"/>
                    </a:ext>
                  </a:extLst>
                </a:gridCol>
                <a:gridCol w="1775460">
                  <a:extLst>
                    <a:ext uri="{9D8B030D-6E8A-4147-A177-3AD203B41FA5}">
                      <a16:colId xmlns:a16="http://schemas.microsoft.com/office/drawing/2014/main" val="20001"/>
                    </a:ext>
                  </a:extLst>
                </a:gridCol>
                <a:gridCol w="1775459">
                  <a:extLst>
                    <a:ext uri="{9D8B030D-6E8A-4147-A177-3AD203B41FA5}">
                      <a16:colId xmlns:a16="http://schemas.microsoft.com/office/drawing/2014/main" val="20002"/>
                    </a:ext>
                  </a:extLst>
                </a:gridCol>
              </a:tblGrid>
              <a:tr h="779907">
                <a:tc>
                  <a:txBody>
                    <a:bodyPr/>
                    <a:lstStyle/>
                    <a:p>
                      <a:pPr algn="ctr">
                        <a:lnSpc>
                          <a:spcPct val="100000"/>
                        </a:lnSpc>
                        <a:tabLst>
                          <a:tab pos="382270" algn="l"/>
                        </a:tabLst>
                      </a:pPr>
                      <a:r>
                        <a:rPr sz="2400" b="0" dirty="0">
                          <a:solidFill>
                            <a:srgbClr val="FFFFFF"/>
                          </a:solidFill>
                          <a:latin typeface="+mj-ea"/>
                          <a:ea typeface="+mj-ea"/>
                          <a:cs typeface="宋体" panose="02010600030101010101" pitchFamily="2" charset="-122"/>
                        </a:rPr>
                        <a:t>章	节</a:t>
                      </a:r>
                      <a:endParaRPr sz="2400" b="0" dirty="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E6EC5"/>
                    </a:solidFill>
                  </a:tcPr>
                </a:tc>
                <a:tc>
                  <a:txBody>
                    <a:bodyPr/>
                    <a:lstStyle/>
                    <a:p>
                      <a:pPr marL="0" algn="ctr">
                        <a:lnSpc>
                          <a:spcPct val="100000"/>
                        </a:lnSpc>
                      </a:pPr>
                      <a:r>
                        <a:rPr sz="2400" b="0" spc="10" dirty="0">
                          <a:solidFill>
                            <a:srgbClr val="FFFFFF"/>
                          </a:solidFill>
                          <a:latin typeface="+mj-ea"/>
                          <a:ea typeface="+mj-ea"/>
                          <a:cs typeface="宋体" panose="02010600030101010101" pitchFamily="2" charset="-122"/>
                        </a:rPr>
                        <a:t>基本条款</a:t>
                      </a:r>
                      <a:endParaRPr sz="2400" b="0" dirty="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E6EC5"/>
                    </a:solidFill>
                  </a:tcPr>
                </a:tc>
                <a:tc>
                  <a:txBody>
                    <a:bodyPr/>
                    <a:lstStyle/>
                    <a:p>
                      <a:pPr marL="0" algn="ctr">
                        <a:lnSpc>
                          <a:spcPct val="100000"/>
                        </a:lnSpc>
                      </a:pPr>
                      <a:r>
                        <a:rPr sz="2400" b="0" spc="10" dirty="0">
                          <a:solidFill>
                            <a:srgbClr val="FFFF00"/>
                          </a:solidFill>
                          <a:latin typeface="+mj-ea"/>
                          <a:ea typeface="+mj-ea"/>
                          <a:cs typeface="宋体" panose="02010600030101010101" pitchFamily="2" charset="-122"/>
                        </a:rPr>
                        <a:t>推荐条款★</a:t>
                      </a:r>
                      <a:endParaRPr sz="2400" b="0" dirty="0">
                        <a:solidFill>
                          <a:srgbClr val="FFFF00"/>
                        </a:solidFill>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E6EC5"/>
                    </a:solidFill>
                  </a:tcPr>
                </a:tc>
                <a:extLst>
                  <a:ext uri="{0D108BD9-81ED-4DB2-BD59-A6C34878D82A}">
                    <a16:rowId xmlns:a16="http://schemas.microsoft.com/office/drawing/2014/main" val="10000"/>
                  </a:ext>
                </a:extLst>
              </a:tr>
              <a:tr h="780033">
                <a:tc>
                  <a:txBody>
                    <a:bodyPr/>
                    <a:lstStyle/>
                    <a:p>
                      <a:pPr marL="62230">
                        <a:lnSpc>
                          <a:spcPct val="100000"/>
                        </a:lnSpc>
                      </a:pPr>
                      <a:r>
                        <a:rPr sz="2400" b="0" spc="10" dirty="0">
                          <a:solidFill>
                            <a:srgbClr val="FFFFFF"/>
                          </a:solidFill>
                          <a:latin typeface="+mj-ea"/>
                          <a:ea typeface="+mj-ea"/>
                          <a:cs typeface="宋体" panose="02010600030101010101" pitchFamily="2" charset="-122"/>
                        </a:rPr>
                        <a:t>第一</a:t>
                      </a:r>
                      <a:r>
                        <a:rPr sz="2400" b="0" dirty="0">
                          <a:solidFill>
                            <a:srgbClr val="FFFFFF"/>
                          </a:solidFill>
                          <a:latin typeface="+mj-ea"/>
                          <a:ea typeface="+mj-ea"/>
                          <a:cs typeface="宋体" panose="02010600030101010101" pitchFamily="2" charset="-122"/>
                        </a:rPr>
                        <a:t>章 </a:t>
                      </a:r>
                      <a:r>
                        <a:rPr sz="2400" b="0" spc="10" dirty="0">
                          <a:solidFill>
                            <a:srgbClr val="FFFFFF"/>
                          </a:solidFill>
                          <a:latin typeface="+mj-ea"/>
                          <a:ea typeface="+mj-ea"/>
                          <a:cs typeface="宋体" panose="02010600030101010101" pitchFamily="2" charset="-122"/>
                        </a:rPr>
                        <a:t>功能任务和资源配置</a:t>
                      </a:r>
                      <a:endParaRPr sz="2400" b="0" dirty="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12</a:t>
                      </a:r>
                    </a:p>
                  </a:txBody>
                  <a:tcPr marL="0" marR="0" marT="0"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4EA"/>
                    </a:solidFill>
                  </a:tcPr>
                </a:tc>
                <a:tc>
                  <a:txBody>
                    <a:bodyPr/>
                    <a:lstStyle/>
                    <a:p>
                      <a:pPr marL="2540" algn="ctr">
                        <a:lnSpc>
                          <a:spcPct val="100000"/>
                        </a:lnSpc>
                      </a:pPr>
                      <a:r>
                        <a:rPr sz="2400" b="0" dirty="0">
                          <a:solidFill>
                            <a:srgbClr val="FF0000"/>
                          </a:solidFill>
                          <a:latin typeface="+mj-ea"/>
                          <a:ea typeface="+mj-ea"/>
                          <a:cs typeface="Times New Roman" panose="02020603050405020304"/>
                        </a:rPr>
                        <a:t>0</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4EA"/>
                    </a:solidFill>
                  </a:tcPr>
                </a:tc>
                <a:extLst>
                  <a:ext uri="{0D108BD9-81ED-4DB2-BD59-A6C34878D82A}">
                    <a16:rowId xmlns:a16="http://schemas.microsoft.com/office/drawing/2014/main" val="10001"/>
                  </a:ext>
                </a:extLst>
              </a:tr>
              <a:tr h="780034">
                <a:tc>
                  <a:txBody>
                    <a:bodyPr/>
                    <a:lstStyle/>
                    <a:p>
                      <a:pPr marL="62230">
                        <a:lnSpc>
                          <a:spcPct val="100000"/>
                        </a:lnSpc>
                      </a:pPr>
                      <a:r>
                        <a:rPr sz="2400" b="0" spc="10" dirty="0">
                          <a:solidFill>
                            <a:srgbClr val="FFFFFF"/>
                          </a:solidFill>
                          <a:latin typeface="+mj-ea"/>
                          <a:ea typeface="+mj-ea"/>
                          <a:cs typeface="宋体" panose="02010600030101010101" pitchFamily="2" charset="-122"/>
                        </a:rPr>
                        <a:t>第二</a:t>
                      </a:r>
                      <a:r>
                        <a:rPr sz="2400" b="0" dirty="0">
                          <a:solidFill>
                            <a:srgbClr val="FFFFFF"/>
                          </a:solidFill>
                          <a:latin typeface="+mj-ea"/>
                          <a:ea typeface="+mj-ea"/>
                          <a:cs typeface="宋体" panose="02010600030101010101" pitchFamily="2" charset="-122"/>
                        </a:rPr>
                        <a:t>章 </a:t>
                      </a:r>
                      <a:r>
                        <a:rPr sz="2400" b="0" spc="10" dirty="0">
                          <a:solidFill>
                            <a:srgbClr val="FFFFFF"/>
                          </a:solidFill>
                          <a:latin typeface="+mj-ea"/>
                          <a:ea typeface="+mj-ea"/>
                          <a:cs typeface="宋体" panose="02010600030101010101" pitchFamily="2" charset="-122"/>
                        </a:rPr>
                        <a:t>基本医疗和公共卫生服务</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29</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tc>
                  <a:txBody>
                    <a:bodyPr/>
                    <a:lstStyle/>
                    <a:p>
                      <a:pPr marL="2540" algn="ctr">
                        <a:lnSpc>
                          <a:spcPct val="100000"/>
                        </a:lnSpc>
                      </a:pPr>
                      <a:r>
                        <a:rPr sz="2400" b="0" dirty="0">
                          <a:solidFill>
                            <a:srgbClr val="FF0000"/>
                          </a:solidFill>
                          <a:latin typeface="+mj-ea"/>
                          <a:ea typeface="+mj-ea"/>
                          <a:cs typeface="Times New Roman" panose="02020603050405020304"/>
                        </a:rPr>
                        <a:t>5</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extLst>
                  <a:ext uri="{0D108BD9-81ED-4DB2-BD59-A6C34878D82A}">
                    <a16:rowId xmlns:a16="http://schemas.microsoft.com/office/drawing/2014/main" val="10002"/>
                  </a:ext>
                </a:extLst>
              </a:tr>
              <a:tr h="779907">
                <a:tc>
                  <a:txBody>
                    <a:bodyPr/>
                    <a:lstStyle/>
                    <a:p>
                      <a:pPr marL="62230">
                        <a:lnSpc>
                          <a:spcPct val="100000"/>
                        </a:lnSpc>
                      </a:pPr>
                      <a:r>
                        <a:rPr sz="2400" b="0" spc="10" dirty="0">
                          <a:solidFill>
                            <a:srgbClr val="FFFFFF"/>
                          </a:solidFill>
                          <a:latin typeface="+mj-ea"/>
                          <a:ea typeface="+mj-ea"/>
                          <a:cs typeface="宋体" panose="02010600030101010101" pitchFamily="2" charset="-122"/>
                        </a:rPr>
                        <a:t>第三</a:t>
                      </a:r>
                      <a:r>
                        <a:rPr sz="2400" b="0" dirty="0">
                          <a:solidFill>
                            <a:srgbClr val="FFFFFF"/>
                          </a:solidFill>
                          <a:latin typeface="+mj-ea"/>
                          <a:ea typeface="+mj-ea"/>
                          <a:cs typeface="宋体" panose="02010600030101010101" pitchFamily="2" charset="-122"/>
                        </a:rPr>
                        <a:t>章 </a:t>
                      </a:r>
                      <a:r>
                        <a:rPr sz="2400" b="0" spc="10" dirty="0">
                          <a:solidFill>
                            <a:srgbClr val="FFFFFF"/>
                          </a:solidFill>
                          <a:latin typeface="+mj-ea"/>
                          <a:ea typeface="+mj-ea"/>
                          <a:cs typeface="宋体" panose="02010600030101010101" pitchFamily="2" charset="-122"/>
                        </a:rPr>
                        <a:t>业务管理</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36</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tc>
                  <a:txBody>
                    <a:bodyPr/>
                    <a:lstStyle/>
                    <a:p>
                      <a:pPr marL="2540" algn="ctr">
                        <a:lnSpc>
                          <a:spcPct val="100000"/>
                        </a:lnSpc>
                      </a:pPr>
                      <a:r>
                        <a:rPr sz="2400" b="0" dirty="0">
                          <a:solidFill>
                            <a:srgbClr val="FF0000"/>
                          </a:solidFill>
                          <a:latin typeface="+mj-ea"/>
                          <a:ea typeface="+mj-ea"/>
                          <a:cs typeface="Times New Roman" panose="02020603050405020304"/>
                        </a:rPr>
                        <a:t>7</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extLst>
                  <a:ext uri="{0D108BD9-81ED-4DB2-BD59-A6C34878D82A}">
                    <a16:rowId xmlns:a16="http://schemas.microsoft.com/office/drawing/2014/main" val="10003"/>
                  </a:ext>
                </a:extLst>
              </a:tr>
              <a:tr h="780008">
                <a:tc>
                  <a:txBody>
                    <a:bodyPr/>
                    <a:lstStyle/>
                    <a:p>
                      <a:pPr marL="62230">
                        <a:lnSpc>
                          <a:spcPct val="100000"/>
                        </a:lnSpc>
                      </a:pPr>
                      <a:r>
                        <a:rPr sz="2400" b="0" spc="5" dirty="0">
                          <a:solidFill>
                            <a:srgbClr val="FFFFFF"/>
                          </a:solidFill>
                          <a:latin typeface="+mj-ea"/>
                          <a:ea typeface="+mj-ea"/>
                          <a:cs typeface="宋体" panose="02010600030101010101" pitchFamily="2" charset="-122"/>
                        </a:rPr>
                        <a:t>第四</a:t>
                      </a:r>
                      <a:r>
                        <a:rPr sz="2400" b="0" dirty="0">
                          <a:solidFill>
                            <a:srgbClr val="FFFFFF"/>
                          </a:solidFill>
                          <a:latin typeface="+mj-ea"/>
                          <a:ea typeface="+mj-ea"/>
                          <a:cs typeface="宋体" panose="02010600030101010101" pitchFamily="2" charset="-122"/>
                        </a:rPr>
                        <a:t>章</a:t>
                      </a:r>
                      <a:r>
                        <a:rPr sz="2400" b="0" spc="-5" dirty="0">
                          <a:solidFill>
                            <a:srgbClr val="FFFFFF"/>
                          </a:solidFill>
                          <a:latin typeface="+mj-ea"/>
                          <a:ea typeface="+mj-ea"/>
                          <a:cs typeface="宋体" panose="02010600030101010101" pitchFamily="2" charset="-122"/>
                        </a:rPr>
                        <a:t> </a:t>
                      </a:r>
                      <a:r>
                        <a:rPr sz="2400" b="0" spc="5" dirty="0">
                          <a:solidFill>
                            <a:srgbClr val="FFFFFF"/>
                          </a:solidFill>
                          <a:latin typeface="+mj-ea"/>
                          <a:ea typeface="+mj-ea"/>
                          <a:cs typeface="宋体" panose="02010600030101010101" pitchFamily="2" charset="-122"/>
                        </a:rPr>
                        <a:t>综合管理</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R="1905" algn="ctr">
                        <a:lnSpc>
                          <a:spcPct val="100000"/>
                        </a:lnSpc>
                      </a:pPr>
                      <a:r>
                        <a:rPr sz="2400" b="0" spc="-90" dirty="0">
                          <a:latin typeface="+mj-ea"/>
                          <a:ea typeface="+mj-ea"/>
                          <a:cs typeface="Times New Roman" panose="02020603050405020304"/>
                        </a:rPr>
                        <a:t>11</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tc>
                  <a:txBody>
                    <a:bodyPr/>
                    <a:lstStyle/>
                    <a:p>
                      <a:pPr marL="2540" algn="ctr">
                        <a:lnSpc>
                          <a:spcPct val="100000"/>
                        </a:lnSpc>
                      </a:pPr>
                      <a:r>
                        <a:rPr sz="2400" b="0" dirty="0">
                          <a:solidFill>
                            <a:srgbClr val="FF0000"/>
                          </a:solidFill>
                          <a:latin typeface="+mj-ea"/>
                          <a:ea typeface="+mj-ea"/>
                          <a:cs typeface="Times New Roman" panose="02020603050405020304"/>
                        </a:rPr>
                        <a:t>0</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extLst>
                  <a:ext uri="{0D108BD9-81ED-4DB2-BD59-A6C34878D82A}">
                    <a16:rowId xmlns:a16="http://schemas.microsoft.com/office/drawing/2014/main" val="10004"/>
                  </a:ext>
                </a:extLst>
              </a:tr>
              <a:tr h="779995">
                <a:tc>
                  <a:txBody>
                    <a:bodyPr/>
                    <a:lstStyle/>
                    <a:p>
                      <a:pPr algn="ctr">
                        <a:lnSpc>
                          <a:spcPct val="100000"/>
                        </a:lnSpc>
                        <a:tabLst>
                          <a:tab pos="382270" algn="l"/>
                        </a:tabLst>
                      </a:pPr>
                      <a:r>
                        <a:rPr sz="2400" b="0" dirty="0">
                          <a:solidFill>
                            <a:srgbClr val="FFFFFF"/>
                          </a:solidFill>
                          <a:latin typeface="+mj-ea"/>
                          <a:ea typeface="+mj-ea"/>
                          <a:cs typeface="宋体" panose="02010600030101010101" pitchFamily="2" charset="-122"/>
                        </a:rPr>
                        <a:t>合	计</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88</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tc>
                  <a:txBody>
                    <a:bodyPr/>
                    <a:lstStyle/>
                    <a:p>
                      <a:pPr marL="2540" algn="ctr">
                        <a:lnSpc>
                          <a:spcPct val="100000"/>
                        </a:lnSpc>
                      </a:pPr>
                      <a:r>
                        <a:rPr sz="2400" b="0" dirty="0">
                          <a:solidFill>
                            <a:srgbClr val="FF0000"/>
                          </a:solidFill>
                          <a:latin typeface="+mj-ea"/>
                          <a:ea typeface="+mj-ea"/>
                          <a:cs typeface="Times New Roman" panose="02020603050405020304"/>
                        </a:rPr>
                        <a:t>12</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社区卫生服务中心服务能力标准（</a:t>
            </a:r>
            <a:r>
              <a:rPr lang="en-US" altLang="zh-CN" dirty="0"/>
              <a:t>2018</a:t>
            </a:r>
            <a:r>
              <a:rPr lang="zh-CN" altLang="en-US" dirty="0"/>
              <a:t>年版）</a:t>
            </a:r>
          </a:p>
        </p:txBody>
      </p:sp>
      <p:graphicFrame>
        <p:nvGraphicFramePr>
          <p:cNvPr id="5" name="object 2"/>
          <p:cNvGraphicFramePr>
            <a:graphicFrameLocks noGrp="1"/>
          </p:cNvGraphicFramePr>
          <p:nvPr/>
        </p:nvGraphicFramePr>
        <p:xfrm>
          <a:off x="948450" y="1208734"/>
          <a:ext cx="8101011" cy="4679884"/>
        </p:xfrm>
        <a:graphic>
          <a:graphicData uri="http://schemas.openxmlformats.org/drawingml/2006/table">
            <a:tbl>
              <a:tblPr firstRow="1" bandRow="1">
                <a:tableStyleId>{2D5ABB26-0587-4C30-8999-92F81FD0307C}</a:tableStyleId>
              </a:tblPr>
              <a:tblGrid>
                <a:gridCol w="4550092">
                  <a:extLst>
                    <a:ext uri="{9D8B030D-6E8A-4147-A177-3AD203B41FA5}">
                      <a16:colId xmlns:a16="http://schemas.microsoft.com/office/drawing/2014/main" val="20000"/>
                    </a:ext>
                  </a:extLst>
                </a:gridCol>
                <a:gridCol w="1775460">
                  <a:extLst>
                    <a:ext uri="{9D8B030D-6E8A-4147-A177-3AD203B41FA5}">
                      <a16:colId xmlns:a16="http://schemas.microsoft.com/office/drawing/2014/main" val="20001"/>
                    </a:ext>
                  </a:extLst>
                </a:gridCol>
                <a:gridCol w="1775459">
                  <a:extLst>
                    <a:ext uri="{9D8B030D-6E8A-4147-A177-3AD203B41FA5}">
                      <a16:colId xmlns:a16="http://schemas.microsoft.com/office/drawing/2014/main" val="20002"/>
                    </a:ext>
                  </a:extLst>
                </a:gridCol>
              </a:tblGrid>
              <a:tr h="779907">
                <a:tc>
                  <a:txBody>
                    <a:bodyPr/>
                    <a:lstStyle/>
                    <a:p>
                      <a:pPr algn="ctr">
                        <a:lnSpc>
                          <a:spcPct val="100000"/>
                        </a:lnSpc>
                        <a:tabLst>
                          <a:tab pos="382270" algn="l"/>
                        </a:tabLst>
                      </a:pPr>
                      <a:r>
                        <a:rPr sz="2400" b="0" dirty="0">
                          <a:solidFill>
                            <a:srgbClr val="FFFFFF"/>
                          </a:solidFill>
                          <a:latin typeface="+mj-ea"/>
                          <a:ea typeface="+mj-ea"/>
                          <a:cs typeface="宋体" panose="02010600030101010101" pitchFamily="2" charset="-122"/>
                        </a:rPr>
                        <a:t>章	节</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E6EC5"/>
                    </a:solidFill>
                  </a:tcPr>
                </a:tc>
                <a:tc>
                  <a:txBody>
                    <a:bodyPr/>
                    <a:lstStyle/>
                    <a:p>
                      <a:pPr marL="0" algn="ctr">
                        <a:lnSpc>
                          <a:spcPct val="100000"/>
                        </a:lnSpc>
                      </a:pPr>
                      <a:r>
                        <a:rPr sz="2400" b="0" spc="10" dirty="0">
                          <a:solidFill>
                            <a:srgbClr val="FFFFFF"/>
                          </a:solidFill>
                          <a:latin typeface="+mj-ea"/>
                          <a:ea typeface="+mj-ea"/>
                          <a:cs typeface="宋体" panose="02010600030101010101" pitchFamily="2" charset="-122"/>
                        </a:rPr>
                        <a:t>基本条款</a:t>
                      </a:r>
                      <a:endParaRPr sz="2400" b="0" dirty="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E6EC5"/>
                    </a:solidFill>
                  </a:tcPr>
                </a:tc>
                <a:tc>
                  <a:txBody>
                    <a:bodyPr/>
                    <a:lstStyle/>
                    <a:p>
                      <a:pPr marL="0" algn="ctr">
                        <a:lnSpc>
                          <a:spcPct val="100000"/>
                        </a:lnSpc>
                      </a:pPr>
                      <a:r>
                        <a:rPr sz="2400" b="0" spc="10" dirty="0">
                          <a:solidFill>
                            <a:srgbClr val="FFFF00"/>
                          </a:solidFill>
                          <a:latin typeface="+mj-ea"/>
                          <a:ea typeface="+mj-ea"/>
                          <a:cs typeface="宋体" panose="02010600030101010101" pitchFamily="2" charset="-122"/>
                        </a:rPr>
                        <a:t>推荐条款★</a:t>
                      </a:r>
                      <a:endParaRPr sz="2400" b="0" dirty="0">
                        <a:solidFill>
                          <a:srgbClr val="FFFF00"/>
                        </a:solidFill>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E6EC5"/>
                    </a:solidFill>
                  </a:tcPr>
                </a:tc>
                <a:extLst>
                  <a:ext uri="{0D108BD9-81ED-4DB2-BD59-A6C34878D82A}">
                    <a16:rowId xmlns:a16="http://schemas.microsoft.com/office/drawing/2014/main" val="10000"/>
                  </a:ext>
                </a:extLst>
              </a:tr>
              <a:tr h="780033">
                <a:tc>
                  <a:txBody>
                    <a:bodyPr/>
                    <a:lstStyle/>
                    <a:p>
                      <a:pPr marL="62230">
                        <a:lnSpc>
                          <a:spcPct val="100000"/>
                        </a:lnSpc>
                      </a:pPr>
                      <a:r>
                        <a:rPr sz="2400" b="0" spc="10" dirty="0">
                          <a:solidFill>
                            <a:srgbClr val="FFFFFF"/>
                          </a:solidFill>
                          <a:latin typeface="+mj-ea"/>
                          <a:ea typeface="+mj-ea"/>
                          <a:cs typeface="宋体" panose="02010600030101010101" pitchFamily="2" charset="-122"/>
                        </a:rPr>
                        <a:t>第一</a:t>
                      </a:r>
                      <a:r>
                        <a:rPr sz="2400" b="0" dirty="0">
                          <a:solidFill>
                            <a:srgbClr val="FFFFFF"/>
                          </a:solidFill>
                          <a:latin typeface="+mj-ea"/>
                          <a:ea typeface="+mj-ea"/>
                          <a:cs typeface="宋体" panose="02010600030101010101" pitchFamily="2" charset="-122"/>
                        </a:rPr>
                        <a:t>章 </a:t>
                      </a:r>
                      <a:r>
                        <a:rPr sz="2400" b="0" spc="10" dirty="0">
                          <a:solidFill>
                            <a:srgbClr val="FFFFFF"/>
                          </a:solidFill>
                          <a:latin typeface="+mj-ea"/>
                          <a:ea typeface="+mj-ea"/>
                          <a:cs typeface="宋体" panose="02010600030101010101" pitchFamily="2" charset="-122"/>
                        </a:rPr>
                        <a:t>功能任务和资源配置</a:t>
                      </a:r>
                      <a:endParaRPr sz="2400" b="0" dirty="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10</a:t>
                      </a:r>
                    </a:p>
                  </a:txBody>
                  <a:tcPr marL="0" marR="0" marT="0"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4EA"/>
                    </a:solidFill>
                  </a:tcPr>
                </a:tc>
                <a:tc>
                  <a:txBody>
                    <a:bodyPr/>
                    <a:lstStyle/>
                    <a:p>
                      <a:pPr marL="2540" algn="ctr">
                        <a:lnSpc>
                          <a:spcPct val="100000"/>
                        </a:lnSpc>
                      </a:pPr>
                      <a:r>
                        <a:rPr sz="2400" b="0" dirty="0">
                          <a:solidFill>
                            <a:srgbClr val="FF0000"/>
                          </a:solidFill>
                          <a:latin typeface="+mj-ea"/>
                          <a:ea typeface="+mj-ea"/>
                          <a:cs typeface="Times New Roman" panose="02020603050405020304"/>
                        </a:rPr>
                        <a:t>1</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CD4EA"/>
                    </a:solidFill>
                  </a:tcPr>
                </a:tc>
                <a:extLst>
                  <a:ext uri="{0D108BD9-81ED-4DB2-BD59-A6C34878D82A}">
                    <a16:rowId xmlns:a16="http://schemas.microsoft.com/office/drawing/2014/main" val="10001"/>
                  </a:ext>
                </a:extLst>
              </a:tr>
              <a:tr h="780034">
                <a:tc>
                  <a:txBody>
                    <a:bodyPr/>
                    <a:lstStyle/>
                    <a:p>
                      <a:pPr marL="62230">
                        <a:lnSpc>
                          <a:spcPct val="100000"/>
                        </a:lnSpc>
                      </a:pPr>
                      <a:r>
                        <a:rPr sz="2400" b="0" spc="10" dirty="0">
                          <a:solidFill>
                            <a:srgbClr val="FFFFFF"/>
                          </a:solidFill>
                          <a:latin typeface="+mj-ea"/>
                          <a:ea typeface="+mj-ea"/>
                          <a:cs typeface="宋体" panose="02010600030101010101" pitchFamily="2" charset="-122"/>
                        </a:rPr>
                        <a:t>第二</a:t>
                      </a:r>
                      <a:r>
                        <a:rPr sz="2400" b="0" dirty="0">
                          <a:solidFill>
                            <a:srgbClr val="FFFFFF"/>
                          </a:solidFill>
                          <a:latin typeface="+mj-ea"/>
                          <a:ea typeface="+mj-ea"/>
                          <a:cs typeface="宋体" panose="02010600030101010101" pitchFamily="2" charset="-122"/>
                        </a:rPr>
                        <a:t>章 </a:t>
                      </a:r>
                      <a:r>
                        <a:rPr sz="2400" b="0" spc="10" dirty="0">
                          <a:solidFill>
                            <a:srgbClr val="FFFFFF"/>
                          </a:solidFill>
                          <a:latin typeface="+mj-ea"/>
                          <a:ea typeface="+mj-ea"/>
                          <a:cs typeface="宋体" panose="02010600030101010101" pitchFamily="2" charset="-122"/>
                        </a:rPr>
                        <a:t>基本医疗和公共卫生服务</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26</a:t>
                      </a: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tc>
                  <a:txBody>
                    <a:bodyPr/>
                    <a:lstStyle/>
                    <a:p>
                      <a:pPr marL="2540" algn="ctr">
                        <a:lnSpc>
                          <a:spcPct val="100000"/>
                        </a:lnSpc>
                      </a:pPr>
                      <a:r>
                        <a:rPr sz="2400" b="0" dirty="0">
                          <a:solidFill>
                            <a:srgbClr val="FF0000"/>
                          </a:solidFill>
                          <a:latin typeface="+mj-ea"/>
                          <a:ea typeface="+mj-ea"/>
                          <a:cs typeface="Times New Roman" panose="02020603050405020304"/>
                        </a:rPr>
                        <a:t>5</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extLst>
                  <a:ext uri="{0D108BD9-81ED-4DB2-BD59-A6C34878D82A}">
                    <a16:rowId xmlns:a16="http://schemas.microsoft.com/office/drawing/2014/main" val="10002"/>
                  </a:ext>
                </a:extLst>
              </a:tr>
              <a:tr h="779907">
                <a:tc>
                  <a:txBody>
                    <a:bodyPr/>
                    <a:lstStyle/>
                    <a:p>
                      <a:pPr marL="62230">
                        <a:lnSpc>
                          <a:spcPct val="100000"/>
                        </a:lnSpc>
                      </a:pPr>
                      <a:r>
                        <a:rPr sz="2400" b="0" spc="10" dirty="0">
                          <a:solidFill>
                            <a:srgbClr val="FFFFFF"/>
                          </a:solidFill>
                          <a:latin typeface="+mj-ea"/>
                          <a:ea typeface="+mj-ea"/>
                          <a:cs typeface="宋体" panose="02010600030101010101" pitchFamily="2" charset="-122"/>
                        </a:rPr>
                        <a:t>第三</a:t>
                      </a:r>
                      <a:r>
                        <a:rPr sz="2400" b="0" dirty="0">
                          <a:solidFill>
                            <a:srgbClr val="FFFFFF"/>
                          </a:solidFill>
                          <a:latin typeface="+mj-ea"/>
                          <a:ea typeface="+mj-ea"/>
                          <a:cs typeface="宋体" panose="02010600030101010101" pitchFamily="2" charset="-122"/>
                        </a:rPr>
                        <a:t>章 </a:t>
                      </a:r>
                      <a:r>
                        <a:rPr sz="2400" b="0" spc="10" dirty="0">
                          <a:solidFill>
                            <a:srgbClr val="FFFFFF"/>
                          </a:solidFill>
                          <a:latin typeface="+mj-ea"/>
                          <a:ea typeface="+mj-ea"/>
                          <a:cs typeface="宋体" panose="02010600030101010101" pitchFamily="2" charset="-122"/>
                        </a:rPr>
                        <a:t>业务管理</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32</a:t>
                      </a: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tc>
                  <a:txBody>
                    <a:bodyPr/>
                    <a:lstStyle/>
                    <a:p>
                      <a:pPr marL="2540" algn="ctr">
                        <a:lnSpc>
                          <a:spcPct val="100000"/>
                        </a:lnSpc>
                      </a:pPr>
                      <a:r>
                        <a:rPr sz="2400" b="0" dirty="0">
                          <a:solidFill>
                            <a:srgbClr val="FF0000"/>
                          </a:solidFill>
                          <a:latin typeface="+mj-ea"/>
                          <a:ea typeface="+mj-ea"/>
                          <a:cs typeface="Times New Roman" panose="02020603050405020304"/>
                        </a:rPr>
                        <a:t>2</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extLst>
                  <a:ext uri="{0D108BD9-81ED-4DB2-BD59-A6C34878D82A}">
                    <a16:rowId xmlns:a16="http://schemas.microsoft.com/office/drawing/2014/main" val="10003"/>
                  </a:ext>
                </a:extLst>
              </a:tr>
              <a:tr h="780008">
                <a:tc>
                  <a:txBody>
                    <a:bodyPr/>
                    <a:lstStyle/>
                    <a:p>
                      <a:pPr marL="62230">
                        <a:lnSpc>
                          <a:spcPct val="100000"/>
                        </a:lnSpc>
                      </a:pPr>
                      <a:r>
                        <a:rPr sz="2400" b="0" spc="5" dirty="0">
                          <a:solidFill>
                            <a:srgbClr val="FFFFFF"/>
                          </a:solidFill>
                          <a:latin typeface="+mj-ea"/>
                          <a:ea typeface="+mj-ea"/>
                          <a:cs typeface="宋体" panose="02010600030101010101" pitchFamily="2" charset="-122"/>
                        </a:rPr>
                        <a:t>第四</a:t>
                      </a:r>
                      <a:r>
                        <a:rPr sz="2400" b="0" dirty="0">
                          <a:solidFill>
                            <a:srgbClr val="FFFFFF"/>
                          </a:solidFill>
                          <a:latin typeface="+mj-ea"/>
                          <a:ea typeface="+mj-ea"/>
                          <a:cs typeface="宋体" panose="02010600030101010101" pitchFamily="2" charset="-122"/>
                        </a:rPr>
                        <a:t>章</a:t>
                      </a:r>
                      <a:r>
                        <a:rPr sz="2400" b="0" spc="-5" dirty="0">
                          <a:solidFill>
                            <a:srgbClr val="FFFFFF"/>
                          </a:solidFill>
                          <a:latin typeface="+mj-ea"/>
                          <a:ea typeface="+mj-ea"/>
                          <a:cs typeface="宋体" panose="02010600030101010101" pitchFamily="2" charset="-122"/>
                        </a:rPr>
                        <a:t> </a:t>
                      </a:r>
                      <a:r>
                        <a:rPr sz="2400" b="0" spc="5" dirty="0">
                          <a:solidFill>
                            <a:srgbClr val="FFFFFF"/>
                          </a:solidFill>
                          <a:latin typeface="+mj-ea"/>
                          <a:ea typeface="+mj-ea"/>
                          <a:cs typeface="宋体" panose="02010600030101010101" pitchFamily="2" charset="-122"/>
                        </a:rPr>
                        <a:t>综合管理</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spc="-5" dirty="0">
                          <a:latin typeface="+mj-ea"/>
                          <a:ea typeface="+mj-ea"/>
                          <a:cs typeface="Times New Roman" panose="02020603050405020304"/>
                        </a:rPr>
                        <a:t>12</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tc>
                  <a:txBody>
                    <a:bodyPr/>
                    <a:lstStyle/>
                    <a:p>
                      <a:pPr marL="2540" algn="ctr">
                        <a:lnSpc>
                          <a:spcPct val="100000"/>
                        </a:lnSpc>
                      </a:pPr>
                      <a:r>
                        <a:rPr sz="2400" b="0" dirty="0">
                          <a:solidFill>
                            <a:srgbClr val="FF0000"/>
                          </a:solidFill>
                          <a:latin typeface="+mj-ea"/>
                          <a:ea typeface="+mj-ea"/>
                          <a:cs typeface="Times New Roman" panose="02020603050405020304"/>
                        </a:rPr>
                        <a:t>2</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7EBF5"/>
                    </a:solidFill>
                  </a:tcPr>
                </a:tc>
                <a:extLst>
                  <a:ext uri="{0D108BD9-81ED-4DB2-BD59-A6C34878D82A}">
                    <a16:rowId xmlns:a16="http://schemas.microsoft.com/office/drawing/2014/main" val="10004"/>
                  </a:ext>
                </a:extLst>
              </a:tr>
              <a:tr h="779995">
                <a:tc>
                  <a:txBody>
                    <a:bodyPr/>
                    <a:lstStyle/>
                    <a:p>
                      <a:pPr algn="ctr">
                        <a:lnSpc>
                          <a:spcPct val="100000"/>
                        </a:lnSpc>
                        <a:tabLst>
                          <a:tab pos="382270" algn="l"/>
                        </a:tabLst>
                      </a:pPr>
                      <a:r>
                        <a:rPr sz="2400" b="0" dirty="0">
                          <a:solidFill>
                            <a:srgbClr val="FFFFFF"/>
                          </a:solidFill>
                          <a:latin typeface="+mj-ea"/>
                          <a:ea typeface="+mj-ea"/>
                          <a:cs typeface="宋体" panose="02010600030101010101" pitchFamily="2" charset="-122"/>
                        </a:rPr>
                        <a:t>合	计</a:t>
                      </a:r>
                      <a:endParaRPr sz="2400" b="0">
                        <a:latin typeface="+mj-ea"/>
                        <a:ea typeface="+mj-ea"/>
                        <a:cs typeface="宋体" panose="02010600030101010101" pitchFamily="2" charset="-122"/>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E6EC5"/>
                    </a:solidFill>
                  </a:tcPr>
                </a:tc>
                <a:tc>
                  <a:txBody>
                    <a:bodyPr/>
                    <a:lstStyle/>
                    <a:p>
                      <a:pPr marL="1905" algn="ctr">
                        <a:lnSpc>
                          <a:spcPct val="100000"/>
                        </a:lnSpc>
                      </a:pPr>
                      <a:r>
                        <a:rPr sz="2400" b="0" dirty="0">
                          <a:latin typeface="+mj-ea"/>
                          <a:ea typeface="+mj-ea"/>
                          <a:cs typeface="Times New Roman" panose="02020603050405020304"/>
                        </a:rPr>
                        <a:t>80</a:t>
                      </a:r>
                      <a:endParaRPr sz="2400" b="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tc>
                  <a:txBody>
                    <a:bodyPr/>
                    <a:lstStyle/>
                    <a:p>
                      <a:pPr marL="2540" algn="ctr">
                        <a:lnSpc>
                          <a:spcPct val="100000"/>
                        </a:lnSpc>
                      </a:pPr>
                      <a:r>
                        <a:rPr sz="2400" b="0" dirty="0">
                          <a:solidFill>
                            <a:srgbClr val="FF0000"/>
                          </a:solidFill>
                          <a:latin typeface="+mj-ea"/>
                          <a:ea typeface="+mj-ea"/>
                          <a:cs typeface="Times New Roman" panose="02020603050405020304"/>
                        </a:rPr>
                        <a:t>10</a:t>
                      </a:r>
                      <a:endParaRPr sz="2400" b="0" dirty="0">
                        <a:latin typeface="+mj-ea"/>
                        <a:ea typeface="+mj-ea"/>
                        <a:cs typeface="Times New Roman" panose="02020603050405020304"/>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CD4EA"/>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为什么要</a:t>
            </a:r>
            <a:r>
              <a:rPr lang="zh-CN" altLang="en-US">
                <a:sym typeface="+mn-ea"/>
              </a:rPr>
              <a:t>调整</a:t>
            </a:r>
            <a:r>
              <a:rPr lang="zh-CN" altLang="en-US"/>
              <a:t>我省等级评审的标准？</a:t>
            </a:r>
            <a:endParaRPr lang="zh-CN" altLang="en-US" dirty="0"/>
          </a:p>
        </p:txBody>
      </p:sp>
      <p:sp>
        <p:nvSpPr>
          <p:cNvPr id="3" name="文本占位符 2"/>
          <p:cNvSpPr>
            <a:spLocks noGrp="1"/>
          </p:cNvSpPr>
          <p:nvPr>
            <p:ph idx="1"/>
          </p:nvPr>
        </p:nvSpPr>
        <p:spPr>
          <a:xfrm>
            <a:off x="991235" y="882650"/>
            <a:ext cx="10699750" cy="5798820"/>
          </a:xfrm>
        </p:spPr>
        <p:txBody>
          <a:bodyPr>
            <a:normAutofit fontScale="92500" lnSpcReduction="10000"/>
          </a:bodyPr>
          <a:lstStyle/>
          <a:p>
            <a:pPr lvl="0"/>
            <a:r>
              <a:rPr lang="zh-CN" altLang="en-US" dirty="0">
                <a:solidFill>
                  <a:srgbClr val="FF0000"/>
                </a:solidFill>
              </a:rPr>
              <a:t>一是</a:t>
            </a:r>
            <a:r>
              <a:rPr lang="zh-CN" altLang="en-US" dirty="0"/>
              <a:t>我省开展等级评审工作早于国家服务能力评价工作。</a:t>
            </a:r>
            <a:r>
              <a:rPr lang="en-US" altLang="zh-CN" dirty="0"/>
              <a:t>2018</a:t>
            </a:r>
            <a:r>
              <a:rPr lang="zh-CN" altLang="en-US" dirty="0"/>
              <a:t>年，我省参照国家即将出台的“两个标准”制定了我省的等级评审标准，并组织开展了乡镇卫生院和社区卫生服务中心的等级评审工作，评价标准指标体系和标准与国家基本保持一致；</a:t>
            </a:r>
          </a:p>
          <a:p>
            <a:pPr lvl="0"/>
            <a:r>
              <a:rPr lang="zh-CN" altLang="en-US" dirty="0">
                <a:solidFill>
                  <a:srgbClr val="FF0000"/>
                </a:solidFill>
              </a:rPr>
              <a:t>二是</a:t>
            </a:r>
            <a:r>
              <a:rPr lang="zh-CN" altLang="en-US" dirty="0"/>
              <a:t>国家达到推荐标准的要求是参照了二级综合医院标准制定的，尤其是推荐条款标准和要求相对较高；</a:t>
            </a:r>
          </a:p>
          <a:p>
            <a:pPr lvl="0"/>
            <a:r>
              <a:rPr lang="zh-CN" altLang="en-US" dirty="0">
                <a:solidFill>
                  <a:srgbClr val="FF0000"/>
                </a:solidFill>
              </a:rPr>
              <a:t>三是</a:t>
            </a:r>
            <a:r>
              <a:rPr lang="zh-CN" altLang="en-US" dirty="0"/>
              <a:t>提高基层医疗卫生机构创等达标的积极性。如果按照国家标准，我省的基层医疗卫生机构很多达不到国家标准，就会对开展国家服务能力评价工作失去信心，与开展等级评审的原则初衷相背离。</a:t>
            </a:r>
          </a:p>
          <a:p>
            <a:pPr lvl="0"/>
            <a:r>
              <a:rPr lang="zh-CN" altLang="en-US" dirty="0"/>
              <a:t>因此，在先后</a:t>
            </a:r>
            <a:r>
              <a:rPr lang="en-US" altLang="zh-CN" dirty="0"/>
              <a:t>3</a:t>
            </a:r>
            <a:r>
              <a:rPr lang="zh-CN" altLang="en-US" dirty="0"/>
              <a:t>次征求意见、</a:t>
            </a:r>
            <a:r>
              <a:rPr lang="en-US" altLang="zh-CN" dirty="0"/>
              <a:t>2</a:t>
            </a:r>
            <a:r>
              <a:rPr lang="zh-CN" altLang="en-US" dirty="0"/>
              <a:t>次组织召开专家论证的基础上，我省采取与国标同一评价指标和同一评价体系，把国标的基本条款和推荐条款占比进行适当调整作为省标。</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标题 1"/>
          <p:cNvSpPr>
            <a:spLocks noGrp="1"/>
          </p:cNvSpPr>
          <p:nvPr>
            <p:ph type="title"/>
          </p:nvPr>
        </p:nvSpPr>
        <p:spPr/>
        <p:txBody>
          <a:bodyPr/>
          <a:lstStyle/>
          <a:p>
            <a:r>
              <a:rPr lang="zh-CN" altLang="en-US" dirty="0"/>
              <a:t>三、</a:t>
            </a:r>
            <a:r>
              <a:rPr lang="zh-CN" altLang="zh-CN" dirty="0"/>
              <a:t>评审的内容和标准</a:t>
            </a:r>
            <a:endParaRPr lang="zh-CN" altLang="en-US" dirty="0"/>
          </a:p>
        </p:txBody>
      </p:sp>
      <p:sp>
        <p:nvSpPr>
          <p:cNvPr id="68610" name="内容占位符 2"/>
          <p:cNvSpPr>
            <a:spLocks noGrp="1"/>
          </p:cNvSpPr>
          <p:nvPr>
            <p:ph idx="1"/>
          </p:nvPr>
        </p:nvSpPr>
        <p:spPr/>
        <p:txBody>
          <a:bodyPr>
            <a:normAutofit/>
          </a:bodyPr>
          <a:lstStyle/>
          <a:p>
            <a:r>
              <a:rPr lang="en-US" altLang="zh-CN" dirty="0" err="1">
                <a:solidFill>
                  <a:srgbClr val="FF0000"/>
                </a:solidFill>
                <a:sym typeface="Arial" panose="020B0604020202020204" pitchFamily="34" charset="0"/>
              </a:rPr>
              <a:t>我省调整的甲级卫生院标准</a:t>
            </a:r>
            <a:endParaRPr lang="en-US" altLang="zh-CN" dirty="0">
              <a:sym typeface="Arial" panose="020B0604020202020204" pitchFamily="34" charset="0"/>
            </a:endParaRPr>
          </a:p>
        </p:txBody>
      </p:sp>
      <p:graphicFrame>
        <p:nvGraphicFramePr>
          <p:cNvPr id="2" name="表格 1"/>
          <p:cNvGraphicFramePr>
            <a:graphicFrameLocks noGrp="1"/>
          </p:cNvGraphicFramePr>
          <p:nvPr/>
        </p:nvGraphicFramePr>
        <p:xfrm>
          <a:off x="1412875" y="2056535"/>
          <a:ext cx="8888121" cy="4005403"/>
        </p:xfrm>
        <a:graphic>
          <a:graphicData uri="http://schemas.openxmlformats.org/drawingml/2006/table">
            <a:tbl>
              <a:tblPr firstRow="1" bandRow="1">
                <a:tableStyleId>{5C22544A-7EE6-4342-B048-85BDC9FD1C3A}</a:tableStyleId>
              </a:tblPr>
              <a:tblGrid>
                <a:gridCol w="1545280">
                  <a:extLst>
                    <a:ext uri="{9D8B030D-6E8A-4147-A177-3AD203B41FA5}">
                      <a16:colId xmlns:a16="http://schemas.microsoft.com/office/drawing/2014/main" val="20000"/>
                    </a:ext>
                  </a:extLst>
                </a:gridCol>
                <a:gridCol w="1545280">
                  <a:extLst>
                    <a:ext uri="{9D8B030D-6E8A-4147-A177-3AD203B41FA5}">
                      <a16:colId xmlns:a16="http://schemas.microsoft.com/office/drawing/2014/main" val="20001"/>
                    </a:ext>
                  </a:extLst>
                </a:gridCol>
                <a:gridCol w="1545280">
                  <a:extLst>
                    <a:ext uri="{9D8B030D-6E8A-4147-A177-3AD203B41FA5}">
                      <a16:colId xmlns:a16="http://schemas.microsoft.com/office/drawing/2014/main" val="20002"/>
                    </a:ext>
                  </a:extLst>
                </a:gridCol>
                <a:gridCol w="1545280">
                  <a:extLst>
                    <a:ext uri="{9D8B030D-6E8A-4147-A177-3AD203B41FA5}">
                      <a16:colId xmlns:a16="http://schemas.microsoft.com/office/drawing/2014/main" val="20003"/>
                    </a:ext>
                  </a:extLst>
                </a:gridCol>
                <a:gridCol w="1545280">
                  <a:extLst>
                    <a:ext uri="{9D8B030D-6E8A-4147-A177-3AD203B41FA5}">
                      <a16:colId xmlns:a16="http://schemas.microsoft.com/office/drawing/2014/main" val="20004"/>
                    </a:ext>
                  </a:extLst>
                </a:gridCol>
                <a:gridCol w="1161721">
                  <a:extLst>
                    <a:ext uri="{9D8B030D-6E8A-4147-A177-3AD203B41FA5}">
                      <a16:colId xmlns:a16="http://schemas.microsoft.com/office/drawing/2014/main" val="20005"/>
                    </a:ext>
                  </a:extLst>
                </a:gridCol>
              </a:tblGrid>
              <a:tr h="742352">
                <a:tc gridSpan="3">
                  <a:txBody>
                    <a:bodyPr/>
                    <a:lstStyle/>
                    <a:p>
                      <a:pPr algn="ctr"/>
                      <a:r>
                        <a:rPr lang="zh-CN" altLang="en-US" sz="1800" dirty="0">
                          <a:latin typeface="+mj-ea"/>
                          <a:ea typeface="+mj-ea"/>
                        </a:rPr>
                        <a:t>国家标准</a:t>
                      </a:r>
                    </a:p>
                  </a:txBody>
                  <a:tcPr anchor="ctr"/>
                </a:tc>
                <a:tc hMerge="1">
                  <a:txBody>
                    <a:bodyPr/>
                    <a:lstStyle/>
                    <a:p>
                      <a:endParaRPr lang="zh-CN"/>
                    </a:p>
                  </a:txBody>
                  <a:tcPr anchor="ctr"/>
                </a:tc>
                <a:tc hMerge="1">
                  <a:txBody>
                    <a:bodyPr/>
                    <a:lstStyle/>
                    <a:p>
                      <a:endParaRPr lang="zh-CN"/>
                    </a:p>
                  </a:txBody>
                  <a:tcPr anchor="ctr"/>
                </a:tc>
                <a:tc gridSpan="3">
                  <a:txBody>
                    <a:bodyPr/>
                    <a:lstStyle/>
                    <a:p>
                      <a:pPr algn="ctr"/>
                      <a:r>
                        <a:rPr lang="zh-CN" altLang="en-US" sz="1800" dirty="0">
                          <a:latin typeface="+mj-ea"/>
                          <a:ea typeface="+mj-ea"/>
                        </a:rPr>
                        <a:t>我省标准</a:t>
                      </a:r>
                    </a:p>
                  </a:txBody>
                  <a:tcPr anchor="ctr"/>
                </a:tc>
                <a:tc hMerge="1">
                  <a:txBody>
                    <a:bodyPr/>
                    <a:lstStyle/>
                    <a:p>
                      <a:endParaRPr lang="zh-CN"/>
                    </a:p>
                  </a:txBody>
                  <a:tcPr anchor="ctr"/>
                </a:tc>
                <a:tc hMerge="1">
                  <a:txBody>
                    <a:bodyPr/>
                    <a:lstStyle/>
                    <a:p>
                      <a:endParaRPr lang="zh-CN"/>
                    </a:p>
                  </a:txBody>
                  <a:tcPr anchor="ctr"/>
                </a:tc>
                <a:extLst>
                  <a:ext uri="{0D108BD9-81ED-4DB2-BD59-A6C34878D82A}">
                    <a16:rowId xmlns:a16="http://schemas.microsoft.com/office/drawing/2014/main" val="10000"/>
                  </a:ext>
                </a:extLst>
              </a:tr>
              <a:tr h="494819">
                <a:tc gridSpan="2">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800" b="0" kern="1200" dirty="0" err="1">
                          <a:solidFill>
                            <a:schemeClr val="tx1">
                              <a:lumMod val="50000"/>
                            </a:schemeClr>
                          </a:solidFill>
                          <a:latin typeface="+mj-ea"/>
                          <a:ea typeface="+mj-ea"/>
                          <a:cs typeface="+mn-cs"/>
                          <a:sym typeface="Arial" panose="020B0604020202020204" pitchFamily="34" charset="0"/>
                        </a:rPr>
                        <a:t>推荐标准</a:t>
                      </a:r>
                      <a:endParaRPr lang="en-US" altLang="zh-CN" sz="1800" b="0" kern="1200" dirty="0">
                        <a:solidFill>
                          <a:schemeClr val="tx1">
                            <a:lumMod val="50000"/>
                          </a:schemeClr>
                        </a:solidFill>
                        <a:latin typeface="+mj-ea"/>
                        <a:ea typeface="+mj-ea"/>
                        <a:cs typeface="+mn-cs"/>
                        <a:sym typeface="Arial" panose="020B0604020202020204" pitchFamily="34" charset="0"/>
                      </a:endParaRPr>
                    </a:p>
                  </a:txBody>
                  <a:tcPr anchor="ctr"/>
                </a:tc>
                <a:tc hMerge="1">
                  <a:txBody>
                    <a:bodyPr/>
                    <a:lstStyle/>
                    <a:p>
                      <a:endParaRPr lang="zh-CN"/>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800" b="0" kern="1200" dirty="0">
                          <a:solidFill>
                            <a:schemeClr val="tx1">
                              <a:lumMod val="50000"/>
                            </a:schemeClr>
                          </a:solidFill>
                          <a:latin typeface="+mj-ea"/>
                          <a:ea typeface="+mj-ea"/>
                          <a:cs typeface="+mn-cs"/>
                          <a:sym typeface="Arial" panose="020B0604020202020204" pitchFamily="34" charset="0"/>
                        </a:rPr>
                        <a:t>基本标准</a:t>
                      </a:r>
                      <a:endParaRPr lang="en-US" altLang="zh-CN" sz="1800" b="0" kern="1200" dirty="0">
                        <a:solidFill>
                          <a:schemeClr val="tx1">
                            <a:lumMod val="50000"/>
                          </a:schemeClr>
                        </a:solidFill>
                        <a:latin typeface="+mj-ea"/>
                        <a:ea typeface="+mj-ea"/>
                        <a:cs typeface="+mn-cs"/>
                        <a:sym typeface="Arial" panose="020B0604020202020204" pitchFamily="34" charset="0"/>
                      </a:endParaRPr>
                    </a:p>
                  </a:txBody>
                  <a:tcPr anchor="ctr"/>
                </a:tc>
                <a:tc gridSpan="2">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800" b="0" kern="1200" dirty="0">
                          <a:solidFill>
                            <a:schemeClr val="tx1">
                              <a:lumMod val="50000"/>
                            </a:schemeClr>
                          </a:solidFill>
                          <a:latin typeface="+mj-ea"/>
                          <a:ea typeface="+mj-ea"/>
                          <a:cs typeface="+mn-cs"/>
                          <a:sym typeface="Arial" panose="020B0604020202020204" pitchFamily="34" charset="0"/>
                        </a:rPr>
                        <a:t>甲级</a:t>
                      </a:r>
                      <a:r>
                        <a:rPr lang="en-US" altLang="zh-CN" sz="1800" b="0" kern="1200" dirty="0" err="1">
                          <a:solidFill>
                            <a:schemeClr val="tx1">
                              <a:lumMod val="50000"/>
                            </a:schemeClr>
                          </a:solidFill>
                          <a:latin typeface="+mj-ea"/>
                          <a:ea typeface="+mj-ea"/>
                          <a:cs typeface="+mn-cs"/>
                          <a:sym typeface="Arial" panose="020B0604020202020204" pitchFamily="34" charset="0"/>
                        </a:rPr>
                        <a:t>标准</a:t>
                      </a:r>
                      <a:endParaRPr lang="en-US" altLang="zh-CN" sz="1800" b="0" kern="1200" dirty="0">
                        <a:solidFill>
                          <a:schemeClr val="tx1">
                            <a:lumMod val="50000"/>
                          </a:schemeClr>
                        </a:solidFill>
                        <a:latin typeface="+mj-ea"/>
                        <a:ea typeface="+mj-ea"/>
                        <a:cs typeface="+mn-cs"/>
                        <a:sym typeface="Arial" panose="020B0604020202020204" pitchFamily="34" charset="0"/>
                      </a:endParaRPr>
                    </a:p>
                  </a:txBody>
                  <a:tcPr anchor="ctr"/>
                </a:tc>
                <a:tc hMerge="1">
                  <a:txBody>
                    <a:bodyPr/>
                    <a:lstStyle/>
                    <a:p>
                      <a:endParaRPr lang="zh-CN"/>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800" b="0" kern="1200" dirty="0">
                          <a:solidFill>
                            <a:schemeClr val="tx1">
                              <a:lumMod val="50000"/>
                            </a:schemeClr>
                          </a:solidFill>
                          <a:latin typeface="+mj-ea"/>
                          <a:ea typeface="+mj-ea"/>
                          <a:cs typeface="+mn-cs"/>
                          <a:sym typeface="Arial" panose="020B0604020202020204" pitchFamily="34" charset="0"/>
                        </a:rPr>
                        <a:t>乙级标准</a:t>
                      </a:r>
                      <a:endParaRPr lang="en-US" altLang="zh-CN" sz="1800" b="0" kern="1200" dirty="0">
                        <a:solidFill>
                          <a:schemeClr val="tx1">
                            <a:lumMod val="50000"/>
                          </a:schemeClr>
                        </a:solidFill>
                        <a:latin typeface="+mj-ea"/>
                        <a:ea typeface="+mj-ea"/>
                        <a:cs typeface="+mn-cs"/>
                        <a:sym typeface="Arial" panose="020B0604020202020204" pitchFamily="34" charset="0"/>
                      </a:endParaRPr>
                    </a:p>
                  </a:txBody>
                  <a:tcPr anchor="ctr"/>
                </a:tc>
                <a:extLst>
                  <a:ext uri="{0D108BD9-81ED-4DB2-BD59-A6C34878D82A}">
                    <a16:rowId xmlns:a16="http://schemas.microsoft.com/office/drawing/2014/main" val="10001"/>
                  </a:ext>
                </a:extLst>
              </a:tr>
              <a:tr h="541176">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600" b="0" kern="1200" dirty="0">
                          <a:solidFill>
                            <a:schemeClr val="tx1">
                              <a:lumMod val="50000"/>
                            </a:schemeClr>
                          </a:solidFill>
                          <a:latin typeface="+mj-ea"/>
                          <a:ea typeface="+mj-ea"/>
                          <a:cs typeface="+mn-cs"/>
                        </a:rPr>
                        <a:t>基本条款</a:t>
                      </a:r>
                      <a:r>
                        <a:rPr lang="en-US" altLang="zh-CN" sz="1600" b="0" kern="1200" dirty="0">
                          <a:solidFill>
                            <a:schemeClr val="tx1">
                              <a:lumMod val="50000"/>
                            </a:schemeClr>
                          </a:solidFill>
                          <a:latin typeface="+mj-ea"/>
                          <a:ea typeface="+mj-ea"/>
                          <a:cs typeface="+mn-cs"/>
                        </a:rPr>
                        <a:t>88</a:t>
                      </a:r>
                      <a:r>
                        <a:rPr lang="zh-CN" altLang="en-US" sz="1600" b="0" kern="1200" dirty="0">
                          <a:solidFill>
                            <a:schemeClr val="tx1">
                              <a:lumMod val="50000"/>
                            </a:schemeClr>
                          </a:solidFill>
                          <a:latin typeface="+mj-ea"/>
                          <a:ea typeface="+mj-ea"/>
                          <a:cs typeface="+mn-cs"/>
                        </a:rPr>
                        <a:t>条</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600" b="0" kern="1200" dirty="0">
                          <a:solidFill>
                            <a:schemeClr val="tx1">
                              <a:lumMod val="50000"/>
                            </a:schemeClr>
                          </a:solidFill>
                          <a:latin typeface="+mj-ea"/>
                          <a:ea typeface="+mj-ea"/>
                          <a:cs typeface="+mn-cs"/>
                          <a:sym typeface="Arial" panose="020B0604020202020204" pitchFamily="34" charset="0"/>
                        </a:rPr>
                        <a:t>推荐条款12条</a:t>
                      </a:r>
                      <a:endParaRPr lang="zh-CN" altLang="en-US" sz="1600" b="0" kern="1200" dirty="0">
                        <a:solidFill>
                          <a:schemeClr val="tx1">
                            <a:lumMod val="50000"/>
                          </a:schemeClr>
                        </a:solidFill>
                        <a:latin typeface="+mj-ea"/>
                        <a:ea typeface="+mj-ea"/>
                        <a:cs typeface="+mn-cs"/>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600" b="0" kern="1200" dirty="0">
                          <a:solidFill>
                            <a:schemeClr val="tx1">
                              <a:lumMod val="50000"/>
                            </a:schemeClr>
                          </a:solidFill>
                          <a:latin typeface="+mj-ea"/>
                          <a:ea typeface="+mj-ea"/>
                          <a:cs typeface="+mn-cs"/>
                          <a:sym typeface="Arial" panose="020B0604020202020204" pitchFamily="34" charset="0"/>
                        </a:rPr>
                        <a:t>基本条款88条</a:t>
                      </a:r>
                      <a:endParaRPr lang="zh-CN" altLang="en-US" sz="1600" b="0" kern="1200" dirty="0">
                        <a:solidFill>
                          <a:schemeClr val="tx1">
                            <a:lumMod val="50000"/>
                          </a:schemeClr>
                        </a:solidFill>
                        <a:latin typeface="+mj-ea"/>
                        <a:ea typeface="+mj-ea"/>
                        <a:cs typeface="+mn-cs"/>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600" b="0" kern="1200" dirty="0">
                          <a:solidFill>
                            <a:schemeClr val="tx1">
                              <a:lumMod val="50000"/>
                            </a:schemeClr>
                          </a:solidFill>
                          <a:latin typeface="+mj-ea"/>
                          <a:ea typeface="+mj-ea"/>
                          <a:cs typeface="+mn-cs"/>
                        </a:rPr>
                        <a:t>基本条款</a:t>
                      </a:r>
                      <a:r>
                        <a:rPr lang="en-US" altLang="zh-CN" sz="1600" b="0" kern="1200" dirty="0">
                          <a:solidFill>
                            <a:schemeClr val="tx1">
                              <a:lumMod val="50000"/>
                            </a:schemeClr>
                          </a:solidFill>
                          <a:latin typeface="+mj-ea"/>
                          <a:ea typeface="+mj-ea"/>
                          <a:cs typeface="+mn-cs"/>
                        </a:rPr>
                        <a:t>88</a:t>
                      </a:r>
                      <a:r>
                        <a:rPr lang="zh-CN" altLang="en-US" sz="1600" b="0" kern="1200" dirty="0">
                          <a:solidFill>
                            <a:schemeClr val="tx1">
                              <a:lumMod val="50000"/>
                            </a:schemeClr>
                          </a:solidFill>
                          <a:latin typeface="+mj-ea"/>
                          <a:ea typeface="+mj-ea"/>
                          <a:cs typeface="+mn-cs"/>
                        </a:rPr>
                        <a:t>条</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600" b="0" kern="1200" dirty="0">
                          <a:solidFill>
                            <a:schemeClr val="tx1">
                              <a:lumMod val="50000"/>
                            </a:schemeClr>
                          </a:solidFill>
                          <a:latin typeface="+mj-ea"/>
                          <a:ea typeface="+mj-ea"/>
                          <a:cs typeface="+mn-cs"/>
                          <a:sym typeface="Arial" panose="020B0604020202020204" pitchFamily="34" charset="0"/>
                        </a:rPr>
                        <a:t>推荐条款12条</a:t>
                      </a:r>
                      <a:endParaRPr lang="zh-CN" altLang="en-US" sz="1600" b="0" kern="1200" dirty="0">
                        <a:solidFill>
                          <a:schemeClr val="tx1">
                            <a:lumMod val="50000"/>
                          </a:schemeClr>
                        </a:solidFill>
                        <a:latin typeface="+mj-ea"/>
                        <a:ea typeface="+mj-ea"/>
                        <a:cs typeface="+mn-cs"/>
                      </a:endParaRPr>
                    </a:p>
                  </a:txBody>
                  <a:tcPr anchor="ctr"/>
                </a:tc>
                <a:tc rowSpan="4">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600" dirty="0" err="1">
                          <a:sym typeface="Arial" panose="020B0604020202020204" pitchFamily="34" charset="0"/>
                        </a:rPr>
                        <a:t>未达到甲级卫生院标准的卫生院为乙级卫生院</a:t>
                      </a:r>
                      <a:endParaRPr lang="zh-CN" altLang="en-US" sz="1600" b="0" kern="1200" dirty="0">
                        <a:solidFill>
                          <a:schemeClr val="tx1">
                            <a:lumMod val="50000"/>
                          </a:schemeClr>
                        </a:solidFill>
                        <a:latin typeface="+mj-ea"/>
                        <a:ea typeface="+mj-ea"/>
                        <a:cs typeface="+mn-cs"/>
                      </a:endParaRPr>
                    </a:p>
                  </a:txBody>
                  <a:tcPr anchor="ctr"/>
                </a:tc>
                <a:extLst>
                  <a:ext uri="{0D108BD9-81ED-4DB2-BD59-A6C34878D82A}">
                    <a16:rowId xmlns:a16="http://schemas.microsoft.com/office/drawing/2014/main" val="10002"/>
                  </a:ext>
                </a:extLst>
              </a:tr>
              <a:tr h="742352">
                <a:tc>
                  <a:txBody>
                    <a:bodyPr/>
                    <a:lstStyle/>
                    <a:p>
                      <a:pPr algn="ctr"/>
                      <a:r>
                        <a:rPr lang="en-US" altLang="zh-CN" sz="1800" dirty="0">
                          <a:solidFill>
                            <a:srgbClr val="FF0000"/>
                          </a:solidFill>
                          <a:latin typeface="+mj-ea"/>
                          <a:ea typeface="+mj-ea"/>
                          <a:sym typeface="Arial" panose="020B0604020202020204" pitchFamily="34" charset="0"/>
                        </a:rPr>
                        <a:t>C档100%</a:t>
                      </a:r>
                      <a:endParaRPr lang="zh-CN" altLang="en-US" sz="1800" dirty="0">
                        <a:latin typeface="+mj-ea"/>
                        <a:ea typeface="+mj-ea"/>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C档≥90%</a:t>
                      </a:r>
                      <a:endParaRPr lang="zh-CN" altLang="en-US" sz="1800" dirty="0">
                        <a:latin typeface="+mj-ea"/>
                        <a:ea typeface="+mj-ea"/>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C档≥95%</a:t>
                      </a:r>
                      <a:endParaRPr lang="zh-CN" altLang="en-US" sz="1800" dirty="0">
                        <a:latin typeface="+mj-ea"/>
                        <a:ea typeface="+mj-ea"/>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C档≥95%</a:t>
                      </a:r>
                      <a:endParaRPr lang="zh-CN" altLang="en-US" sz="1800" dirty="0">
                        <a:latin typeface="+mj-ea"/>
                        <a:ea typeface="+mj-ea"/>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C档≥60%</a:t>
                      </a:r>
                      <a:endParaRPr lang="zh-CN" altLang="en-US" sz="1800" dirty="0">
                        <a:latin typeface="+mj-ea"/>
                        <a:ea typeface="+mj-ea"/>
                      </a:endParaRPr>
                    </a:p>
                  </a:txBody>
                  <a:tcPr anchor="ctr"/>
                </a:tc>
                <a:tc vMerge="1">
                  <a:txBody>
                    <a:bodyPr/>
                    <a:lstStyle/>
                    <a:p>
                      <a:endParaRPr lang="zh-CN"/>
                    </a:p>
                  </a:txBody>
                  <a:tcPr anchor="ctr"/>
                </a:tc>
                <a:extLst>
                  <a:ext uri="{0D108BD9-81ED-4DB2-BD59-A6C34878D82A}">
                    <a16:rowId xmlns:a16="http://schemas.microsoft.com/office/drawing/2014/main" val="10003"/>
                  </a:ext>
                </a:extLst>
              </a:tr>
              <a:tr h="742352">
                <a:tc>
                  <a:txBody>
                    <a:bodyPr/>
                    <a:lstStyle/>
                    <a:p>
                      <a:pPr marL="0" algn="ctr" defTabSz="685800" rtl="0" eaLnBrk="1" latinLnBrk="0" hangingPunct="1"/>
                      <a:r>
                        <a:rPr lang="en-US" altLang="zh-CN" sz="1800" kern="1200" dirty="0">
                          <a:solidFill>
                            <a:srgbClr val="FF0000"/>
                          </a:solidFill>
                          <a:latin typeface="+mj-ea"/>
                          <a:ea typeface="+mj-ea"/>
                          <a:cs typeface="+mn-cs"/>
                          <a:sym typeface="Arial" panose="020B0604020202020204" pitchFamily="34" charset="0"/>
                        </a:rPr>
                        <a:t>B档≥60%</a:t>
                      </a:r>
                      <a:endParaRPr lang="zh-CN" altLang="en-US" sz="1800" kern="1200" dirty="0">
                        <a:solidFill>
                          <a:srgbClr val="FF0000"/>
                        </a:solidFill>
                        <a:latin typeface="+mj-ea"/>
                        <a:ea typeface="+mj-ea"/>
                        <a:cs typeface="+mn-cs"/>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B档≥60%</a:t>
                      </a:r>
                      <a:endParaRPr lang="zh-CN" altLang="en-US" sz="1800" dirty="0">
                        <a:solidFill>
                          <a:srgbClr val="FF0000"/>
                        </a:solidFill>
                        <a:latin typeface="+mj-ea"/>
                        <a:ea typeface="+mj-ea"/>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B档≥50%</a:t>
                      </a:r>
                      <a:endParaRPr lang="zh-CN" altLang="en-US" sz="1800" dirty="0">
                        <a:solidFill>
                          <a:srgbClr val="FF0000"/>
                        </a:solidFill>
                        <a:latin typeface="+mj-ea"/>
                        <a:ea typeface="+mj-ea"/>
                      </a:endParaRPr>
                    </a:p>
                  </a:txBody>
                  <a:tcPr anchor="ctr"/>
                </a:tc>
                <a:tc>
                  <a:txBody>
                    <a:bodyPr/>
                    <a:lstStyle/>
                    <a:p>
                      <a:pPr marL="0" algn="ctr" defTabSz="685800" rtl="0" eaLnBrk="1" latinLnBrk="0" hangingPunct="1"/>
                      <a:r>
                        <a:rPr lang="en-US" altLang="zh-CN" sz="1800" kern="1200" dirty="0">
                          <a:solidFill>
                            <a:srgbClr val="FF0000"/>
                          </a:solidFill>
                          <a:latin typeface="+mj-ea"/>
                          <a:ea typeface="+mj-ea"/>
                          <a:cs typeface="+mn-cs"/>
                          <a:sym typeface="Arial" panose="020B0604020202020204" pitchFamily="34" charset="0"/>
                        </a:rPr>
                        <a:t>B档≥60%</a:t>
                      </a:r>
                      <a:endParaRPr lang="zh-CN" altLang="en-US" sz="1800" kern="1200" dirty="0">
                        <a:solidFill>
                          <a:srgbClr val="FF0000"/>
                        </a:solidFill>
                        <a:latin typeface="+mj-ea"/>
                        <a:ea typeface="+mj-ea"/>
                        <a:cs typeface="+mn-cs"/>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B档≥30%</a:t>
                      </a:r>
                      <a:endParaRPr lang="zh-CN" altLang="en-US" sz="1800" dirty="0">
                        <a:latin typeface="+mj-ea"/>
                        <a:ea typeface="+mj-ea"/>
                      </a:endParaRPr>
                    </a:p>
                  </a:txBody>
                  <a:tcPr anchor="ctr"/>
                </a:tc>
                <a:tc vMerge="1">
                  <a:txBody>
                    <a:bodyPr/>
                    <a:lstStyle/>
                    <a:p>
                      <a:endParaRPr lang="zh-CN"/>
                    </a:p>
                  </a:txBody>
                  <a:tcPr anchor="ctr"/>
                </a:tc>
                <a:extLst>
                  <a:ext uri="{0D108BD9-81ED-4DB2-BD59-A6C34878D82A}">
                    <a16:rowId xmlns:a16="http://schemas.microsoft.com/office/drawing/2014/main" val="10004"/>
                  </a:ext>
                </a:extLst>
              </a:tr>
              <a:tr h="742352">
                <a:tc>
                  <a:txBody>
                    <a:bodyPr/>
                    <a:lstStyle/>
                    <a:p>
                      <a:pPr marL="0" algn="ctr" defTabSz="685800" rtl="0" eaLnBrk="1" latinLnBrk="0" hangingPunct="1"/>
                      <a:r>
                        <a:rPr lang="en-US" altLang="zh-CN" sz="1800" kern="1200" dirty="0">
                          <a:solidFill>
                            <a:srgbClr val="FF0000"/>
                          </a:solidFill>
                          <a:latin typeface="+mj-ea"/>
                          <a:ea typeface="+mj-ea"/>
                          <a:cs typeface="+mn-cs"/>
                          <a:sym typeface="Arial" panose="020B0604020202020204" pitchFamily="34" charset="0"/>
                        </a:rPr>
                        <a:t>A档≥30%</a:t>
                      </a:r>
                      <a:endParaRPr lang="zh-CN" altLang="en-US" sz="1800" kern="1200" dirty="0">
                        <a:solidFill>
                          <a:srgbClr val="FF0000"/>
                        </a:solidFill>
                        <a:latin typeface="+mj-ea"/>
                        <a:ea typeface="+mj-ea"/>
                        <a:cs typeface="+mn-cs"/>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A档≥30%</a:t>
                      </a:r>
                      <a:endParaRPr lang="zh-CN" altLang="en-US" sz="1800" dirty="0">
                        <a:solidFill>
                          <a:srgbClr val="FF0000"/>
                        </a:solidFill>
                        <a:latin typeface="+mj-ea"/>
                        <a:ea typeface="+mj-ea"/>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A档≥20%</a:t>
                      </a:r>
                      <a:endParaRPr lang="zh-CN" altLang="en-US" sz="1800" dirty="0">
                        <a:solidFill>
                          <a:srgbClr val="FF0000"/>
                        </a:solidFill>
                        <a:latin typeface="+mj-ea"/>
                        <a:ea typeface="+mj-ea"/>
                      </a:endParaRPr>
                    </a:p>
                  </a:txBody>
                  <a:tcPr anchor="ctr"/>
                </a:tc>
                <a:tc>
                  <a:txBody>
                    <a:bodyPr/>
                    <a:lstStyle/>
                    <a:p>
                      <a:pPr marL="0" algn="ctr" defTabSz="685800" rtl="0" eaLnBrk="1" latinLnBrk="0" hangingPunct="1"/>
                      <a:r>
                        <a:rPr lang="en-US" altLang="zh-CN" sz="1800" kern="1200" dirty="0">
                          <a:solidFill>
                            <a:srgbClr val="FF0000"/>
                          </a:solidFill>
                          <a:latin typeface="+mj-ea"/>
                          <a:ea typeface="+mj-ea"/>
                          <a:cs typeface="+mn-cs"/>
                          <a:sym typeface="Arial" panose="020B0604020202020204" pitchFamily="34" charset="0"/>
                        </a:rPr>
                        <a:t>A档≥30%</a:t>
                      </a:r>
                      <a:endParaRPr lang="zh-CN" altLang="en-US" sz="1800" kern="1200" dirty="0">
                        <a:solidFill>
                          <a:srgbClr val="FF0000"/>
                        </a:solidFill>
                        <a:latin typeface="+mj-ea"/>
                        <a:ea typeface="+mj-ea"/>
                        <a:cs typeface="+mn-cs"/>
                      </a:endParaRPr>
                    </a:p>
                  </a:txBody>
                  <a:tcPr anchor="ctr"/>
                </a:tc>
                <a:tc>
                  <a:txBody>
                    <a:bodyPr/>
                    <a:lstStyle/>
                    <a:p>
                      <a:pPr algn="ctr"/>
                      <a:r>
                        <a:rPr lang="en-US" altLang="zh-CN" sz="1800" dirty="0">
                          <a:solidFill>
                            <a:srgbClr val="FF0000"/>
                          </a:solidFill>
                          <a:latin typeface="+mj-ea"/>
                          <a:ea typeface="+mj-ea"/>
                          <a:sym typeface="Arial" panose="020B0604020202020204" pitchFamily="34" charset="0"/>
                        </a:rPr>
                        <a:t>A档≥10%</a:t>
                      </a:r>
                      <a:endParaRPr lang="zh-CN" altLang="en-US" sz="1800" dirty="0">
                        <a:latin typeface="+mj-ea"/>
                        <a:ea typeface="+mj-ea"/>
                      </a:endParaRPr>
                    </a:p>
                  </a:txBody>
                  <a:tcPr anchor="ctr"/>
                </a:tc>
                <a:tc vMerge="1">
                  <a:txBody>
                    <a:bodyPr/>
                    <a:lstStyle/>
                    <a:p>
                      <a:endParaRPr lang="zh-CN"/>
                    </a:p>
                  </a:txBody>
                  <a:tcPr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标题 1"/>
          <p:cNvSpPr>
            <a:spLocks noGrp="1"/>
          </p:cNvSpPr>
          <p:nvPr>
            <p:ph type="title"/>
          </p:nvPr>
        </p:nvSpPr>
        <p:spPr/>
        <p:txBody>
          <a:bodyPr/>
          <a:lstStyle/>
          <a:p>
            <a:r>
              <a:rPr lang="zh-CN" altLang="en-US" dirty="0"/>
              <a:t>三、</a:t>
            </a:r>
            <a:r>
              <a:rPr lang="zh-CN" altLang="zh-CN" dirty="0"/>
              <a:t>评审的内容和标准</a:t>
            </a:r>
            <a:endParaRPr lang="zh-CN" altLang="en-US" dirty="0"/>
          </a:p>
        </p:txBody>
      </p:sp>
      <p:sp>
        <p:nvSpPr>
          <p:cNvPr id="68610" name="内容占位符 2"/>
          <p:cNvSpPr>
            <a:spLocks noGrp="1"/>
          </p:cNvSpPr>
          <p:nvPr>
            <p:ph idx="1"/>
          </p:nvPr>
        </p:nvSpPr>
        <p:spPr/>
        <p:txBody>
          <a:bodyPr>
            <a:normAutofit/>
          </a:bodyPr>
          <a:lstStyle/>
          <a:p>
            <a:r>
              <a:rPr lang="en-US" altLang="zh-CN" dirty="0" err="1">
                <a:solidFill>
                  <a:srgbClr val="FF0000"/>
                </a:solidFill>
                <a:sym typeface="Arial" panose="020B0604020202020204" pitchFamily="34" charset="0"/>
              </a:rPr>
              <a:t>我省调整的</a:t>
            </a:r>
            <a:r>
              <a:rPr lang="zh-CN" altLang="en-US" dirty="0">
                <a:solidFill>
                  <a:srgbClr val="FF0000"/>
                </a:solidFill>
                <a:sym typeface="Arial" panose="020B0604020202020204" pitchFamily="34" charset="0"/>
              </a:rPr>
              <a:t>甲级</a:t>
            </a:r>
            <a:r>
              <a:rPr lang="en-US" altLang="zh-CN" dirty="0" err="1">
                <a:solidFill>
                  <a:srgbClr val="FF0000"/>
                </a:solidFill>
                <a:sym typeface="Arial" panose="020B0604020202020204" pitchFamily="34" charset="0"/>
              </a:rPr>
              <a:t>社区卫生服务中心</a:t>
            </a:r>
            <a:r>
              <a:rPr lang="zh-CN" altLang="en-US" dirty="0">
                <a:solidFill>
                  <a:srgbClr val="FF0000"/>
                </a:solidFill>
                <a:sym typeface="Arial" panose="020B0604020202020204" pitchFamily="34" charset="0"/>
              </a:rPr>
              <a:t>标准</a:t>
            </a:r>
            <a:endParaRPr lang="en-US" altLang="zh-CN" dirty="0">
              <a:sym typeface="Arial" panose="020B0604020202020204" pitchFamily="34" charset="0"/>
            </a:endParaRPr>
          </a:p>
        </p:txBody>
      </p:sp>
      <p:graphicFrame>
        <p:nvGraphicFramePr>
          <p:cNvPr id="2" name="表格 1"/>
          <p:cNvGraphicFramePr>
            <a:graphicFrameLocks noGrp="1"/>
          </p:cNvGraphicFramePr>
          <p:nvPr/>
        </p:nvGraphicFramePr>
        <p:xfrm>
          <a:off x="1412875" y="2056535"/>
          <a:ext cx="8321673" cy="4258539"/>
        </p:xfrm>
        <a:graphic>
          <a:graphicData uri="http://schemas.openxmlformats.org/drawingml/2006/table">
            <a:tbl>
              <a:tblPr firstRow="1" bandRow="1">
                <a:tableStyleId>{5C22544A-7EE6-4342-B048-85BDC9FD1C3A}</a:tableStyleId>
              </a:tblPr>
              <a:tblGrid>
                <a:gridCol w="1415596">
                  <a:extLst>
                    <a:ext uri="{9D8B030D-6E8A-4147-A177-3AD203B41FA5}">
                      <a16:colId xmlns:a16="http://schemas.microsoft.com/office/drawing/2014/main" val="20000"/>
                    </a:ext>
                  </a:extLst>
                </a:gridCol>
                <a:gridCol w="1415596">
                  <a:extLst>
                    <a:ext uri="{9D8B030D-6E8A-4147-A177-3AD203B41FA5}">
                      <a16:colId xmlns:a16="http://schemas.microsoft.com/office/drawing/2014/main" val="20001"/>
                    </a:ext>
                  </a:extLst>
                </a:gridCol>
                <a:gridCol w="1415596">
                  <a:extLst>
                    <a:ext uri="{9D8B030D-6E8A-4147-A177-3AD203B41FA5}">
                      <a16:colId xmlns:a16="http://schemas.microsoft.com/office/drawing/2014/main" val="20002"/>
                    </a:ext>
                  </a:extLst>
                </a:gridCol>
                <a:gridCol w="1415596">
                  <a:extLst>
                    <a:ext uri="{9D8B030D-6E8A-4147-A177-3AD203B41FA5}">
                      <a16:colId xmlns:a16="http://schemas.microsoft.com/office/drawing/2014/main" val="20003"/>
                    </a:ext>
                  </a:extLst>
                </a:gridCol>
                <a:gridCol w="1415596">
                  <a:extLst>
                    <a:ext uri="{9D8B030D-6E8A-4147-A177-3AD203B41FA5}">
                      <a16:colId xmlns:a16="http://schemas.microsoft.com/office/drawing/2014/main" val="20004"/>
                    </a:ext>
                  </a:extLst>
                </a:gridCol>
                <a:gridCol w="1243693">
                  <a:extLst>
                    <a:ext uri="{9D8B030D-6E8A-4147-A177-3AD203B41FA5}">
                      <a16:colId xmlns:a16="http://schemas.microsoft.com/office/drawing/2014/main" val="20005"/>
                    </a:ext>
                  </a:extLst>
                </a:gridCol>
              </a:tblGrid>
              <a:tr h="616068">
                <a:tc gridSpan="3">
                  <a:txBody>
                    <a:bodyPr/>
                    <a:lstStyle/>
                    <a:p>
                      <a:pPr algn="ctr"/>
                      <a:r>
                        <a:rPr lang="zh-CN" altLang="en-US" sz="1800" dirty="0">
                          <a:latin typeface="+mj-ea"/>
                          <a:ea typeface="+mj-ea"/>
                        </a:rPr>
                        <a:t>国家标准</a:t>
                      </a:r>
                    </a:p>
                  </a:txBody>
                  <a:tcPr anchor="ctr"/>
                </a:tc>
                <a:tc hMerge="1">
                  <a:txBody>
                    <a:bodyPr/>
                    <a:lstStyle/>
                    <a:p>
                      <a:endParaRPr lang="zh-CN"/>
                    </a:p>
                  </a:txBody>
                  <a:tcPr/>
                </a:tc>
                <a:tc hMerge="1">
                  <a:txBody>
                    <a:bodyPr/>
                    <a:lstStyle/>
                    <a:p>
                      <a:endParaRPr lang="zh-CN"/>
                    </a:p>
                  </a:txBody>
                  <a:tcPr anchor="ctr"/>
                </a:tc>
                <a:tc gridSpan="3">
                  <a:txBody>
                    <a:bodyPr/>
                    <a:lstStyle/>
                    <a:p>
                      <a:pPr algn="ctr"/>
                      <a:r>
                        <a:rPr lang="zh-CN" altLang="en-US" sz="1800" dirty="0">
                          <a:latin typeface="+mj-ea"/>
                          <a:ea typeface="+mj-ea"/>
                        </a:rPr>
                        <a:t>我省标准</a:t>
                      </a:r>
                    </a:p>
                  </a:txBody>
                  <a:tcPr anchor="ctr"/>
                </a:tc>
                <a:tc hMerge="1">
                  <a:txBody>
                    <a:bodyPr/>
                    <a:lstStyle/>
                    <a:p>
                      <a:endParaRPr lang="zh-CN"/>
                    </a:p>
                  </a:txBody>
                  <a:tcPr anchor="ctr"/>
                </a:tc>
                <a:tc hMerge="1">
                  <a:txBody>
                    <a:bodyPr/>
                    <a:lstStyle/>
                    <a:p>
                      <a:endParaRPr lang="zh-CN"/>
                    </a:p>
                  </a:txBody>
                  <a:tcPr anchor="ctr"/>
                </a:tc>
                <a:extLst>
                  <a:ext uri="{0D108BD9-81ED-4DB2-BD59-A6C34878D82A}">
                    <a16:rowId xmlns:a16="http://schemas.microsoft.com/office/drawing/2014/main" val="10000"/>
                  </a:ext>
                </a:extLst>
              </a:tr>
              <a:tr h="607079">
                <a:tc gridSpan="2">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800" kern="1200" dirty="0" err="1">
                          <a:solidFill>
                            <a:schemeClr val="tx1">
                              <a:lumMod val="50000"/>
                            </a:schemeClr>
                          </a:solidFill>
                          <a:latin typeface="+mj-ea"/>
                          <a:ea typeface="+mj-ea"/>
                          <a:cs typeface="+mn-cs"/>
                          <a:sym typeface="Arial" panose="020B0604020202020204" pitchFamily="34" charset="0"/>
                        </a:rPr>
                        <a:t>推荐标准</a:t>
                      </a:r>
                      <a:endParaRPr lang="en-US" altLang="zh-CN" sz="1800" kern="1200" dirty="0">
                        <a:solidFill>
                          <a:schemeClr val="tx1">
                            <a:lumMod val="50000"/>
                          </a:schemeClr>
                        </a:solidFill>
                        <a:latin typeface="+mj-ea"/>
                        <a:ea typeface="+mj-ea"/>
                        <a:cs typeface="+mn-cs"/>
                        <a:sym typeface="Arial" panose="020B0604020202020204" pitchFamily="34" charset="0"/>
                      </a:endParaRPr>
                    </a:p>
                  </a:txBody>
                  <a:tcPr anchor="ctr"/>
                </a:tc>
                <a:tc hMerge="1">
                  <a:txBody>
                    <a:bodyPr/>
                    <a:lstStyle/>
                    <a:p>
                      <a:endParaRPr lang="zh-CN"/>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800" kern="1200" dirty="0" err="1">
                          <a:solidFill>
                            <a:schemeClr val="tx1">
                              <a:lumMod val="50000"/>
                            </a:schemeClr>
                          </a:solidFill>
                          <a:latin typeface="+mj-ea"/>
                          <a:ea typeface="+mj-ea"/>
                          <a:cs typeface="+mn-cs"/>
                          <a:sym typeface="Arial" panose="020B0604020202020204" pitchFamily="34" charset="0"/>
                        </a:rPr>
                        <a:t>基本标准</a:t>
                      </a:r>
                      <a:endParaRPr lang="en-US" altLang="zh-CN" sz="1800" kern="1200" dirty="0">
                        <a:solidFill>
                          <a:schemeClr val="tx1">
                            <a:lumMod val="50000"/>
                          </a:schemeClr>
                        </a:solidFill>
                        <a:latin typeface="+mj-ea"/>
                        <a:ea typeface="+mj-ea"/>
                        <a:cs typeface="+mn-cs"/>
                        <a:sym typeface="Arial" panose="020B0604020202020204" pitchFamily="34" charset="0"/>
                      </a:endParaRPr>
                    </a:p>
                  </a:txBody>
                  <a:tcPr anchor="ctr"/>
                </a:tc>
                <a:tc gridSpan="2">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800" kern="1200" dirty="0">
                          <a:solidFill>
                            <a:schemeClr val="tx1">
                              <a:lumMod val="50000"/>
                            </a:schemeClr>
                          </a:solidFill>
                          <a:latin typeface="+mj-ea"/>
                          <a:ea typeface="+mj-ea"/>
                          <a:cs typeface="+mn-cs"/>
                        </a:rPr>
                        <a:t>甲级标准</a:t>
                      </a:r>
                    </a:p>
                  </a:txBody>
                  <a:tcPr anchor="ctr"/>
                </a:tc>
                <a:tc hMerge="1">
                  <a:txBody>
                    <a:bodyPr/>
                    <a:lstStyle/>
                    <a:p>
                      <a:endParaRPr lang="zh-CN"/>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800" kern="1200" dirty="0">
                          <a:solidFill>
                            <a:schemeClr val="tx1">
                              <a:lumMod val="50000"/>
                            </a:schemeClr>
                          </a:solidFill>
                          <a:latin typeface="+mj-ea"/>
                          <a:ea typeface="+mj-ea"/>
                          <a:cs typeface="+mn-cs"/>
                        </a:rPr>
                        <a:t>乙级标准</a:t>
                      </a:r>
                    </a:p>
                  </a:txBody>
                  <a:tcPr anchor="ctr"/>
                </a:tc>
                <a:extLst>
                  <a:ext uri="{0D108BD9-81ED-4DB2-BD59-A6C34878D82A}">
                    <a16:rowId xmlns:a16="http://schemas.microsoft.com/office/drawing/2014/main" val="10001"/>
                  </a:ext>
                </a:extLst>
              </a:tr>
              <a:tr h="758848">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400" b="0" kern="1200" dirty="0">
                          <a:solidFill>
                            <a:schemeClr val="tx1">
                              <a:lumMod val="50000"/>
                            </a:schemeClr>
                          </a:solidFill>
                          <a:latin typeface="+mj-ea"/>
                          <a:ea typeface="+mj-ea"/>
                          <a:cs typeface="+mn-cs"/>
                        </a:rPr>
                        <a:t>基本条款</a:t>
                      </a:r>
                      <a:r>
                        <a:rPr lang="en-US" altLang="zh-CN" sz="1400" b="0" kern="1200" dirty="0">
                          <a:solidFill>
                            <a:schemeClr val="tx1">
                              <a:lumMod val="50000"/>
                            </a:schemeClr>
                          </a:solidFill>
                          <a:latin typeface="+mj-ea"/>
                          <a:ea typeface="+mj-ea"/>
                          <a:cs typeface="+mn-cs"/>
                        </a:rPr>
                        <a:t>80</a:t>
                      </a:r>
                      <a:r>
                        <a:rPr lang="zh-CN" altLang="en-US" sz="1400" b="0" kern="1200" dirty="0">
                          <a:solidFill>
                            <a:schemeClr val="tx1">
                              <a:lumMod val="50000"/>
                            </a:schemeClr>
                          </a:solidFill>
                          <a:latin typeface="+mj-ea"/>
                          <a:ea typeface="+mj-ea"/>
                          <a:cs typeface="+mn-cs"/>
                        </a:rPr>
                        <a:t>条</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400" b="0" kern="1200" dirty="0">
                          <a:solidFill>
                            <a:schemeClr val="tx1">
                              <a:lumMod val="50000"/>
                            </a:schemeClr>
                          </a:solidFill>
                          <a:latin typeface="+mj-ea"/>
                          <a:ea typeface="+mj-ea"/>
                          <a:cs typeface="+mn-cs"/>
                        </a:rPr>
                        <a:t>推荐条款</a:t>
                      </a:r>
                      <a:r>
                        <a:rPr lang="en-US" altLang="zh-CN" sz="1400" b="0" kern="1200" dirty="0">
                          <a:solidFill>
                            <a:schemeClr val="tx1">
                              <a:lumMod val="50000"/>
                            </a:schemeClr>
                          </a:solidFill>
                          <a:latin typeface="+mj-ea"/>
                          <a:ea typeface="+mj-ea"/>
                          <a:cs typeface="+mn-cs"/>
                        </a:rPr>
                        <a:t>10</a:t>
                      </a:r>
                      <a:r>
                        <a:rPr lang="zh-CN" altLang="en-US" sz="1400" b="0" kern="1200" dirty="0">
                          <a:solidFill>
                            <a:schemeClr val="tx1">
                              <a:lumMod val="50000"/>
                            </a:schemeClr>
                          </a:solidFill>
                          <a:latin typeface="+mj-ea"/>
                          <a:ea typeface="+mj-ea"/>
                          <a:cs typeface="+mn-cs"/>
                        </a:rPr>
                        <a:t>条</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400" b="0" kern="1200" dirty="0">
                          <a:solidFill>
                            <a:schemeClr val="tx1">
                              <a:lumMod val="50000"/>
                            </a:schemeClr>
                          </a:solidFill>
                          <a:latin typeface="+mj-ea"/>
                          <a:ea typeface="+mj-ea"/>
                          <a:cs typeface="+mn-cs"/>
                        </a:rPr>
                        <a:t>基本条款</a:t>
                      </a:r>
                      <a:r>
                        <a:rPr lang="en-US" altLang="zh-CN" sz="1400" b="0" kern="1200" dirty="0">
                          <a:solidFill>
                            <a:schemeClr val="tx1">
                              <a:lumMod val="50000"/>
                            </a:schemeClr>
                          </a:solidFill>
                          <a:latin typeface="+mj-ea"/>
                          <a:ea typeface="+mj-ea"/>
                          <a:cs typeface="+mn-cs"/>
                        </a:rPr>
                        <a:t>80</a:t>
                      </a:r>
                      <a:r>
                        <a:rPr lang="zh-CN" altLang="en-US" sz="1400" b="0" kern="1200" dirty="0">
                          <a:solidFill>
                            <a:schemeClr val="tx1">
                              <a:lumMod val="50000"/>
                            </a:schemeClr>
                          </a:solidFill>
                          <a:latin typeface="+mj-ea"/>
                          <a:ea typeface="+mj-ea"/>
                          <a:cs typeface="+mn-cs"/>
                        </a:rPr>
                        <a:t>条</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zh-CN" altLang="en-US" sz="1400" b="0" kern="1200" dirty="0">
                          <a:solidFill>
                            <a:schemeClr val="tx1">
                              <a:lumMod val="50000"/>
                            </a:schemeClr>
                          </a:solidFill>
                          <a:latin typeface="+mj-ea"/>
                          <a:ea typeface="+mj-ea"/>
                          <a:cs typeface="+mn-cs"/>
                        </a:rPr>
                        <a:t>基本条款</a:t>
                      </a:r>
                      <a:r>
                        <a:rPr lang="en-US" altLang="zh-CN" sz="1400" b="0" kern="1200" dirty="0">
                          <a:solidFill>
                            <a:schemeClr val="tx1">
                              <a:lumMod val="50000"/>
                            </a:schemeClr>
                          </a:solidFill>
                          <a:latin typeface="+mj-ea"/>
                          <a:ea typeface="+mj-ea"/>
                          <a:cs typeface="+mn-cs"/>
                        </a:rPr>
                        <a:t>80</a:t>
                      </a:r>
                      <a:r>
                        <a:rPr lang="zh-CN" altLang="en-US" sz="1400" b="0" kern="1200" dirty="0">
                          <a:solidFill>
                            <a:schemeClr val="tx1">
                              <a:lumMod val="50000"/>
                            </a:schemeClr>
                          </a:solidFill>
                          <a:latin typeface="+mj-ea"/>
                          <a:ea typeface="+mj-ea"/>
                          <a:cs typeface="+mn-cs"/>
                        </a:rPr>
                        <a:t>条</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400" b="0" kern="1200" dirty="0">
                          <a:solidFill>
                            <a:schemeClr val="tx1">
                              <a:lumMod val="50000"/>
                            </a:schemeClr>
                          </a:solidFill>
                          <a:latin typeface="+mj-ea"/>
                          <a:ea typeface="+mj-ea"/>
                          <a:cs typeface="+mn-cs"/>
                          <a:sym typeface="Arial" panose="020B0604020202020204" pitchFamily="34" charset="0"/>
                        </a:rPr>
                        <a:t>推荐条款10条</a:t>
                      </a:r>
                      <a:endParaRPr lang="zh-CN" altLang="en-US" sz="1400" b="0" kern="1200" dirty="0">
                        <a:solidFill>
                          <a:schemeClr val="tx1">
                            <a:lumMod val="50000"/>
                          </a:schemeClr>
                        </a:solidFill>
                        <a:latin typeface="+mj-ea"/>
                        <a:ea typeface="+mj-ea"/>
                        <a:cs typeface="+mn-cs"/>
                      </a:endParaRPr>
                    </a:p>
                  </a:txBody>
                  <a:tcPr anchor="ctr"/>
                </a:tc>
                <a:tc rowSpan="4">
                  <a:txBody>
                    <a:bodyPr/>
                    <a:lstStyle/>
                    <a:p>
                      <a:pPr marL="0" marR="0" lvl="0" indent="0" algn="ctr" defTabSz="685800" rtl="0" eaLnBrk="1" fontAlgn="auto" latinLnBrk="0" hangingPunct="1">
                        <a:lnSpc>
                          <a:spcPct val="150000"/>
                        </a:lnSpc>
                        <a:spcBef>
                          <a:spcPts val="0"/>
                        </a:spcBef>
                        <a:spcAft>
                          <a:spcPts val="0"/>
                        </a:spcAft>
                        <a:buClrTx/>
                        <a:buSzTx/>
                        <a:buFontTx/>
                        <a:buNone/>
                        <a:defRPr/>
                      </a:pPr>
                      <a:r>
                        <a:rPr lang="en-US" altLang="zh-CN" sz="1400" dirty="0" err="1">
                          <a:solidFill>
                            <a:schemeClr val="tx1">
                              <a:lumMod val="50000"/>
                            </a:schemeClr>
                          </a:solidFill>
                          <a:latin typeface="+mj-ea"/>
                          <a:ea typeface="+mj-ea"/>
                          <a:sym typeface="Arial" panose="020B0604020202020204" pitchFamily="34" charset="0"/>
                        </a:rPr>
                        <a:t>未达到甲级社区卫生服务标准的社区卫生服务中心为乙级社区卫生服务中心</a:t>
                      </a:r>
                      <a:endParaRPr lang="zh-CN" altLang="en-US" sz="1400" b="1" kern="1200" dirty="0">
                        <a:solidFill>
                          <a:schemeClr val="tx1">
                            <a:lumMod val="50000"/>
                          </a:schemeClr>
                        </a:solidFill>
                        <a:latin typeface="+mj-ea"/>
                        <a:ea typeface="+mj-ea"/>
                        <a:cs typeface="+mn-cs"/>
                      </a:endParaRPr>
                    </a:p>
                  </a:txBody>
                  <a:tcPr anchor="ctr"/>
                </a:tc>
                <a:extLst>
                  <a:ext uri="{0D108BD9-81ED-4DB2-BD59-A6C34878D82A}">
                    <a16:rowId xmlns:a16="http://schemas.microsoft.com/office/drawing/2014/main" val="10002"/>
                  </a:ext>
                </a:extLst>
              </a:tr>
              <a:tr h="758848">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C档100%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C档≥90%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C档≥95%</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C档≥95%</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C档≥60%</a:t>
                      </a:r>
                      <a:endParaRPr lang="zh-CN" altLang="en-US" sz="1600" kern="1200" dirty="0">
                        <a:solidFill>
                          <a:srgbClr val="FF0000"/>
                        </a:solidFill>
                        <a:latin typeface="+mj-ea"/>
                        <a:ea typeface="+mj-ea"/>
                        <a:cs typeface="+mn-cs"/>
                      </a:endParaRPr>
                    </a:p>
                  </a:txBody>
                  <a:tcPr anchor="ctr"/>
                </a:tc>
                <a:tc vMerge="1">
                  <a:txBody>
                    <a:bodyPr/>
                    <a:lstStyle/>
                    <a:p>
                      <a:endParaRPr lang="zh-CN"/>
                    </a:p>
                  </a:txBody>
                  <a:tcPr anchor="ctr"/>
                </a:tc>
                <a:extLst>
                  <a:ext uri="{0D108BD9-81ED-4DB2-BD59-A6C34878D82A}">
                    <a16:rowId xmlns:a16="http://schemas.microsoft.com/office/drawing/2014/main" val="10003"/>
                  </a:ext>
                </a:extLst>
              </a:tr>
              <a:tr h="758848">
                <a:tc>
                  <a:txBody>
                    <a:bodyPr/>
                    <a:lstStyle/>
                    <a:p>
                      <a:pPr marL="0" algn="ctr" defTabSz="685800" rtl="0" eaLnBrk="1" latinLnBrk="0" hangingPunct="1"/>
                      <a:r>
                        <a:rPr lang="en-US" altLang="zh-CN" sz="1600" kern="1200" dirty="0">
                          <a:solidFill>
                            <a:srgbClr val="FF0000"/>
                          </a:solidFill>
                          <a:latin typeface="+mj-ea"/>
                          <a:ea typeface="+mj-ea"/>
                          <a:cs typeface="+mn-cs"/>
                        </a:rPr>
                        <a:t>B</a:t>
                      </a:r>
                      <a:r>
                        <a:rPr lang="zh-CN" altLang="en-US" sz="1600" kern="1200" dirty="0">
                          <a:solidFill>
                            <a:srgbClr val="FF0000"/>
                          </a:solidFill>
                          <a:latin typeface="+mj-ea"/>
                          <a:ea typeface="+mj-ea"/>
                          <a:cs typeface="+mn-cs"/>
                        </a:rPr>
                        <a:t>档≥</a:t>
                      </a:r>
                      <a:r>
                        <a:rPr lang="en-US" altLang="zh-CN" sz="1600" kern="1200" dirty="0">
                          <a:solidFill>
                            <a:srgbClr val="FF0000"/>
                          </a:solidFill>
                          <a:latin typeface="+mj-ea"/>
                          <a:ea typeface="+mj-ea"/>
                          <a:cs typeface="+mn-cs"/>
                        </a:rPr>
                        <a:t>60%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B档≥60%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B档≥50%</a:t>
                      </a: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B档≥60%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B档≥30%</a:t>
                      </a:r>
                      <a:endParaRPr lang="zh-CN" altLang="en-US" sz="1600" kern="1200" dirty="0">
                        <a:solidFill>
                          <a:srgbClr val="FF0000"/>
                        </a:solidFill>
                        <a:latin typeface="+mj-ea"/>
                        <a:ea typeface="+mj-ea"/>
                        <a:cs typeface="+mn-cs"/>
                      </a:endParaRPr>
                    </a:p>
                  </a:txBody>
                  <a:tcPr anchor="ctr"/>
                </a:tc>
                <a:tc vMerge="1">
                  <a:txBody>
                    <a:bodyPr/>
                    <a:lstStyle/>
                    <a:p>
                      <a:endParaRPr lang="zh-CN"/>
                    </a:p>
                  </a:txBody>
                  <a:tcPr anchor="ctr"/>
                </a:tc>
                <a:extLst>
                  <a:ext uri="{0D108BD9-81ED-4DB2-BD59-A6C34878D82A}">
                    <a16:rowId xmlns:a16="http://schemas.microsoft.com/office/drawing/2014/main" val="10004"/>
                  </a:ext>
                </a:extLst>
              </a:tr>
              <a:tr h="758848">
                <a:tc>
                  <a:txBody>
                    <a:bodyPr/>
                    <a:lstStyle/>
                    <a:p>
                      <a:pPr marL="0" algn="ctr" defTabSz="685800" rtl="0" eaLnBrk="1" latinLnBrk="0" hangingPunct="1"/>
                      <a:r>
                        <a:rPr lang="en-US" altLang="zh-CN" sz="1600" kern="1200" dirty="0">
                          <a:solidFill>
                            <a:srgbClr val="FF0000"/>
                          </a:solidFill>
                          <a:latin typeface="+mj-ea"/>
                          <a:ea typeface="+mj-ea"/>
                          <a:cs typeface="+mn-cs"/>
                        </a:rPr>
                        <a:t>A</a:t>
                      </a:r>
                      <a:r>
                        <a:rPr lang="zh-CN" altLang="en-US" sz="1600" kern="1200" dirty="0">
                          <a:solidFill>
                            <a:srgbClr val="FF0000"/>
                          </a:solidFill>
                          <a:latin typeface="+mj-ea"/>
                          <a:ea typeface="+mj-ea"/>
                          <a:cs typeface="+mn-cs"/>
                        </a:rPr>
                        <a:t>档≥</a:t>
                      </a:r>
                      <a:r>
                        <a:rPr lang="en-US" altLang="zh-CN" sz="1600" kern="1200" dirty="0">
                          <a:solidFill>
                            <a:srgbClr val="FF0000"/>
                          </a:solidFill>
                          <a:latin typeface="+mj-ea"/>
                          <a:ea typeface="+mj-ea"/>
                          <a:cs typeface="+mn-cs"/>
                        </a:rPr>
                        <a:t>30%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A档≥30%</a:t>
                      </a:r>
                      <a:endParaRPr lang="zh-CN" altLang="en-US" sz="1600" kern="1200" dirty="0">
                        <a:solidFill>
                          <a:srgbClr val="FF0000"/>
                        </a:solidFill>
                        <a:latin typeface="+mj-ea"/>
                        <a:ea typeface="+mj-ea"/>
                        <a:cs typeface="+mn-cs"/>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defRPr/>
                      </a:pPr>
                      <a:r>
                        <a:rPr lang="en-US" altLang="zh-CN" sz="1600" kern="1200" dirty="0">
                          <a:solidFill>
                            <a:srgbClr val="FF0000"/>
                          </a:solidFill>
                          <a:latin typeface="+mj-ea"/>
                          <a:ea typeface="+mj-ea"/>
                          <a:cs typeface="+mn-cs"/>
                          <a:sym typeface="Arial" panose="020B0604020202020204" pitchFamily="34" charset="0"/>
                        </a:rPr>
                        <a:t>A档≥20%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A档≥20%</a:t>
                      </a:r>
                      <a:endParaRPr lang="zh-CN" altLang="en-US" sz="1600" kern="1200" dirty="0">
                        <a:solidFill>
                          <a:srgbClr val="FF0000"/>
                        </a:solidFill>
                        <a:latin typeface="+mj-ea"/>
                        <a:ea typeface="+mj-ea"/>
                        <a:cs typeface="+mn-cs"/>
                      </a:endParaRPr>
                    </a:p>
                  </a:txBody>
                  <a:tcPr anchor="ctr"/>
                </a:tc>
                <a:tc>
                  <a:txBody>
                    <a:bodyPr/>
                    <a:lstStyle/>
                    <a:p>
                      <a:pPr marL="0" algn="ctr" defTabSz="685800" rtl="0" eaLnBrk="1" latinLnBrk="0" hangingPunct="1"/>
                      <a:r>
                        <a:rPr lang="en-US" altLang="zh-CN" sz="1600" kern="1200" dirty="0">
                          <a:solidFill>
                            <a:srgbClr val="FF0000"/>
                          </a:solidFill>
                          <a:latin typeface="+mj-ea"/>
                          <a:ea typeface="+mj-ea"/>
                          <a:cs typeface="+mn-cs"/>
                          <a:sym typeface="Arial" panose="020B0604020202020204" pitchFamily="34" charset="0"/>
                        </a:rPr>
                        <a:t>A档≥10%</a:t>
                      </a:r>
                      <a:endParaRPr lang="zh-CN" altLang="en-US" sz="1600" kern="1200" dirty="0">
                        <a:solidFill>
                          <a:srgbClr val="FF0000"/>
                        </a:solidFill>
                        <a:latin typeface="+mj-ea"/>
                        <a:ea typeface="+mj-ea"/>
                        <a:cs typeface="+mn-cs"/>
                      </a:endParaRPr>
                    </a:p>
                  </a:txBody>
                  <a:tcPr anchor="ctr"/>
                </a:tc>
                <a:tc vMerge="1">
                  <a:txBody>
                    <a:bodyPr/>
                    <a:lstStyle/>
                    <a:p>
                      <a:endParaRPr lang="zh-CN"/>
                    </a:p>
                  </a:txBody>
                  <a:tcPr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标题 1"/>
          <p:cNvSpPr>
            <a:spLocks noGrp="1"/>
          </p:cNvSpPr>
          <p:nvPr>
            <p:ph type="title"/>
          </p:nvPr>
        </p:nvSpPr>
        <p:spPr/>
        <p:txBody>
          <a:bodyPr/>
          <a:lstStyle/>
          <a:p>
            <a:r>
              <a:rPr lang="zh-CN" altLang="en-US" dirty="0"/>
              <a:t>三、</a:t>
            </a:r>
            <a:r>
              <a:rPr lang="zh-CN" altLang="zh-CN" dirty="0"/>
              <a:t>评审的内容和标准</a:t>
            </a:r>
            <a:endParaRPr lang="zh-CN" altLang="en-US" dirty="0"/>
          </a:p>
        </p:txBody>
      </p:sp>
      <p:sp>
        <p:nvSpPr>
          <p:cNvPr id="61442" name="内容占位符 2"/>
          <p:cNvSpPr>
            <a:spLocks noGrp="1"/>
          </p:cNvSpPr>
          <p:nvPr>
            <p:ph idx="1"/>
          </p:nvPr>
        </p:nvSpPr>
        <p:spPr/>
        <p:txBody>
          <a:bodyPr>
            <a:normAutofit/>
          </a:bodyPr>
          <a:lstStyle/>
          <a:p>
            <a:pPr marL="0" lvl="1"/>
            <a:r>
              <a:rPr sz="2400">
                <a:solidFill>
                  <a:srgbClr val="FF0000"/>
                </a:solidFill>
                <a:sym typeface="Arial" panose="020B0604020202020204" pitchFamily="34" charset="0"/>
              </a:rPr>
              <a:t>需要强调和注意的是：</a:t>
            </a:r>
            <a:endParaRPr lang="zh-CN" altLang="en-US" sz="2400" noProof="1">
              <a:sym typeface="Arial" panose="020B0604020202020204" pitchFamily="34" charset="0"/>
            </a:endParaRPr>
          </a:p>
          <a:p>
            <a:pPr marL="0" lvl="1"/>
            <a:r>
              <a:rPr lang="zh-CN" altLang="en-US" sz="2400" noProof="1">
                <a:sym typeface="Arial" panose="020B0604020202020204" pitchFamily="34" charset="0"/>
              </a:rPr>
              <a:t>自</a:t>
            </a:r>
            <a:r>
              <a:rPr lang="en-US" altLang="zh-CN" sz="2400" noProof="1">
                <a:sym typeface="Arial" panose="020B0604020202020204" pitchFamily="34" charset="0"/>
              </a:rPr>
              <a:t>2019</a:t>
            </a:r>
            <a:r>
              <a:rPr lang="zh-CN" altLang="en-US" sz="2400" noProof="1">
                <a:sym typeface="Arial" panose="020B0604020202020204" pitchFamily="34" charset="0"/>
              </a:rPr>
              <a:t>年起，我省执行的指标体系是国家</a:t>
            </a:r>
            <a:r>
              <a:rPr lang="en-US" altLang="zh-CN" sz="2400" noProof="1">
                <a:solidFill>
                  <a:srgbClr val="FF0000"/>
                </a:solidFill>
                <a:sym typeface="Arial" panose="020B0604020202020204" pitchFamily="34" charset="0"/>
              </a:rPr>
              <a:t>《</a:t>
            </a:r>
            <a:r>
              <a:rPr lang="zh-CN" altLang="en-US" sz="2400" noProof="1">
                <a:solidFill>
                  <a:srgbClr val="FF0000"/>
                </a:solidFill>
                <a:sym typeface="Arial" panose="020B0604020202020204" pitchFamily="34" charset="0"/>
              </a:rPr>
              <a:t>乡镇卫生院服务能力标准</a:t>
            </a:r>
            <a:r>
              <a:rPr lang="en-US" altLang="zh-CN" sz="2400" noProof="1">
                <a:solidFill>
                  <a:srgbClr val="FF0000"/>
                </a:solidFill>
                <a:sym typeface="Arial" panose="020B0604020202020204" pitchFamily="34" charset="0"/>
              </a:rPr>
              <a:t>》</a:t>
            </a:r>
            <a:r>
              <a:rPr lang="zh-CN" altLang="en-US" sz="2400" noProof="1">
                <a:solidFill>
                  <a:srgbClr val="FF0000"/>
                </a:solidFill>
                <a:sym typeface="Arial" panose="020B0604020202020204" pitchFamily="34" charset="0"/>
              </a:rPr>
              <a:t>（</a:t>
            </a:r>
            <a:r>
              <a:rPr lang="en-US" altLang="zh-CN" sz="2400" noProof="1">
                <a:solidFill>
                  <a:srgbClr val="FF0000"/>
                </a:solidFill>
                <a:sym typeface="Arial" panose="020B0604020202020204" pitchFamily="34" charset="0"/>
              </a:rPr>
              <a:t>2018</a:t>
            </a:r>
            <a:r>
              <a:rPr lang="zh-CN" altLang="en-US" sz="2400" noProof="1">
                <a:solidFill>
                  <a:srgbClr val="FF0000"/>
                </a:solidFill>
                <a:sym typeface="Arial" panose="020B0604020202020204" pitchFamily="34" charset="0"/>
              </a:rPr>
              <a:t>版）</a:t>
            </a:r>
            <a:r>
              <a:rPr lang="zh-CN" altLang="en-US" sz="2400" noProof="1">
                <a:sym typeface="Arial" panose="020B0604020202020204" pitchFamily="34" charset="0"/>
              </a:rPr>
              <a:t>和</a:t>
            </a:r>
            <a:r>
              <a:rPr lang="en-US" altLang="zh-CN" sz="2400" noProof="1">
                <a:solidFill>
                  <a:srgbClr val="FF0000"/>
                </a:solidFill>
                <a:sym typeface="Arial" panose="020B0604020202020204" pitchFamily="34" charset="0"/>
              </a:rPr>
              <a:t>《</a:t>
            </a:r>
            <a:r>
              <a:rPr lang="zh-CN" altLang="en-US" sz="2400" noProof="1">
                <a:solidFill>
                  <a:srgbClr val="FF0000"/>
                </a:solidFill>
                <a:sym typeface="Arial" panose="020B0604020202020204" pitchFamily="34" charset="0"/>
              </a:rPr>
              <a:t>社区卫生服务中心服务能力标准</a:t>
            </a:r>
            <a:r>
              <a:rPr lang="en-US" altLang="zh-CN" sz="2400" noProof="1">
                <a:solidFill>
                  <a:srgbClr val="FF0000"/>
                </a:solidFill>
                <a:sym typeface="Arial" panose="020B0604020202020204" pitchFamily="34" charset="0"/>
              </a:rPr>
              <a:t>》</a:t>
            </a:r>
            <a:r>
              <a:rPr lang="zh-CN" altLang="en-US" sz="2400" noProof="1">
                <a:solidFill>
                  <a:srgbClr val="FF0000"/>
                </a:solidFill>
                <a:sym typeface="Arial" panose="020B0604020202020204" pitchFamily="34" charset="0"/>
              </a:rPr>
              <a:t>（</a:t>
            </a:r>
            <a:r>
              <a:rPr lang="en-US" altLang="zh-CN" sz="2400" noProof="1">
                <a:solidFill>
                  <a:srgbClr val="FF0000"/>
                </a:solidFill>
                <a:sym typeface="Arial" panose="020B0604020202020204" pitchFamily="34" charset="0"/>
              </a:rPr>
              <a:t>2018</a:t>
            </a:r>
            <a:r>
              <a:rPr lang="zh-CN" altLang="en-US" sz="2400" noProof="1">
                <a:solidFill>
                  <a:srgbClr val="FF0000"/>
                </a:solidFill>
                <a:sym typeface="Arial" panose="020B0604020202020204" pitchFamily="34" charset="0"/>
              </a:rPr>
              <a:t>版）</a:t>
            </a:r>
            <a:r>
              <a:rPr lang="zh-CN" altLang="en-US" sz="2400" noProof="1">
                <a:sym typeface="Arial" panose="020B0604020202020204" pitchFamily="34" charset="0"/>
              </a:rPr>
              <a:t>；国家</a:t>
            </a:r>
            <a:r>
              <a:rPr lang="en-US" altLang="zh-CN" sz="2400" noProof="1">
                <a:solidFill>
                  <a:srgbClr val="FF0000"/>
                </a:solidFill>
                <a:sym typeface="Arial" panose="020B0604020202020204" pitchFamily="34" charset="0"/>
              </a:rPr>
              <a:t>《</a:t>
            </a:r>
            <a:r>
              <a:rPr lang="zh-CN" altLang="en-US" sz="2400" noProof="1">
                <a:solidFill>
                  <a:srgbClr val="FF0000"/>
                </a:solidFill>
                <a:sym typeface="Arial" panose="020B0604020202020204" pitchFamily="34" charset="0"/>
              </a:rPr>
              <a:t>乡镇卫生院服务能力评价指南（</a:t>
            </a:r>
            <a:r>
              <a:rPr lang="en-US" altLang="zh-CN" sz="2400" noProof="1">
                <a:solidFill>
                  <a:srgbClr val="FF0000"/>
                </a:solidFill>
                <a:sym typeface="Arial" panose="020B0604020202020204" pitchFamily="34" charset="0"/>
              </a:rPr>
              <a:t>2019</a:t>
            </a:r>
            <a:r>
              <a:rPr lang="zh-CN" altLang="en-US" sz="2400" noProof="1">
                <a:solidFill>
                  <a:srgbClr val="FF0000"/>
                </a:solidFill>
                <a:sym typeface="Arial" panose="020B0604020202020204" pitchFamily="34" charset="0"/>
              </a:rPr>
              <a:t>版）</a:t>
            </a:r>
            <a:r>
              <a:rPr lang="en-US" altLang="zh-CN" sz="2400" noProof="1">
                <a:solidFill>
                  <a:srgbClr val="FF0000"/>
                </a:solidFill>
                <a:sym typeface="Arial" panose="020B0604020202020204" pitchFamily="34" charset="0"/>
              </a:rPr>
              <a:t>》</a:t>
            </a:r>
            <a:r>
              <a:rPr lang="zh-CN" altLang="en-US" sz="2400" noProof="1">
                <a:sym typeface="Arial" panose="020B0604020202020204" pitchFamily="34" charset="0"/>
              </a:rPr>
              <a:t>和</a:t>
            </a:r>
            <a:r>
              <a:rPr lang="en-US" altLang="zh-CN" sz="2400" noProof="1">
                <a:solidFill>
                  <a:srgbClr val="FF0000"/>
                </a:solidFill>
                <a:sym typeface="Arial" panose="020B0604020202020204" pitchFamily="34" charset="0"/>
              </a:rPr>
              <a:t>《</a:t>
            </a:r>
            <a:r>
              <a:rPr lang="zh-CN" altLang="en-US" sz="2400" noProof="1">
                <a:solidFill>
                  <a:srgbClr val="FF0000"/>
                </a:solidFill>
                <a:sym typeface="Arial" panose="020B0604020202020204" pitchFamily="34" charset="0"/>
              </a:rPr>
              <a:t>社区卫生服务中心服务能力评价指南（</a:t>
            </a:r>
            <a:r>
              <a:rPr lang="en-US" altLang="zh-CN" sz="2400" noProof="1">
                <a:solidFill>
                  <a:srgbClr val="FF0000"/>
                </a:solidFill>
                <a:sym typeface="Arial" panose="020B0604020202020204" pitchFamily="34" charset="0"/>
              </a:rPr>
              <a:t>2019</a:t>
            </a:r>
            <a:r>
              <a:rPr lang="zh-CN" altLang="en-US" sz="2400" noProof="1">
                <a:solidFill>
                  <a:srgbClr val="FF0000"/>
                </a:solidFill>
                <a:sym typeface="Arial" panose="020B0604020202020204" pitchFamily="34" charset="0"/>
              </a:rPr>
              <a:t>版）</a:t>
            </a:r>
            <a:r>
              <a:rPr lang="en-US" altLang="zh-CN" sz="2400" noProof="1">
                <a:solidFill>
                  <a:srgbClr val="FF0000"/>
                </a:solidFill>
                <a:sym typeface="Arial" panose="020B0604020202020204" pitchFamily="34" charset="0"/>
              </a:rPr>
              <a:t>》,</a:t>
            </a:r>
            <a:r>
              <a:rPr lang="en-US" altLang="zh-CN" sz="2400">
                <a:sym typeface="Arial" panose="020B0604020202020204" pitchFamily="34" charset="0"/>
              </a:rPr>
              <a:t>2018</a:t>
            </a:r>
            <a:r>
              <a:rPr sz="2400">
                <a:sym typeface="Arial" panose="020B0604020202020204" pitchFamily="34" charset="0"/>
              </a:rPr>
              <a:t>年我省原制定的</a:t>
            </a:r>
            <a:r>
              <a:rPr lang="en-US" altLang="zh-CN" sz="2400">
                <a:sym typeface="Arial" panose="020B0604020202020204" pitchFamily="34" charset="0"/>
              </a:rPr>
              <a:t>《</a:t>
            </a:r>
            <a:r>
              <a:rPr sz="2400">
                <a:sym typeface="Arial" panose="020B0604020202020204" pitchFamily="34" charset="0"/>
              </a:rPr>
              <a:t>云南省乡镇卫生院服务能力评价标准（试行）</a:t>
            </a:r>
            <a:r>
              <a:rPr lang="en-US" altLang="zh-CN" sz="2400">
                <a:sym typeface="Arial" panose="020B0604020202020204" pitchFamily="34" charset="0"/>
              </a:rPr>
              <a:t>》</a:t>
            </a:r>
            <a:r>
              <a:rPr sz="2400">
                <a:sym typeface="Arial" panose="020B0604020202020204" pitchFamily="34" charset="0"/>
              </a:rPr>
              <a:t>（</a:t>
            </a:r>
            <a:r>
              <a:rPr lang="en-US" altLang="zh-CN" sz="2400">
                <a:sym typeface="Arial" panose="020B0604020202020204" pitchFamily="34" charset="0"/>
              </a:rPr>
              <a:t>2018</a:t>
            </a:r>
            <a:r>
              <a:rPr sz="2400">
                <a:sym typeface="Arial" panose="020B0604020202020204" pitchFamily="34" charset="0"/>
              </a:rPr>
              <a:t>版）和</a:t>
            </a:r>
            <a:r>
              <a:rPr lang="en-US" altLang="zh-CN" sz="2400">
                <a:sym typeface="Arial" panose="020B0604020202020204" pitchFamily="34" charset="0"/>
              </a:rPr>
              <a:t>《</a:t>
            </a:r>
            <a:r>
              <a:rPr sz="2400">
                <a:sym typeface="Arial" panose="020B0604020202020204" pitchFamily="34" charset="0"/>
              </a:rPr>
              <a:t>云南省社区卫生服务中心服务能力评价标准（试行）</a:t>
            </a:r>
            <a:r>
              <a:rPr lang="en-US" altLang="zh-CN" sz="2400">
                <a:sym typeface="Arial" panose="020B0604020202020204" pitchFamily="34" charset="0"/>
              </a:rPr>
              <a:t>》</a:t>
            </a:r>
            <a:r>
              <a:rPr sz="2400">
                <a:sym typeface="Arial" panose="020B0604020202020204" pitchFamily="34" charset="0"/>
              </a:rPr>
              <a:t>（</a:t>
            </a:r>
            <a:r>
              <a:rPr lang="en-US" altLang="zh-CN" sz="2400">
                <a:sym typeface="Arial" panose="020B0604020202020204" pitchFamily="34" charset="0"/>
              </a:rPr>
              <a:t>2018</a:t>
            </a:r>
            <a:r>
              <a:rPr sz="2400">
                <a:sym typeface="Arial" panose="020B0604020202020204" pitchFamily="34" charset="0"/>
              </a:rPr>
              <a:t>版）</a:t>
            </a:r>
            <a:r>
              <a:rPr sz="2400" b="1" u="sng">
                <a:solidFill>
                  <a:srgbClr val="FF0000"/>
                </a:solidFill>
                <a:sym typeface="Arial" panose="020B0604020202020204" pitchFamily="34" charset="0"/>
              </a:rPr>
              <a:t>从</a:t>
            </a:r>
            <a:r>
              <a:rPr lang="en-US" altLang="zh-CN" sz="2400" b="1" u="sng">
                <a:solidFill>
                  <a:srgbClr val="FF0000"/>
                </a:solidFill>
                <a:sym typeface="Arial" panose="020B0604020202020204" pitchFamily="34" charset="0"/>
              </a:rPr>
              <a:t>2019</a:t>
            </a:r>
            <a:r>
              <a:rPr sz="2400" b="1" u="sng">
                <a:solidFill>
                  <a:srgbClr val="FF0000"/>
                </a:solidFill>
                <a:sym typeface="Arial" panose="020B0604020202020204" pitchFamily="34" charset="0"/>
              </a:rPr>
              <a:t>年</a:t>
            </a:r>
            <a:r>
              <a:rPr lang="en-US" altLang="zh-CN" sz="2400" b="1" u="sng">
                <a:solidFill>
                  <a:srgbClr val="FF0000"/>
                </a:solidFill>
                <a:sym typeface="Arial" panose="020B0604020202020204" pitchFamily="34" charset="0"/>
              </a:rPr>
              <a:t>5</a:t>
            </a:r>
            <a:r>
              <a:rPr sz="2400" b="1" u="sng">
                <a:solidFill>
                  <a:srgbClr val="FF0000"/>
                </a:solidFill>
                <a:sym typeface="Arial" panose="020B0604020202020204" pitchFamily="34" charset="0"/>
              </a:rPr>
              <a:t>月后废止，不再执行</a:t>
            </a:r>
            <a:r>
              <a:rPr sz="2400">
                <a:sym typeface="Arial" panose="020B0604020202020204" pitchFamily="34" charset="0"/>
              </a:rPr>
              <a:t>。</a:t>
            </a:r>
            <a:endParaRPr lang="zh-CN" altLang="en-US" sz="2400" noProof="1">
              <a:solidFill>
                <a:srgbClr val="FF0000"/>
              </a:solidFill>
              <a:sym typeface="Arial" panose="020B0604020202020204" pitchFamily="34" charset="0"/>
            </a:endParaRPr>
          </a:p>
          <a:p>
            <a:r>
              <a:rPr lang="zh-CN" altLang="en-US" sz="2400" noProof="1">
                <a:sym typeface="Arial" panose="020B0604020202020204" pitchFamily="34" charset="0"/>
              </a:rPr>
              <a:t>目前，我省和国家的</a:t>
            </a:r>
            <a:r>
              <a:rPr lang="zh-CN" altLang="en-US" sz="2400" noProof="1">
                <a:solidFill>
                  <a:srgbClr val="FF0000"/>
                </a:solidFill>
                <a:sym typeface="Arial" panose="020B0604020202020204" pitchFamily="34" charset="0"/>
              </a:rPr>
              <a:t>评审评价指标体系保持一致</a:t>
            </a:r>
            <a:r>
              <a:rPr lang="zh-CN" altLang="en-US" sz="2400" noProof="1">
                <a:sym typeface="Arial" panose="020B0604020202020204" pitchFamily="34" charset="0"/>
              </a:rPr>
              <a:t>，但</a:t>
            </a:r>
            <a:r>
              <a:rPr lang="zh-CN" altLang="en-US" sz="2400" noProof="1">
                <a:solidFill>
                  <a:srgbClr val="FF0000"/>
                </a:solidFill>
                <a:sym typeface="Arial" panose="020B0604020202020204" pitchFamily="34" charset="0"/>
              </a:rPr>
              <a:t>评审评价标准（结果结论）不同</a:t>
            </a:r>
          </a:p>
          <a:p>
            <a:r>
              <a:rPr sz="2400">
                <a:solidFill>
                  <a:srgbClr val="FF0000"/>
                </a:solidFill>
                <a:sym typeface="Arial" panose="020B0604020202020204" pitchFamily="34" charset="0"/>
              </a:rPr>
              <a:t>我省</a:t>
            </a:r>
            <a:r>
              <a:rPr sz="2400">
                <a:sym typeface="Arial" panose="020B0604020202020204" pitchFamily="34" charset="0"/>
              </a:rPr>
              <a:t>的标准分为</a:t>
            </a:r>
            <a:r>
              <a:rPr sz="2400">
                <a:solidFill>
                  <a:srgbClr val="FF0000"/>
                </a:solidFill>
                <a:sym typeface="Arial" panose="020B0604020202020204" pitchFamily="34" charset="0"/>
              </a:rPr>
              <a:t>甲级</a:t>
            </a:r>
            <a:r>
              <a:rPr sz="2400">
                <a:sym typeface="Arial" panose="020B0604020202020204" pitchFamily="34" charset="0"/>
              </a:rPr>
              <a:t>和</a:t>
            </a:r>
            <a:r>
              <a:rPr sz="2400">
                <a:solidFill>
                  <a:srgbClr val="FF0000"/>
                </a:solidFill>
                <a:sym typeface="Arial" panose="020B0604020202020204" pitchFamily="34" charset="0"/>
              </a:rPr>
              <a:t>乙级</a:t>
            </a:r>
            <a:r>
              <a:rPr sz="2400">
                <a:sym typeface="Arial" panose="020B0604020202020204" pitchFamily="34" charset="0"/>
              </a:rPr>
              <a:t>，</a:t>
            </a:r>
            <a:r>
              <a:rPr sz="2400">
                <a:solidFill>
                  <a:srgbClr val="FF0000"/>
                </a:solidFill>
                <a:sym typeface="Arial" panose="020B0604020202020204" pitchFamily="34" charset="0"/>
              </a:rPr>
              <a:t>国家</a:t>
            </a:r>
            <a:r>
              <a:rPr sz="2400">
                <a:sym typeface="Arial" panose="020B0604020202020204" pitchFamily="34" charset="0"/>
              </a:rPr>
              <a:t>的标准分为达到</a:t>
            </a:r>
            <a:r>
              <a:rPr sz="2400">
                <a:solidFill>
                  <a:srgbClr val="FF0000"/>
                </a:solidFill>
                <a:sym typeface="Arial" panose="020B0604020202020204" pitchFamily="34" charset="0"/>
              </a:rPr>
              <a:t>推荐标准</a:t>
            </a:r>
            <a:r>
              <a:rPr sz="2400">
                <a:sym typeface="Arial" panose="020B0604020202020204" pitchFamily="34" charset="0"/>
              </a:rPr>
              <a:t>和达到</a:t>
            </a:r>
            <a:r>
              <a:rPr sz="2400">
                <a:solidFill>
                  <a:srgbClr val="FF0000"/>
                </a:solidFill>
                <a:sym typeface="Arial" panose="020B0604020202020204" pitchFamily="34" charset="0"/>
              </a:rPr>
              <a:t>基本标准</a:t>
            </a:r>
            <a:r>
              <a:rPr lang="zh-CN" altLang="en-US" sz="2400" noProof="1">
                <a:sym typeface="Arial" panose="020B0604020202020204" pitchFamily="34" charset="0"/>
              </a:rPr>
              <a:t>。</a:t>
            </a:r>
          </a:p>
          <a:p>
            <a:endParaRPr lang="zh-CN" altLang="en-US" sz="2400" noProof="1">
              <a:sym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p:nvPr>
        </p:nvSpPr>
        <p:spPr/>
        <p:txBody>
          <a:bodyPr/>
          <a:lstStyle/>
          <a:p>
            <a:r>
              <a:rPr lang="zh-CN" altLang="en-US" dirty="0"/>
              <a:t>三、</a:t>
            </a:r>
            <a:r>
              <a:rPr lang="zh-CN" altLang="zh-CN" dirty="0"/>
              <a:t>评审的内容和标准</a:t>
            </a:r>
            <a:endParaRPr lang="zh-CN" altLang="en-US" dirty="0"/>
          </a:p>
        </p:txBody>
      </p:sp>
      <p:sp>
        <p:nvSpPr>
          <p:cNvPr id="70658" name="内容占位符 2"/>
          <p:cNvSpPr>
            <a:spLocks noGrp="1"/>
          </p:cNvSpPr>
          <p:nvPr>
            <p:ph idx="1"/>
          </p:nvPr>
        </p:nvSpPr>
        <p:spPr/>
        <p:txBody>
          <a:bodyPr>
            <a:normAutofit fontScale="90000" lnSpcReduction="20000"/>
          </a:bodyPr>
          <a:lstStyle/>
          <a:p>
            <a:r>
              <a:rPr lang="zh-CN" altLang="en-US" dirty="0">
                <a:solidFill>
                  <a:srgbClr val="FF0000"/>
                </a:solidFill>
                <a:sym typeface="Arial" panose="020B0604020202020204" pitchFamily="34" charset="0"/>
              </a:rPr>
              <a:t>需要强调和注意的是：</a:t>
            </a:r>
          </a:p>
          <a:p>
            <a:pPr lvl="1"/>
            <a:r>
              <a:rPr lang="zh-CN" altLang="zh-CN" dirty="0">
                <a:sym typeface="Arial" panose="020B0604020202020204" pitchFamily="34" charset="0"/>
              </a:rPr>
              <a:t>到</a:t>
            </a:r>
            <a:r>
              <a:rPr lang="zh-CN" altLang="zh-CN" dirty="0">
                <a:solidFill>
                  <a:srgbClr val="FF0000"/>
                </a:solidFill>
                <a:sym typeface="Arial" panose="020B0604020202020204" pitchFamily="34" charset="0"/>
              </a:rPr>
              <a:t>2020年</a:t>
            </a:r>
            <a:r>
              <a:rPr lang="zh-CN" altLang="zh-CN" dirty="0">
                <a:sym typeface="Arial" panose="020B0604020202020204" pitchFamily="34" charset="0"/>
              </a:rPr>
              <a:t>，全省</a:t>
            </a:r>
            <a:r>
              <a:rPr lang="zh-CN" altLang="zh-CN" dirty="0">
                <a:solidFill>
                  <a:srgbClr val="FF0000"/>
                </a:solidFill>
                <a:sym typeface="Arial" panose="020B0604020202020204" pitchFamily="34" charset="0"/>
              </a:rPr>
              <a:t>100%的中心乡镇卫生院</a:t>
            </a:r>
            <a:r>
              <a:rPr lang="zh-CN" altLang="zh-CN" dirty="0">
                <a:sym typeface="Arial" panose="020B0604020202020204" pitchFamily="34" charset="0"/>
              </a:rPr>
              <a:t>和</a:t>
            </a:r>
            <a:r>
              <a:rPr lang="zh-CN" altLang="zh-CN" dirty="0">
                <a:solidFill>
                  <a:srgbClr val="FF0000"/>
                </a:solidFill>
                <a:sym typeface="Arial" panose="020B0604020202020204" pitchFamily="34" charset="0"/>
              </a:rPr>
              <a:t>50%的乡镇卫生院</a:t>
            </a:r>
            <a:r>
              <a:rPr lang="zh-CN" altLang="zh-CN" dirty="0">
                <a:sym typeface="Arial" panose="020B0604020202020204" pitchFamily="34" charset="0"/>
              </a:rPr>
              <a:t>达到</a:t>
            </a:r>
            <a:r>
              <a:rPr lang="zh-CN" altLang="zh-CN" dirty="0">
                <a:solidFill>
                  <a:srgbClr val="FF0000"/>
                </a:solidFill>
                <a:sym typeface="Arial" panose="020B0604020202020204" pitchFamily="34" charset="0"/>
              </a:rPr>
              <a:t>甲级卫生院评审标准</a:t>
            </a:r>
            <a:r>
              <a:rPr lang="zh-CN" altLang="zh-CN" dirty="0">
                <a:sym typeface="Arial" panose="020B0604020202020204" pitchFamily="34" charset="0"/>
              </a:rPr>
              <a:t>是</a:t>
            </a:r>
            <a:r>
              <a:rPr lang="zh-CN" altLang="zh-CN" dirty="0">
                <a:solidFill>
                  <a:srgbClr val="FF0000"/>
                </a:solidFill>
                <a:sym typeface="Arial" panose="020B0604020202020204" pitchFamily="34" charset="0"/>
              </a:rPr>
              <a:t>必须要完成</a:t>
            </a:r>
            <a:r>
              <a:rPr lang="zh-CN" altLang="zh-CN" dirty="0">
                <a:sym typeface="Arial" panose="020B0604020202020204" pitchFamily="34" charset="0"/>
              </a:rPr>
              <a:t>的</a:t>
            </a:r>
            <a:r>
              <a:rPr lang="en-US" altLang="zh-CN" dirty="0">
                <a:sym typeface="Arial" panose="020B0604020202020204" pitchFamily="34" charset="0"/>
              </a:rPr>
              <a:t>“</a:t>
            </a:r>
            <a:r>
              <a:rPr lang="zh-CN" altLang="en-US" dirty="0">
                <a:solidFill>
                  <a:srgbClr val="FF0000"/>
                </a:solidFill>
                <a:sym typeface="Arial" panose="020B0604020202020204" pitchFamily="34" charset="0"/>
              </a:rPr>
              <a:t>刚性任务和硬指标</a:t>
            </a:r>
            <a:r>
              <a:rPr lang="en-US" altLang="zh-CN" dirty="0">
                <a:sym typeface="Arial" panose="020B0604020202020204" pitchFamily="34" charset="0"/>
              </a:rPr>
              <a:t>”</a:t>
            </a:r>
            <a:r>
              <a:rPr lang="zh-CN" altLang="zh-CN" dirty="0">
                <a:sym typeface="Arial" panose="020B0604020202020204" pitchFamily="34" charset="0"/>
              </a:rPr>
              <a:t>。</a:t>
            </a:r>
            <a:endParaRPr lang="zh-CN" altLang="en-US" dirty="0">
              <a:sym typeface="Arial" panose="020B0604020202020204" pitchFamily="34" charset="0"/>
            </a:endParaRPr>
          </a:p>
          <a:p>
            <a:pPr lvl="1"/>
            <a:r>
              <a:rPr lang="zh-CN" altLang="en-US" dirty="0">
                <a:sym typeface="Arial" panose="020B0604020202020204" pitchFamily="34" charset="0"/>
              </a:rPr>
              <a:t>对于</a:t>
            </a:r>
            <a:r>
              <a:rPr lang="zh-CN" altLang="en-US" dirty="0">
                <a:solidFill>
                  <a:srgbClr val="FF0000"/>
                </a:solidFill>
                <a:sym typeface="Arial" panose="020B0604020202020204" pitchFamily="34" charset="0"/>
              </a:rPr>
              <a:t>社区卫生服务中心</a:t>
            </a:r>
            <a:r>
              <a:rPr lang="zh-CN" altLang="en-US" dirty="0">
                <a:sym typeface="Arial" panose="020B0604020202020204" pitchFamily="34" charset="0"/>
              </a:rPr>
              <a:t>等级评审评价和乡镇卫生院达到国家基本标准和达到国家推荐标准，</a:t>
            </a:r>
            <a:r>
              <a:rPr lang="zh-CN" altLang="en-US" dirty="0">
                <a:solidFill>
                  <a:srgbClr val="FF0000"/>
                </a:solidFill>
                <a:sym typeface="Arial" panose="020B0604020202020204" pitchFamily="34" charset="0"/>
              </a:rPr>
              <a:t>目前国家和省级不作任何数量和考核上的要求</a:t>
            </a:r>
            <a:r>
              <a:rPr lang="zh-CN" altLang="en-US" dirty="0">
                <a:sym typeface="Arial" panose="020B0604020202020204" pitchFamily="34" charset="0"/>
              </a:rPr>
              <a:t>。（达到几个算几个）</a:t>
            </a:r>
            <a:endParaRPr lang="en-US" altLang="zh-CN" dirty="0">
              <a:sym typeface="Arial" panose="020B0604020202020204" pitchFamily="34" charset="0"/>
            </a:endParaRPr>
          </a:p>
          <a:p>
            <a:pPr lvl="1"/>
            <a:r>
              <a:rPr lang="zh-CN" altLang="en-US" dirty="0">
                <a:solidFill>
                  <a:srgbClr val="FF0000"/>
                </a:solidFill>
                <a:sym typeface="Arial" panose="020B0604020202020204" pitchFamily="34" charset="0"/>
              </a:rPr>
              <a:t>在评审评价过程中，我们不要过多去纠结条款、档次、指标设置、解释的合理与否</a:t>
            </a:r>
            <a:r>
              <a:rPr lang="zh-CN" altLang="en-US" dirty="0">
                <a:sym typeface="Arial" panose="020B0604020202020204" pitchFamily="34" charset="0"/>
              </a:rPr>
              <a:t>，因为是经过国家层面上百名专家多次研究论证的，全国统一尺度（一把尺子量到底，没有地域之分），但国标与省标的要求不同。</a:t>
            </a:r>
            <a:r>
              <a:rPr lang="zh-CN" altLang="en-US" dirty="0">
                <a:solidFill>
                  <a:srgbClr val="FF0000"/>
                </a:solidFill>
                <a:sym typeface="Arial" panose="020B0604020202020204" pitchFamily="34" charset="0"/>
              </a:rPr>
              <a:t>更应该关注的是</a:t>
            </a:r>
            <a:r>
              <a:rPr lang="zh-CN" altLang="en-US" dirty="0">
                <a:sym typeface="Arial" panose="020B0604020202020204" pitchFamily="34" charset="0"/>
              </a:rPr>
              <a:t>从二楼到三楼共</a:t>
            </a:r>
            <a:r>
              <a:rPr lang="en-US" altLang="zh-CN" dirty="0">
                <a:sym typeface="Arial" panose="020B0604020202020204" pitchFamily="34" charset="0"/>
              </a:rPr>
              <a:t>10</a:t>
            </a:r>
            <a:r>
              <a:rPr lang="zh-CN" altLang="en-US" dirty="0">
                <a:sym typeface="Arial" panose="020B0604020202020204" pitchFamily="34" charset="0"/>
              </a:rPr>
              <a:t>级台阶，我们现在站在第几级台阶？还差几级？</a:t>
            </a:r>
            <a:r>
              <a:rPr lang="zh-CN" altLang="en-US" dirty="0">
                <a:solidFill>
                  <a:srgbClr val="FF0000"/>
                </a:solidFill>
                <a:sym typeface="Arial" panose="020B0604020202020204" pitchFamily="34" charset="0"/>
              </a:rPr>
              <a:t>如何提升，更上一层楼</a:t>
            </a:r>
          </a:p>
          <a:p>
            <a:pPr lvl="1"/>
            <a:endParaRPr lang="zh-CN" altLang="en-US" dirty="0">
              <a:sym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19405"/>
            <a:ext cx="10852785" cy="1019175"/>
          </a:xfrm>
        </p:spPr>
        <p:txBody>
          <a:bodyPr/>
          <a:lstStyle/>
          <a:p>
            <a:r>
              <a:rPr lang="zh-CN" altLang="en-US"/>
              <a:t>主要内容</a:t>
            </a:r>
            <a:endParaRPr lang="zh-CN" altLang="en-US" dirty="0"/>
          </a:p>
        </p:txBody>
      </p:sp>
      <p:sp>
        <p:nvSpPr>
          <p:cNvPr id="3" name="内容占位符 2"/>
          <p:cNvSpPr>
            <a:spLocks noGrp="1"/>
          </p:cNvSpPr>
          <p:nvPr>
            <p:ph idx="1"/>
          </p:nvPr>
        </p:nvSpPr>
        <p:spPr/>
        <p:txBody>
          <a:bodyPr/>
          <a:lstStyle/>
          <a:p>
            <a:r>
              <a:rPr lang="zh-CN" altLang="en-US" dirty="0">
                <a:solidFill>
                  <a:srgbClr val="FF0000"/>
                </a:solidFill>
              </a:rPr>
              <a:t>优质服务基层行暨</a:t>
            </a:r>
            <a:r>
              <a:rPr lang="zh-CN" altLang="en-US" dirty="0"/>
              <a:t>乡镇卫生院和社区卫生服务中心等级评审政策解读</a:t>
            </a:r>
            <a:endParaRPr lang="en-US" altLang="zh-CN" dirty="0"/>
          </a:p>
          <a:p>
            <a:r>
              <a:rPr lang="zh-CN" altLang="en-US" dirty="0">
                <a:solidFill>
                  <a:srgbClr val="FF0000"/>
                </a:solidFill>
              </a:rPr>
              <a:t>社区医院建设试点工作</a:t>
            </a:r>
            <a:endParaRPr lang="en-US" altLang="zh-CN" dirty="0">
              <a:solidFill>
                <a:srgbClr val="FF0000"/>
              </a:solidFill>
            </a:endParaRPr>
          </a:p>
          <a:p>
            <a:r>
              <a:rPr lang="zh-CN" altLang="en-US" dirty="0">
                <a:solidFill>
                  <a:srgbClr val="FF0000"/>
                </a:solidFill>
              </a:rPr>
              <a:t>“一中心一站”建设</a:t>
            </a:r>
            <a:endParaRPr lang="en-US" altLang="zh-CN" dirty="0">
              <a:solidFill>
                <a:srgbClr val="FF0000"/>
              </a:solidFill>
            </a:endParaRPr>
          </a:p>
          <a:p>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AutoShape 6"/>
          <p:cNvSpPr/>
          <p:nvPr>
            <p:custDataLst>
              <p:tags r:id="rId2"/>
            </p:custDataLst>
          </p:nvPr>
        </p:nvSpPr>
        <p:spPr>
          <a:xfrm rot="5400000">
            <a:off x="2325688" y="2390776"/>
            <a:ext cx="1060450" cy="688975"/>
          </a:xfrm>
          <a:prstGeom prst="triangle">
            <a:avLst>
              <a:gd name="adj" fmla="val 50000"/>
            </a:avLst>
          </a:prstGeom>
          <a:solidFill>
            <a:srgbClr val="EBF092"/>
          </a:solidFill>
          <a:ln w="9525">
            <a:noFill/>
          </a:ln>
        </p:spPr>
        <p:txBody>
          <a:bodyPr rot="10800000" vert="eaVert" anchor="ctr"/>
          <a:lstStyle/>
          <a:p>
            <a:pPr algn="r"/>
            <a:r>
              <a:rPr lang="en-US" altLang="en-US" sz="3200" dirty="0">
                <a:solidFill>
                  <a:srgbClr val="FF0000"/>
                </a:solidFill>
                <a:latin typeface="Arial" panose="020B0604020202020204" pitchFamily="34" charset="0"/>
                <a:ea typeface="黑体" panose="02010609060101010101" pitchFamily="49" charset="-122"/>
                <a:sym typeface="Arial" panose="020B0604020202020204" pitchFamily="34" charset="0"/>
              </a:rPr>
              <a:t>A</a:t>
            </a:r>
          </a:p>
        </p:txBody>
      </p:sp>
      <p:sp>
        <p:nvSpPr>
          <p:cNvPr id="76802" name="AutoShape 7"/>
          <p:cNvSpPr/>
          <p:nvPr>
            <p:custDataLst>
              <p:tags r:id="rId3"/>
            </p:custDataLst>
          </p:nvPr>
        </p:nvSpPr>
        <p:spPr>
          <a:xfrm rot="5400000">
            <a:off x="2336800" y="4475164"/>
            <a:ext cx="1054100" cy="688975"/>
          </a:xfrm>
          <a:prstGeom prst="triangle">
            <a:avLst>
              <a:gd name="adj" fmla="val 50000"/>
            </a:avLst>
          </a:prstGeom>
          <a:solidFill>
            <a:srgbClr val="94DE94"/>
          </a:solidFill>
          <a:ln w="9525">
            <a:noFill/>
          </a:ln>
        </p:spPr>
        <p:txBody>
          <a:bodyPr rot="10800000" vert="eaVert" anchor="ctr"/>
          <a:lstStyle/>
          <a:p>
            <a:pPr algn="r"/>
            <a:r>
              <a:rPr lang="en-US" altLang="en-US" sz="3200" dirty="0">
                <a:solidFill>
                  <a:srgbClr val="FF0000"/>
                </a:solidFill>
                <a:latin typeface="Arial" panose="020B0604020202020204" pitchFamily="34" charset="0"/>
                <a:ea typeface="黑体" panose="02010609060101010101" pitchFamily="49" charset="-122"/>
                <a:sym typeface="Arial" panose="020B0604020202020204" pitchFamily="34" charset="0"/>
              </a:rPr>
              <a:t>B</a:t>
            </a:r>
          </a:p>
        </p:txBody>
      </p:sp>
      <p:sp>
        <p:nvSpPr>
          <p:cNvPr id="31749" name="文本框 2"/>
          <p:cNvSpPr txBox="1">
            <a:spLocks noChangeArrowheads="1"/>
          </p:cNvSpPr>
          <p:nvPr>
            <p:custDataLst>
              <p:tags r:id="rId4"/>
            </p:custDataLst>
          </p:nvPr>
        </p:nvSpPr>
        <p:spPr bwMode="auto">
          <a:xfrm>
            <a:off x="3792539" y="1844675"/>
            <a:ext cx="6677985" cy="2095500"/>
          </a:xfrm>
          <a:prstGeom prst="rect">
            <a:avLst/>
          </a:prstGeom>
          <a:solidFill>
            <a:srgbClr val="EBF09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170" tIns="46990" rIns="90170" bIns="46990" anchor="ctr"/>
          <a:lstStyle>
            <a:lvl1pPr eaLnBrk="0" hangingPunct="0">
              <a:lnSpc>
                <a:spcPct val="120000"/>
              </a:lnSpc>
              <a:spcBef>
                <a:spcPct val="20000"/>
              </a:spcBef>
              <a:buChar char="•"/>
              <a:defRPr sz="2400">
                <a:solidFill>
                  <a:schemeClr val="bg2"/>
                </a:solidFill>
                <a:latin typeface="黑体" panose="02010609060101010101" pitchFamily="49" charset="-122"/>
                <a:ea typeface="黑体" panose="02010609060101010101" pitchFamily="49" charset="-122"/>
                <a:sym typeface="Arial" panose="020B0604020202020204" pitchFamily="34" charset="0"/>
              </a:defRPr>
            </a:lvl1pPr>
            <a:lvl2pPr marL="742950" indent="-28575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2pPr>
            <a:lvl3pPr marL="1143000" indent="-22860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3pPr>
            <a:lvl4pPr marL="1600200" indent="-22860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4pPr>
            <a:lvl5pPr marL="2057400" indent="-22860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5pPr>
            <a:lvl6pPr marL="25146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6pPr>
            <a:lvl7pPr marL="29718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7pPr>
            <a:lvl8pPr marL="34290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8pPr>
            <a:lvl9pPr marL="38862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9pPr>
          </a:lstStyle>
          <a:p>
            <a:pPr eaLnBrk="1" fontAlgn="base" hangingPunct="1">
              <a:lnSpc>
                <a:spcPct val="150000"/>
              </a:lnSpc>
              <a:spcBef>
                <a:spcPct val="0"/>
              </a:spcBef>
              <a:spcAft>
                <a:spcPct val="50000"/>
              </a:spcAft>
              <a:buNone/>
              <a:defRPr/>
            </a:pPr>
            <a:r>
              <a:rPr lang="x-none" altLang="zh-CN" sz="1800" dirty="0">
                <a:solidFill>
                  <a:schemeClr val="tx1">
                    <a:lumMod val="50000"/>
                  </a:schemeClr>
                </a:solidFill>
                <a:latin typeface="+mj-ea"/>
                <a:ea typeface="+mj-ea"/>
              </a:rPr>
              <a:t>评审步骤分为</a:t>
            </a:r>
            <a:r>
              <a:rPr lang="x-none" altLang="zh-CN" sz="1800" dirty="0">
                <a:solidFill>
                  <a:srgbClr val="FF0000"/>
                </a:solidFill>
                <a:latin typeface="+mj-ea"/>
                <a:ea typeface="+mj-ea"/>
              </a:rPr>
              <a:t>5个阶段</a:t>
            </a:r>
            <a:r>
              <a:rPr lang="x-none" altLang="zh-CN" sz="1800" dirty="0">
                <a:solidFill>
                  <a:schemeClr val="tx1">
                    <a:lumMod val="50000"/>
                  </a:schemeClr>
                </a:solidFill>
                <a:latin typeface="+mj-ea"/>
                <a:ea typeface="+mj-ea"/>
              </a:rPr>
              <a:t>，分别是：动员部署与自查创评阶段（由州市和县级负责）；对照整改和申报阶段（由县级负责）；县级评审阶段（由县级负责初评）；州市级评审阶段（由州、市级负责复评</a:t>
            </a:r>
            <a:r>
              <a:rPr lang="zh-CN" altLang="x-none" sz="1800" dirty="0">
                <a:solidFill>
                  <a:schemeClr val="tx1">
                    <a:lumMod val="50000"/>
                  </a:schemeClr>
                </a:solidFill>
                <a:latin typeface="+mj-ea"/>
                <a:ea typeface="+mj-ea"/>
              </a:rPr>
              <a:t>认定</a:t>
            </a:r>
            <a:r>
              <a:rPr lang="x-none" altLang="zh-CN" sz="1800" dirty="0">
                <a:solidFill>
                  <a:schemeClr val="tx1">
                    <a:lumMod val="50000"/>
                  </a:schemeClr>
                </a:solidFill>
                <a:latin typeface="+mj-ea"/>
                <a:ea typeface="+mj-ea"/>
              </a:rPr>
              <a:t>）；省级督导抽查及评审公布结果阶段（由省级负责）</a:t>
            </a:r>
            <a:endParaRPr lang="zh-CN" altLang="en-US" sz="1800" noProof="1">
              <a:solidFill>
                <a:schemeClr val="tx1">
                  <a:lumMod val="50000"/>
                </a:schemeClr>
              </a:solidFill>
              <a:latin typeface="+mj-ea"/>
              <a:ea typeface="+mj-ea"/>
            </a:endParaRPr>
          </a:p>
        </p:txBody>
      </p:sp>
      <p:sp>
        <p:nvSpPr>
          <p:cNvPr id="31750" name="文本框 5"/>
          <p:cNvSpPr txBox="1">
            <a:spLocks noChangeArrowheads="1"/>
          </p:cNvSpPr>
          <p:nvPr>
            <p:custDataLst>
              <p:tags r:id="rId5"/>
            </p:custDataLst>
          </p:nvPr>
        </p:nvSpPr>
        <p:spPr bwMode="auto">
          <a:xfrm>
            <a:off x="3795714" y="3940176"/>
            <a:ext cx="6674810" cy="2093913"/>
          </a:xfrm>
          <a:prstGeom prst="rect">
            <a:avLst/>
          </a:prstGeom>
          <a:solidFill>
            <a:srgbClr val="94DE9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eaLnBrk="0" hangingPunct="0">
              <a:lnSpc>
                <a:spcPct val="120000"/>
              </a:lnSpc>
              <a:spcBef>
                <a:spcPct val="20000"/>
              </a:spcBef>
              <a:buChar char="•"/>
              <a:defRPr sz="2400">
                <a:solidFill>
                  <a:schemeClr val="bg2"/>
                </a:solidFill>
                <a:latin typeface="黑体" panose="02010609060101010101" pitchFamily="49" charset="-122"/>
                <a:ea typeface="黑体" panose="02010609060101010101" pitchFamily="49" charset="-122"/>
                <a:sym typeface="Arial" panose="020B0604020202020204" pitchFamily="34" charset="0"/>
              </a:defRPr>
            </a:lvl1pPr>
            <a:lvl2pPr marL="742950" indent="-28575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2pPr>
            <a:lvl3pPr marL="1143000" indent="-22860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3pPr>
            <a:lvl4pPr marL="1600200" indent="-22860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4pPr>
            <a:lvl5pPr marL="2057400" indent="-228600" eaLnBrk="0" hangingPunct="0">
              <a:lnSpc>
                <a:spcPct val="120000"/>
              </a:lnSpc>
              <a:spcBef>
                <a:spcPct val="20000"/>
              </a:spcBef>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5pPr>
            <a:lvl6pPr marL="25146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6pPr>
            <a:lvl7pPr marL="29718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7pPr>
            <a:lvl8pPr marL="34290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8pPr>
            <a:lvl9pPr marL="3886200" indent="-228600" eaLnBrk="0" fontAlgn="base" hangingPunct="0">
              <a:lnSpc>
                <a:spcPct val="120000"/>
              </a:lnSpc>
              <a:spcBef>
                <a:spcPct val="20000"/>
              </a:spcBef>
              <a:spcAft>
                <a:spcPct val="0"/>
              </a:spcAft>
              <a:buFont typeface="Arial" panose="020B0604020202020204" pitchFamily="34" charset="0"/>
              <a:buChar char="•"/>
              <a:defRPr sz="2000">
                <a:solidFill>
                  <a:schemeClr val="bg2"/>
                </a:solidFill>
                <a:latin typeface="黑体" panose="02010609060101010101" pitchFamily="49" charset="-122"/>
                <a:ea typeface="黑体" panose="02010609060101010101" pitchFamily="49" charset="-122"/>
                <a:sym typeface="Arial" panose="020B0604020202020204" pitchFamily="34" charset="0"/>
              </a:defRPr>
            </a:lvl9pPr>
          </a:lstStyle>
          <a:p>
            <a:pPr eaLnBrk="1" fontAlgn="base" hangingPunct="1">
              <a:lnSpc>
                <a:spcPct val="150000"/>
              </a:lnSpc>
              <a:spcBef>
                <a:spcPct val="0"/>
              </a:spcBef>
              <a:spcAft>
                <a:spcPct val="0"/>
              </a:spcAft>
              <a:buNone/>
              <a:defRPr/>
            </a:pPr>
            <a:endParaRPr lang="en-US" altLang="zh-CN" sz="2000" dirty="0">
              <a:solidFill>
                <a:schemeClr val="tx1">
                  <a:lumMod val="50000"/>
                </a:schemeClr>
              </a:solidFill>
              <a:latin typeface="+mj-ea"/>
              <a:ea typeface="+mj-ea"/>
            </a:endParaRPr>
          </a:p>
          <a:p>
            <a:pPr eaLnBrk="1" fontAlgn="base" hangingPunct="1">
              <a:lnSpc>
                <a:spcPct val="150000"/>
              </a:lnSpc>
              <a:spcBef>
                <a:spcPct val="0"/>
              </a:spcBef>
              <a:spcAft>
                <a:spcPct val="0"/>
              </a:spcAft>
              <a:buNone/>
              <a:defRPr/>
            </a:pPr>
            <a:r>
              <a:rPr lang="zh-CN" altLang="en-US" sz="2000" dirty="0">
                <a:solidFill>
                  <a:schemeClr val="tx1">
                    <a:lumMod val="50000"/>
                  </a:schemeClr>
                </a:solidFill>
                <a:latin typeface="+mj-ea"/>
                <a:ea typeface="+mj-ea"/>
              </a:rPr>
              <a:t>评审程序分为</a:t>
            </a:r>
            <a:r>
              <a:rPr lang="en-US" altLang="zh-CN" sz="2000" dirty="0">
                <a:solidFill>
                  <a:srgbClr val="FF0000"/>
                </a:solidFill>
                <a:latin typeface="+mj-ea"/>
                <a:ea typeface="+mj-ea"/>
              </a:rPr>
              <a:t>5</a:t>
            </a:r>
            <a:r>
              <a:rPr lang="zh-CN" altLang="zh-CN" sz="2000" dirty="0">
                <a:solidFill>
                  <a:srgbClr val="FF0000"/>
                </a:solidFill>
                <a:latin typeface="+mj-ea"/>
                <a:ea typeface="+mj-ea"/>
              </a:rPr>
              <a:t>个环节</a:t>
            </a:r>
            <a:r>
              <a:rPr lang="zh-CN" altLang="zh-CN" sz="2000" dirty="0">
                <a:solidFill>
                  <a:schemeClr val="tx1">
                    <a:lumMod val="50000"/>
                  </a:schemeClr>
                </a:solidFill>
                <a:latin typeface="+mj-ea"/>
                <a:ea typeface="+mj-ea"/>
              </a:rPr>
              <a:t>：自查申报、资格审查、评审检查、评审结论、审核批准、复评和重新评审。</a:t>
            </a:r>
            <a:endParaRPr lang="zh-CN" altLang="en-US" sz="2000" dirty="0">
              <a:solidFill>
                <a:schemeClr val="tx1">
                  <a:lumMod val="50000"/>
                </a:schemeClr>
              </a:solidFill>
              <a:latin typeface="+mj-ea"/>
              <a:ea typeface="+mj-ea"/>
            </a:endParaRPr>
          </a:p>
        </p:txBody>
      </p:sp>
      <p:sp>
        <p:nvSpPr>
          <p:cNvPr id="2" name="标题 1"/>
          <p:cNvSpPr>
            <a:spLocks noGrp="1"/>
          </p:cNvSpPr>
          <p:nvPr>
            <p:ph type="title"/>
          </p:nvPr>
        </p:nvSpPr>
        <p:spPr/>
        <p:txBody>
          <a:bodyPr>
            <a:normAutofit/>
          </a:bodyPr>
          <a:lstStyle/>
          <a:p>
            <a:r>
              <a:rPr lang="zh-CN" altLang="en-US" dirty="0"/>
              <a:t>四、我省评审步骤和程序安排</a:t>
            </a: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五、国家</a:t>
            </a:r>
            <a:r>
              <a:rPr lang="en-US" altLang="zh-CN"/>
              <a:t>“</a:t>
            </a:r>
            <a:r>
              <a:rPr lang="zh-CN" altLang="en-US"/>
              <a:t>优质服务基层行</a:t>
            </a:r>
            <a:r>
              <a:rPr lang="en-US" altLang="zh-CN"/>
              <a:t>”</a:t>
            </a:r>
            <a:r>
              <a:rPr lang="zh-CN" altLang="en-US"/>
              <a:t>活动申报系统</a:t>
            </a:r>
            <a:r>
              <a:rPr lang="en-US" altLang="zh-CN"/>
              <a:t>-----</a:t>
            </a:r>
            <a:r>
              <a:rPr lang="en-US" altLang="zh-CN" sz="2800"/>
              <a:t>-</a:t>
            </a:r>
            <a:r>
              <a:rPr lang="zh-CN" altLang="en-US" sz="2800"/>
              <a:t>申报流程</a:t>
            </a:r>
          </a:p>
        </p:txBody>
      </p:sp>
      <p:pic>
        <p:nvPicPr>
          <p:cNvPr id="4" name="内容占位符 3"/>
          <p:cNvPicPr>
            <a:picLocks noGrp="1" noChangeAspect="1"/>
          </p:cNvPicPr>
          <p:nvPr>
            <p:ph idx="1"/>
          </p:nvPr>
        </p:nvPicPr>
        <p:blipFill>
          <a:blip r:embed="rId3"/>
          <a:stretch>
            <a:fillRect/>
          </a:stretch>
        </p:blipFill>
        <p:spPr>
          <a:xfrm>
            <a:off x="2007235" y="1022985"/>
            <a:ext cx="8696960" cy="5457825"/>
          </a:xfrm>
          <a:prstGeom prst="rect">
            <a:avLst/>
          </a:prstGeom>
        </p:spPr>
      </p:pic>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五、国家优质服务基层行申报系统</a:t>
            </a:r>
            <a:r>
              <a:rPr lang="en-US" altLang="zh-CN"/>
              <a:t>---</a:t>
            </a:r>
            <a:r>
              <a:rPr lang="en-US" altLang="zh-CN" sz="2800"/>
              <a:t>-</a:t>
            </a:r>
            <a:r>
              <a:rPr lang="zh-CN" altLang="en-US" sz="2800"/>
              <a:t>使用情况</a:t>
            </a:r>
          </a:p>
        </p:txBody>
      </p:sp>
      <p:sp>
        <p:nvSpPr>
          <p:cNvPr id="3" name="内容占位符 2"/>
          <p:cNvSpPr>
            <a:spLocks noGrp="1"/>
          </p:cNvSpPr>
          <p:nvPr>
            <p:ph idx="1"/>
          </p:nvPr>
        </p:nvSpPr>
        <p:spPr/>
        <p:txBody>
          <a:bodyPr/>
          <a:lstStyle/>
          <a:p>
            <a:r>
              <a:rPr lang="zh-CN" altLang="en-US"/>
              <a:t>国家优质服务基层行平台</a:t>
            </a:r>
            <a:r>
              <a:rPr lang="en-US" altLang="zh-CN"/>
              <a:t>5</a:t>
            </a:r>
            <a:r>
              <a:t>月</a:t>
            </a:r>
            <a:r>
              <a:rPr lang="en-US" altLang="zh-CN"/>
              <a:t>20</a:t>
            </a:r>
            <a:r>
              <a:t>日上线</a:t>
            </a:r>
            <a:r>
              <a:rPr lang="zh-CN" altLang="en-US"/>
              <a:t>使用，我省于6月底下发了《关于使用“优质服务基层行”活动的申报系统的通知》，要求</a:t>
            </a:r>
            <a:r>
              <a:rPr lang="zh-CN" altLang="en-US">
                <a:solidFill>
                  <a:srgbClr val="FF0000"/>
                </a:solidFill>
              </a:rPr>
              <a:t>我省参加乡镇卫生院和社区卫生服务中心等级评审的乡镇卫生院和社区卫生服务机构均在国家优质服务基层行在申报系统申报</a:t>
            </a:r>
            <a:r>
              <a:rPr lang="zh-CN" altLang="en-US"/>
              <a:t>，自评达到国家基本标准上报县区审核、州市复核。</a:t>
            </a:r>
          </a:p>
          <a:p>
            <a:r>
              <a:rPr lang="zh-CN" altLang="en-US"/>
              <a:t>系统使用过程中存在问题可申请加QQ群</a:t>
            </a:r>
            <a:r>
              <a:rPr lang="zh-CN" altLang="en-US">
                <a:solidFill>
                  <a:srgbClr val="FF0000"/>
                </a:solidFill>
              </a:rPr>
              <a:t>814225266</a:t>
            </a:r>
            <a:r>
              <a:rPr lang="zh-CN" altLang="en-US"/>
              <a:t>进行咨询。</a:t>
            </a:r>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zh-CN" altLang="en-US">
                <a:sym typeface="+mn-ea"/>
              </a:rPr>
            </a:br>
            <a:r>
              <a:rPr lang="zh-CN" altLang="en-US">
                <a:sym typeface="+mn-ea"/>
              </a:rPr>
              <a:t>五、国家优质服务基层行申报系统 </a:t>
            </a:r>
            <a:r>
              <a:rPr lang="en-US" altLang="zh-CN">
                <a:sym typeface="+mn-ea"/>
              </a:rPr>
              <a:t>----</a:t>
            </a:r>
            <a:r>
              <a:rPr lang="zh-CN" altLang="en-US" sz="2800">
                <a:sym typeface="+mn-ea"/>
              </a:rPr>
              <a:t>使用情况</a:t>
            </a:r>
            <a:br>
              <a:rPr lang="zh-CN" altLang="en-US"/>
            </a:br>
            <a:endParaRPr lang="zh-CN" altLang="en-US"/>
          </a:p>
        </p:txBody>
      </p:sp>
      <p:graphicFrame>
        <p:nvGraphicFramePr>
          <p:cNvPr id="5" name="内容占位符 4"/>
          <p:cNvGraphicFramePr>
            <a:graphicFrameLocks noGrp="1"/>
          </p:cNvGraphicFramePr>
          <p:nvPr>
            <p:ph idx="1"/>
          </p:nvPr>
        </p:nvGraphicFramePr>
        <p:xfrm>
          <a:off x="503555" y="873125"/>
          <a:ext cx="11189970" cy="5687445"/>
        </p:xfrm>
        <a:graphic>
          <a:graphicData uri="http://schemas.openxmlformats.org/drawingml/2006/table">
            <a:tbl>
              <a:tblPr firstRow="1" bandRow="1">
                <a:tableStyleId>{5C22544A-7EE6-4342-B048-85BDC9FD1C3A}</a:tableStyleId>
              </a:tblPr>
              <a:tblGrid>
                <a:gridCol w="1362075">
                  <a:extLst>
                    <a:ext uri="{9D8B030D-6E8A-4147-A177-3AD203B41FA5}">
                      <a16:colId xmlns:a16="http://schemas.microsoft.com/office/drawing/2014/main" val="20000"/>
                    </a:ext>
                  </a:extLst>
                </a:gridCol>
                <a:gridCol w="1941195">
                  <a:extLst>
                    <a:ext uri="{9D8B030D-6E8A-4147-A177-3AD203B41FA5}">
                      <a16:colId xmlns:a16="http://schemas.microsoft.com/office/drawing/2014/main" val="20001"/>
                    </a:ext>
                  </a:extLst>
                </a:gridCol>
                <a:gridCol w="1864995">
                  <a:extLst>
                    <a:ext uri="{9D8B030D-6E8A-4147-A177-3AD203B41FA5}">
                      <a16:colId xmlns:a16="http://schemas.microsoft.com/office/drawing/2014/main" val="20002"/>
                    </a:ext>
                  </a:extLst>
                </a:gridCol>
                <a:gridCol w="1986915">
                  <a:extLst>
                    <a:ext uri="{9D8B030D-6E8A-4147-A177-3AD203B41FA5}">
                      <a16:colId xmlns:a16="http://schemas.microsoft.com/office/drawing/2014/main" val="20003"/>
                    </a:ext>
                  </a:extLst>
                </a:gridCol>
                <a:gridCol w="1880235">
                  <a:extLst>
                    <a:ext uri="{9D8B030D-6E8A-4147-A177-3AD203B41FA5}">
                      <a16:colId xmlns:a16="http://schemas.microsoft.com/office/drawing/2014/main" val="20004"/>
                    </a:ext>
                  </a:extLst>
                </a:gridCol>
                <a:gridCol w="2154555">
                  <a:extLst>
                    <a:ext uri="{9D8B030D-6E8A-4147-A177-3AD203B41FA5}">
                      <a16:colId xmlns:a16="http://schemas.microsoft.com/office/drawing/2014/main" val="20005"/>
                    </a:ext>
                  </a:extLst>
                </a:gridCol>
              </a:tblGrid>
              <a:tr h="256540">
                <a:tc rowSpan="2">
                  <a:txBody>
                    <a:bodyPr/>
                    <a:lstStyle/>
                    <a:p>
                      <a:pPr indent="0" algn="ctr">
                        <a:buNone/>
                      </a:pPr>
                      <a:r>
                        <a:rPr lang="zh-CN" sz="1600" b="1">
                          <a:solidFill>
                            <a:schemeClr val="bg1"/>
                          </a:solidFill>
                          <a:ea typeface="宋体" panose="02010600030101010101" pitchFamily="2" charset="-122"/>
                        </a:rPr>
                        <a:t>序号</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tc>
                <a:tc rowSpan="2">
                  <a:txBody>
                    <a:bodyPr/>
                    <a:lstStyle/>
                    <a:p>
                      <a:pPr indent="0" algn="ctr">
                        <a:buNone/>
                      </a:pPr>
                      <a:r>
                        <a:rPr lang="zh-CN" sz="1600" b="1">
                          <a:solidFill>
                            <a:schemeClr val="bg1"/>
                          </a:solidFill>
                          <a:ea typeface="宋体" panose="02010600030101010101" pitchFamily="2" charset="-122"/>
                        </a:rPr>
                        <a:t>地区</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tc>
                <a:tc rowSpan="2">
                  <a:txBody>
                    <a:bodyPr/>
                    <a:lstStyle/>
                    <a:p>
                      <a:pPr indent="0" algn="ctr">
                        <a:buNone/>
                      </a:pPr>
                      <a:r>
                        <a:rPr lang="zh-CN" sz="1600" b="1">
                          <a:solidFill>
                            <a:schemeClr val="bg1"/>
                          </a:solidFill>
                          <a:ea typeface="宋体" panose="02010600030101010101" pitchFamily="2" charset="-122"/>
                        </a:rPr>
                        <a:t>机构总数</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tc>
                <a:tc gridSpan="2">
                  <a:txBody>
                    <a:bodyPr/>
                    <a:lstStyle/>
                    <a:p>
                      <a:pPr indent="0" algn="ctr">
                        <a:buNone/>
                      </a:pPr>
                      <a:r>
                        <a:rPr lang="zh-CN" sz="1600" b="1">
                          <a:solidFill>
                            <a:schemeClr val="bg1"/>
                          </a:solidFill>
                          <a:ea typeface="宋体" panose="02010600030101010101" pitchFamily="2" charset="-122"/>
                        </a:rPr>
                        <a:t>正在考评</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tc>
                <a:tc hMerge="1">
                  <a:txBody>
                    <a:bodyPr/>
                    <a:lstStyle/>
                    <a:p>
                      <a:endParaRPr lang="zh-CN"/>
                    </a:p>
                  </a:txBody>
                  <a:tcPr/>
                </a:tc>
                <a:tc rowSpan="2">
                  <a:txBody>
                    <a:bodyPr/>
                    <a:lstStyle/>
                    <a:p>
                      <a:pPr indent="0" algn="ctr">
                        <a:buNone/>
                      </a:pPr>
                      <a:r>
                        <a:rPr lang="zh-CN" sz="1600" b="1">
                          <a:solidFill>
                            <a:schemeClr val="bg1"/>
                          </a:solidFill>
                          <a:ea typeface="宋体" panose="02010600030101010101" pitchFamily="2" charset="-122"/>
                        </a:rPr>
                        <a:t>未自评</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tc>
                <a:extLst>
                  <a:ext uri="{0D108BD9-81ED-4DB2-BD59-A6C34878D82A}">
                    <a16:rowId xmlns:a16="http://schemas.microsoft.com/office/drawing/2014/main" val="10000"/>
                  </a:ext>
                </a:extLst>
              </a:tr>
              <a:tr h="302260">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indent="0" algn="ctr">
                        <a:buNone/>
                      </a:pPr>
                      <a:r>
                        <a:rPr lang="zh-CN" sz="1600" b="1">
                          <a:solidFill>
                            <a:schemeClr val="bg1"/>
                          </a:solidFill>
                          <a:ea typeface="宋体" panose="02010600030101010101" pitchFamily="2" charset="-122"/>
                        </a:rPr>
                        <a:t>合计</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solidFill>
                      <a:schemeClr val="accent1">
                        <a:lumMod val="75000"/>
                      </a:schemeClr>
                    </a:solidFill>
                  </a:tcPr>
                </a:tc>
                <a:tc>
                  <a:txBody>
                    <a:bodyPr/>
                    <a:lstStyle/>
                    <a:p>
                      <a:pPr indent="0" algn="ctr">
                        <a:buNone/>
                      </a:pPr>
                      <a:r>
                        <a:rPr lang="zh-CN" sz="1600" b="1">
                          <a:solidFill>
                            <a:schemeClr val="bg1"/>
                          </a:solidFill>
                          <a:ea typeface="宋体" panose="02010600030101010101" pitchFamily="2" charset="-122"/>
                        </a:rPr>
                        <a:t>其中：自评不合格</a:t>
                      </a:r>
                      <a:endParaRPr lang="zh-CN" altLang="en-US" sz="1600" b="1">
                        <a:solidFill>
                          <a:schemeClr val="bg1"/>
                        </a:solidFill>
                        <a:latin typeface="宋体" panose="02010600030101010101" pitchFamily="2" charset="-122"/>
                        <a:ea typeface="宋体" panose="02010600030101010101" pitchFamily="2" charset="-122"/>
                      </a:endParaRPr>
                    </a:p>
                  </a:txBody>
                  <a:tcPr marL="12700" marR="12700" marT="12700" anchor="ctr">
                    <a:solidFill>
                      <a:schemeClr val="accent1">
                        <a:lumMod val="75000"/>
                      </a:schemeClr>
                    </a:solidFill>
                  </a:tcPr>
                </a:tc>
                <a:tc vMerge="1">
                  <a:txBody>
                    <a:bodyPr/>
                    <a:lstStyle/>
                    <a:p>
                      <a:endParaRPr lang="zh-CN"/>
                    </a:p>
                  </a:txBody>
                  <a:tcPr/>
                </a:tc>
                <a:extLst>
                  <a:ext uri="{0D108BD9-81ED-4DB2-BD59-A6C34878D82A}">
                    <a16:rowId xmlns:a16="http://schemas.microsoft.com/office/drawing/2014/main" val="10001"/>
                  </a:ext>
                </a:extLst>
              </a:tr>
              <a:tr h="275590">
                <a:tc>
                  <a:txBody>
                    <a:bodyPr/>
                    <a:lstStyle/>
                    <a:p>
                      <a:pPr indent="0" algn="ctr">
                        <a:buNone/>
                      </a:pPr>
                      <a:r>
                        <a:rPr lang="en-US" sz="1200" b="1">
                          <a:solidFill>
                            <a:srgbClr val="000000"/>
                          </a:solidFill>
                          <a:latin typeface="宋体" panose="02010600030101010101" pitchFamily="2" charset="-122"/>
                        </a:rPr>
                        <a:t>1</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昆明市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159</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104(65.4%)</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18(11.3%)</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55(35%)</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2"/>
                  </a:ext>
                </a:extLst>
              </a:tr>
              <a:tr h="260350">
                <a:tc>
                  <a:txBody>
                    <a:bodyPr/>
                    <a:lstStyle/>
                    <a:p>
                      <a:pPr indent="0" algn="ctr">
                        <a:buNone/>
                      </a:pPr>
                      <a:r>
                        <a:rPr lang="en-US" sz="1200" b="1">
                          <a:solidFill>
                            <a:srgbClr val="000000"/>
                          </a:solidFill>
                          <a:latin typeface="宋体" panose="02010600030101010101" pitchFamily="2" charset="-122"/>
                        </a:rPr>
                        <a:t>2</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曲靖市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103</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FF0000"/>
                          </a:solidFill>
                          <a:latin typeface="宋体" panose="02010600030101010101" pitchFamily="2" charset="-122"/>
                        </a:rPr>
                        <a:t>13(12.6%)</a:t>
                      </a:r>
                      <a:endParaRPr lang="en-US" altLang="en-US" sz="12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90(87%)</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3"/>
                  </a:ext>
                </a:extLst>
              </a:tr>
              <a:tr h="245745">
                <a:tc>
                  <a:txBody>
                    <a:bodyPr/>
                    <a:lstStyle/>
                    <a:p>
                      <a:pPr indent="0" algn="ctr">
                        <a:buNone/>
                      </a:pPr>
                      <a:r>
                        <a:rPr lang="en-US" sz="1200" b="1">
                          <a:solidFill>
                            <a:srgbClr val="000000"/>
                          </a:solidFill>
                          <a:latin typeface="宋体" panose="02010600030101010101" pitchFamily="2" charset="-122"/>
                        </a:rPr>
                        <a:t>3</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玉溪市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71</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46(64.8%)</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2(2.8%)</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25(35%)</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4"/>
                  </a:ext>
                </a:extLst>
              </a:tr>
              <a:tr h="306070">
                <a:tc>
                  <a:txBody>
                    <a:bodyPr/>
                    <a:lstStyle/>
                    <a:p>
                      <a:pPr indent="0" algn="ctr">
                        <a:buNone/>
                      </a:pPr>
                      <a:r>
                        <a:rPr lang="en-US" sz="1200" b="1">
                          <a:solidFill>
                            <a:srgbClr val="000000"/>
                          </a:solidFill>
                          <a:latin typeface="宋体" panose="02010600030101010101" pitchFamily="2" charset="-122"/>
                        </a:rPr>
                        <a:t>4</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保山市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66</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61(92.4%)</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5(8%)</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5"/>
                  </a:ext>
                </a:extLst>
              </a:tr>
              <a:tr h="260350">
                <a:tc>
                  <a:txBody>
                    <a:bodyPr/>
                    <a:lstStyle/>
                    <a:p>
                      <a:pPr indent="0" algn="ctr">
                        <a:buNone/>
                      </a:pPr>
                      <a:r>
                        <a:rPr lang="en-US" sz="1200" b="1">
                          <a:solidFill>
                            <a:srgbClr val="000000"/>
                          </a:solidFill>
                          <a:latin typeface="宋体" panose="02010600030101010101" pitchFamily="2" charset="-122"/>
                        </a:rPr>
                        <a:t>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昭通市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70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32(45.7%)</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38(54%)</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6"/>
                  </a:ext>
                </a:extLst>
              </a:tr>
              <a:tr h="321310">
                <a:tc>
                  <a:txBody>
                    <a:bodyPr/>
                    <a:lstStyle/>
                    <a:p>
                      <a:pPr indent="0" algn="ctr">
                        <a:buNone/>
                      </a:pPr>
                      <a:r>
                        <a:rPr lang="en-US" sz="1200" b="1">
                          <a:solidFill>
                            <a:srgbClr val="000000"/>
                          </a:solidFill>
                          <a:latin typeface="宋体" panose="02010600030101010101" pitchFamily="2" charset="-122"/>
                        </a:rPr>
                        <a:t>6</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丽江市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48</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18(37.5%)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1(2.1%)</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30(63%)</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7"/>
                  </a:ext>
                </a:extLst>
              </a:tr>
              <a:tr h="321310">
                <a:tc>
                  <a:txBody>
                    <a:bodyPr/>
                    <a:lstStyle/>
                    <a:p>
                      <a:pPr indent="0" algn="ctr">
                        <a:buNone/>
                      </a:pPr>
                      <a:r>
                        <a:rPr lang="en-US" sz="1200" b="1">
                          <a:solidFill>
                            <a:srgbClr val="000000"/>
                          </a:solidFill>
                          <a:latin typeface="宋体" panose="02010600030101010101" pitchFamily="2" charset="-122"/>
                        </a:rPr>
                        <a:t>7</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普洱市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78</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36(46.2%)</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42(54%)</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8"/>
                  </a:ext>
                </a:extLst>
              </a:tr>
              <a:tr h="367200">
                <a:tc>
                  <a:txBody>
                    <a:bodyPr/>
                    <a:lstStyle/>
                    <a:p>
                      <a:pPr indent="0" algn="ctr">
                        <a:buNone/>
                      </a:pPr>
                      <a:r>
                        <a:rPr lang="en-US" sz="1200" b="1">
                          <a:solidFill>
                            <a:srgbClr val="000000"/>
                          </a:solidFill>
                          <a:latin typeface="宋体" panose="02010600030101010101" pitchFamily="2" charset="-122"/>
                        </a:rPr>
                        <a:t>8</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临沧市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93</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36(38.7%)</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57(61%)</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9"/>
                  </a:ext>
                </a:extLst>
              </a:tr>
              <a:tr h="352425">
                <a:tc>
                  <a:txBody>
                    <a:bodyPr/>
                    <a:lstStyle/>
                    <a:p>
                      <a:pPr indent="0" algn="ctr">
                        <a:buNone/>
                      </a:pPr>
                      <a:r>
                        <a:rPr lang="en-US" sz="1200" b="1">
                          <a:solidFill>
                            <a:srgbClr val="000000"/>
                          </a:solidFill>
                          <a:latin typeface="宋体" panose="02010600030101010101" pitchFamily="2" charset="-122"/>
                        </a:rPr>
                        <a:t>9</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楚雄彝族自治州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99</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45(45.5%)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1(1.0%)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54(55%)</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0"/>
                  </a:ext>
                </a:extLst>
              </a:tr>
              <a:tr h="367200">
                <a:tc>
                  <a:txBody>
                    <a:bodyPr/>
                    <a:lstStyle/>
                    <a:p>
                      <a:pPr indent="0" algn="ctr">
                        <a:buNone/>
                      </a:pPr>
                      <a:r>
                        <a:rPr lang="en-US" sz="1200" b="1">
                          <a:solidFill>
                            <a:srgbClr val="000000"/>
                          </a:solidFill>
                          <a:latin typeface="宋体" panose="02010600030101010101" pitchFamily="2" charset="-122"/>
                        </a:rPr>
                        <a:t>10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红河哈尼族彝族自治州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142</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56(39.4%)</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86(61%)</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1"/>
                  </a:ext>
                </a:extLst>
              </a:tr>
              <a:tr h="367200">
                <a:tc>
                  <a:txBody>
                    <a:bodyPr/>
                    <a:lstStyle/>
                    <a:p>
                      <a:pPr indent="0" algn="ctr">
                        <a:buNone/>
                      </a:pPr>
                      <a:r>
                        <a:rPr lang="en-US" sz="1200" b="1">
                          <a:solidFill>
                            <a:srgbClr val="000000"/>
                          </a:solidFill>
                          <a:latin typeface="宋体" panose="02010600030101010101" pitchFamily="2" charset="-122"/>
                        </a:rPr>
                        <a:t>11</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文山壮族苗族自治州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105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79(75.2%)</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26(25%)</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2"/>
                  </a:ext>
                </a:extLst>
              </a:tr>
              <a:tr h="367200">
                <a:tc>
                  <a:txBody>
                    <a:bodyPr/>
                    <a:lstStyle/>
                    <a:p>
                      <a:pPr indent="0" algn="ctr">
                        <a:buNone/>
                      </a:pPr>
                      <a:r>
                        <a:rPr lang="en-US" sz="1200" b="1">
                          <a:solidFill>
                            <a:srgbClr val="000000"/>
                          </a:solidFill>
                          <a:latin typeface="宋体" panose="02010600030101010101" pitchFamily="2" charset="-122"/>
                        </a:rPr>
                        <a:t>12</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西双版纳傣族自治州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37</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31(83.8%)</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6(16%)</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3"/>
                  </a:ext>
                </a:extLst>
              </a:tr>
              <a:tr h="290830">
                <a:tc>
                  <a:txBody>
                    <a:bodyPr/>
                    <a:lstStyle/>
                    <a:p>
                      <a:pPr indent="0" algn="ctr">
                        <a:buNone/>
                      </a:pPr>
                      <a:r>
                        <a:rPr lang="en-US" sz="1200" b="1">
                          <a:solidFill>
                            <a:srgbClr val="000000"/>
                          </a:solidFill>
                          <a:latin typeface="宋体" panose="02010600030101010101" pitchFamily="2" charset="-122"/>
                        </a:rPr>
                        <a:t>13</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大理白族自治州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101</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52(51.5%)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49(49%)</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4"/>
                  </a:ext>
                </a:extLst>
              </a:tr>
              <a:tr h="367200">
                <a:tc>
                  <a:txBody>
                    <a:bodyPr/>
                    <a:lstStyle/>
                    <a:p>
                      <a:pPr indent="0" algn="ctr">
                        <a:buNone/>
                      </a:pPr>
                      <a:r>
                        <a:rPr lang="en-US" sz="1200" b="1">
                          <a:solidFill>
                            <a:srgbClr val="000000"/>
                          </a:solidFill>
                          <a:latin typeface="宋体" panose="02010600030101010101" pitchFamily="2" charset="-122"/>
                        </a:rPr>
                        <a:t>14</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德宏傣族景颇族自治州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4(26.7%)</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11(73%)</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5"/>
                  </a:ext>
                </a:extLst>
              </a:tr>
              <a:tr h="291465">
                <a:tc>
                  <a:txBody>
                    <a:bodyPr/>
                    <a:lstStyle/>
                    <a:p>
                      <a:pPr indent="0" algn="ctr">
                        <a:buNone/>
                      </a:pPr>
                      <a:r>
                        <a:rPr lang="en-US" sz="1200" b="1">
                          <a:solidFill>
                            <a:srgbClr val="000000"/>
                          </a:solidFill>
                          <a:latin typeface="宋体" panose="02010600030101010101" pitchFamily="2" charset="-122"/>
                        </a:rPr>
                        <a:t>15</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怒江傈僳族自治州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9</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FF0000"/>
                          </a:solidFill>
                          <a:latin typeface="宋体" panose="02010600030101010101" pitchFamily="2" charset="-122"/>
                        </a:rPr>
                        <a:t>0</a:t>
                      </a:r>
                      <a:endParaRPr lang="en-US" altLang="en-US" sz="12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9(100%)</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6"/>
                  </a:ext>
                </a:extLst>
              </a:tr>
              <a:tr h="367200">
                <a:tc>
                  <a:txBody>
                    <a:bodyPr/>
                    <a:lstStyle/>
                    <a:p>
                      <a:pPr indent="0" algn="ctr">
                        <a:buNone/>
                      </a:pPr>
                      <a:r>
                        <a:rPr lang="en-US" sz="1200" b="1">
                          <a:solidFill>
                            <a:srgbClr val="000000"/>
                          </a:solidFill>
                          <a:latin typeface="宋体" panose="02010600030101010101" pitchFamily="2" charset="-122"/>
                        </a:rPr>
                        <a:t>16</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zh-CN" sz="1200" b="1">
                          <a:solidFill>
                            <a:srgbClr val="000000"/>
                          </a:solidFill>
                          <a:ea typeface="宋体" panose="02010600030101010101" pitchFamily="2" charset="-122"/>
                        </a:rPr>
                        <a:t>迪庆藏族自治州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34</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FF0000"/>
                          </a:solidFill>
                          <a:latin typeface="宋体" panose="02010600030101010101" pitchFamily="2" charset="-122"/>
                        </a:rPr>
                        <a:t>0</a:t>
                      </a:r>
                      <a:endParaRPr lang="en-US" altLang="en-US" sz="12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0</a:t>
                      </a:r>
                      <a:endParaRPr lang="en-US" altLang="en-US" sz="12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200" b="1">
                          <a:solidFill>
                            <a:srgbClr val="000000"/>
                          </a:solidFill>
                          <a:latin typeface="宋体" panose="02010600030101010101" pitchFamily="2" charset="-122"/>
                        </a:rPr>
                        <a:t>34(100%)</a:t>
                      </a:r>
                      <a:endParaRPr lang="en-US" altLang="en-US" sz="12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7"/>
                  </a:ext>
                </a:extLst>
              </a:tr>
            </a:tbl>
          </a:graphicData>
        </a:graphic>
      </p:graphicFrame>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六、工作要求</a:t>
            </a:r>
            <a:r>
              <a:rPr lang="en-US" altLang="zh-CN" dirty="0"/>
              <a:t>-</a:t>
            </a:r>
            <a:r>
              <a:rPr lang="zh-CN" altLang="en-US" dirty="0"/>
              <a:t>州市</a:t>
            </a:r>
          </a:p>
        </p:txBody>
      </p:sp>
      <p:sp>
        <p:nvSpPr>
          <p:cNvPr id="3" name="文本占位符 2"/>
          <p:cNvSpPr>
            <a:spLocks noGrp="1"/>
          </p:cNvSpPr>
          <p:nvPr>
            <p:ph idx="1"/>
          </p:nvPr>
        </p:nvSpPr>
        <p:spPr/>
        <p:txBody>
          <a:bodyPr>
            <a:normAutofit/>
          </a:bodyPr>
          <a:lstStyle/>
          <a:p>
            <a:pPr lvl="0"/>
            <a:r>
              <a:rPr lang="zh-CN" altLang="en-US" dirty="0">
                <a:solidFill>
                  <a:srgbClr val="FF0000"/>
                </a:solidFill>
              </a:rPr>
              <a:t>一是</a:t>
            </a:r>
            <a:r>
              <a:rPr lang="en-US" altLang="zh-CN" dirty="0"/>
              <a:t>2018</a:t>
            </a:r>
            <a:r>
              <a:rPr lang="zh-CN" altLang="en-US" dirty="0"/>
              <a:t>年已经完成乡镇卫生院和社区卫生服务中心等级评审工作的地区，由各州（市）卫生健康委在</a:t>
            </a:r>
            <a:r>
              <a:rPr lang="en-US" altLang="zh-CN" dirty="0"/>
              <a:t>2019</a:t>
            </a:r>
            <a:r>
              <a:rPr lang="zh-CN" altLang="en-US" dirty="0"/>
              <a:t>年完成对达到甲级标准的卫生院和社区卫生服务中心进行复核和认定，于</a:t>
            </a:r>
            <a:r>
              <a:rPr lang="en-US" altLang="zh-CN" dirty="0"/>
              <a:t>2019</a:t>
            </a:r>
            <a:r>
              <a:rPr lang="zh-CN" altLang="en-US" dirty="0"/>
              <a:t>年</a:t>
            </a:r>
            <a:r>
              <a:rPr lang="en-US" altLang="zh-CN" dirty="0"/>
              <a:t>10</a:t>
            </a:r>
            <a:r>
              <a:rPr lang="zh-CN" altLang="en-US" dirty="0"/>
              <a:t>月</a:t>
            </a:r>
            <a:r>
              <a:rPr lang="en-US" altLang="zh-CN" dirty="0"/>
              <a:t>20</a:t>
            </a:r>
            <a:r>
              <a:rPr lang="zh-CN" altLang="en-US" dirty="0"/>
              <a:t>日前报省卫生健康委基层卫生健康处备案；</a:t>
            </a:r>
          </a:p>
          <a:p>
            <a:pPr lvl="0"/>
            <a:r>
              <a:rPr lang="zh-CN" altLang="en-US" dirty="0">
                <a:solidFill>
                  <a:srgbClr val="FF0000"/>
                </a:solidFill>
              </a:rPr>
              <a:t>二是</a:t>
            </a:r>
            <a:r>
              <a:rPr lang="en-US" altLang="zh-CN" dirty="0"/>
              <a:t>2019</a:t>
            </a:r>
            <a:r>
              <a:rPr lang="zh-CN" altLang="en-US" dirty="0"/>
              <a:t>年起实施的我省乡镇卫生院和社区卫生服务中心等级评审工作，服务能力标准、指标体系、评价方式方法与国家服务能力评价标准一致，按照调整占比后的等级评审标准执行，各州市于</a:t>
            </a:r>
            <a:r>
              <a:rPr lang="en-US" altLang="zh-CN" dirty="0"/>
              <a:t>20</a:t>
            </a:r>
            <a:r>
              <a:rPr lang="en-US" altLang="zh-CN" dirty="0">
                <a:solidFill>
                  <a:srgbClr val="FF0000"/>
                </a:solidFill>
              </a:rPr>
              <a:t>19</a:t>
            </a:r>
            <a:r>
              <a:rPr lang="zh-CN" altLang="en-US" dirty="0">
                <a:solidFill>
                  <a:srgbClr val="FF0000"/>
                </a:solidFill>
              </a:rPr>
              <a:t>年</a:t>
            </a:r>
            <a:r>
              <a:rPr lang="en-US" altLang="zh-CN" dirty="0">
                <a:solidFill>
                  <a:srgbClr val="FF0000"/>
                </a:solidFill>
              </a:rPr>
              <a:t>10</a:t>
            </a:r>
            <a:r>
              <a:rPr lang="zh-CN" altLang="en-US" dirty="0">
                <a:solidFill>
                  <a:srgbClr val="FF0000"/>
                </a:solidFill>
              </a:rPr>
              <a:t>月</a:t>
            </a:r>
            <a:r>
              <a:rPr lang="en-US" altLang="zh-CN" dirty="0">
                <a:solidFill>
                  <a:srgbClr val="FF0000"/>
                </a:solidFill>
              </a:rPr>
              <a:t>20</a:t>
            </a:r>
            <a:r>
              <a:rPr lang="zh-CN" altLang="en-US" dirty="0">
                <a:solidFill>
                  <a:srgbClr val="FF0000"/>
                </a:solidFill>
              </a:rPr>
              <a:t>日前</a:t>
            </a:r>
            <a:r>
              <a:rPr lang="zh-CN" altLang="en-US" dirty="0"/>
              <a:t>完成复审，将评审工作总结和评审结果以书面材料盖章形式报送省卫生健康委基层卫生健康处。</a:t>
            </a:r>
          </a:p>
          <a:p>
            <a:pPr lvl="0"/>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995"/>
            <a:ext cx="10852785" cy="1250950"/>
          </a:xfrm>
        </p:spPr>
        <p:txBody>
          <a:bodyPr>
            <a:normAutofit fontScale="90000"/>
          </a:bodyPr>
          <a:lstStyle/>
          <a:p>
            <a:br>
              <a:rPr lang="zh-CN" altLang="en-US" dirty="0">
                <a:sym typeface="+mn-ea"/>
              </a:rPr>
            </a:br>
            <a:r>
              <a:rPr lang="zh-CN" altLang="en-US" dirty="0">
                <a:sym typeface="+mn-ea"/>
              </a:rPr>
              <a:t>六、</a:t>
            </a:r>
            <a:r>
              <a:rPr lang="zh-CN" altLang="en-US" sz="4000" dirty="0">
                <a:sym typeface="+mn-ea"/>
              </a:rPr>
              <a:t>工作要求</a:t>
            </a:r>
            <a:r>
              <a:rPr lang="en-US" altLang="zh-CN" sz="4000" dirty="0">
                <a:sym typeface="+mn-ea"/>
              </a:rPr>
              <a:t>-</a:t>
            </a:r>
            <a:r>
              <a:rPr lang="zh-CN" altLang="en-US" sz="4000" dirty="0">
                <a:sym typeface="+mn-ea"/>
              </a:rPr>
              <a:t>州市</a:t>
            </a:r>
            <a:br>
              <a:rPr lang="zh-CN" altLang="en-US" sz="4000" dirty="0"/>
            </a:br>
            <a:endParaRPr lang="zh-CN" altLang="en-US" sz="4000"/>
          </a:p>
        </p:txBody>
      </p:sp>
      <p:sp>
        <p:nvSpPr>
          <p:cNvPr id="3" name="内容占位符 2"/>
          <p:cNvSpPr>
            <a:spLocks noGrp="1"/>
          </p:cNvSpPr>
          <p:nvPr>
            <p:ph idx="1"/>
          </p:nvPr>
        </p:nvSpPr>
        <p:spPr/>
        <p:txBody>
          <a:bodyPr/>
          <a:lstStyle/>
          <a:p>
            <a:r>
              <a:rPr>
                <a:solidFill>
                  <a:srgbClr val="FF0000"/>
                </a:solidFill>
                <a:sym typeface="+mn-ea"/>
              </a:rPr>
              <a:t>三是</a:t>
            </a:r>
            <a:r>
              <a:rPr>
                <a:sym typeface="+mn-ea"/>
              </a:rPr>
              <a:t>已达到我省甲级标准的卫生院和社区卫生服务中心，要对照国家推荐标准，通过查缺补漏，提升服务能力，优化服务模式，改善服务质量，保障医疗安全，规范机构管理，力争再用</a:t>
            </a:r>
            <a:r>
              <a:rPr lang="en-US" altLang="zh-CN">
                <a:sym typeface="+mn-ea"/>
              </a:rPr>
              <a:t>2-3</a:t>
            </a:r>
            <a:r>
              <a:rPr>
                <a:sym typeface="+mn-ea"/>
              </a:rPr>
              <a:t>年的时间逐步达到国家推荐标准。未达到我省甲级标准的卫生院和社区卫生服务中心，要通过对照整改，提升服务能力，在达到国家基本标准的基础上，积极创建我省甲级标准的卫生院和社区卫生服务中心。</a:t>
            </a:r>
          </a:p>
          <a:p>
            <a:r>
              <a:rPr lang="zh-CN" altLang="en-US">
                <a:solidFill>
                  <a:srgbClr val="FF0000"/>
                </a:solidFill>
                <a:uFillTx/>
                <a:latin typeface="+中文标题" charset="0"/>
              </a:rPr>
              <a:t>四是</a:t>
            </a:r>
            <a:r>
              <a:rPr lang="zh-CN" altLang="en-US"/>
              <a:t>督促各基层医疗卫生单位加快</a:t>
            </a:r>
            <a:r>
              <a:rPr>
                <a:sym typeface="+mn-ea"/>
              </a:rPr>
              <a:t>国家优质服务基层行系统申报工作。</a:t>
            </a:r>
            <a:endParaRPr lang="zh-CN" altLang="en-US">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六、工作要求</a:t>
            </a:r>
            <a:r>
              <a:rPr lang="en-US" altLang="zh-CN" sz="3600" dirty="0"/>
              <a:t>-</a:t>
            </a:r>
            <a:r>
              <a:rPr lang="zh-CN" altLang="en-US" sz="3600" dirty="0"/>
              <a:t>专家库专家</a:t>
            </a:r>
          </a:p>
        </p:txBody>
      </p:sp>
      <p:sp>
        <p:nvSpPr>
          <p:cNvPr id="3" name="内容占位符 2"/>
          <p:cNvSpPr>
            <a:spLocks noGrp="1"/>
          </p:cNvSpPr>
          <p:nvPr>
            <p:ph idx="1"/>
          </p:nvPr>
        </p:nvSpPr>
        <p:spPr>
          <a:xfrm>
            <a:off x="991235" y="1003935"/>
            <a:ext cx="10699750" cy="5843905"/>
          </a:xfrm>
        </p:spPr>
        <p:txBody>
          <a:bodyPr>
            <a:normAutofit fontScale="90000" lnSpcReduction="10000"/>
          </a:bodyPr>
          <a:lstStyle/>
          <a:p>
            <a:r>
              <a:rPr lang="zh-CN" altLang="en-US" dirty="0"/>
              <a:t>参加培训的各位专家即是我省乡镇卫生院和社区卫生服务中心等级评审专家，同时也是社区医院建设、一中心一站建设验收的专家，今后各位将承担我省基层卫生工作省级专家职责；</a:t>
            </a:r>
            <a:endParaRPr lang="en-US" altLang="zh-CN" dirty="0"/>
          </a:p>
          <a:p>
            <a:r>
              <a:rPr lang="zh-CN" altLang="en-US" dirty="0"/>
              <a:t>尽快熟悉服务能力标准和评价指南，做好省级抽查工作准备；</a:t>
            </a:r>
            <a:endParaRPr lang="en-US" altLang="zh-CN" dirty="0"/>
          </a:p>
          <a:p>
            <a:r>
              <a:rPr lang="en-US" altLang="zh-CN" dirty="0"/>
              <a:t>4</a:t>
            </a:r>
            <a:r>
              <a:rPr lang="zh-CN" altLang="en-US" dirty="0"/>
              <a:t>位作为国家级优质服务基层行活动专家，务必要全面熟悉服务能力标准和评价指南，代表我省做好相关工作；</a:t>
            </a:r>
            <a:endParaRPr lang="en-US" altLang="zh-CN" dirty="0"/>
          </a:p>
          <a:p>
            <a:r>
              <a:rPr lang="en-US" altLang="zh-CN" dirty="0"/>
              <a:t>12</a:t>
            </a:r>
            <a:r>
              <a:rPr lang="zh-CN" altLang="en-US" dirty="0"/>
              <a:t>位参加国家培训专家为我省</a:t>
            </a:r>
            <a:r>
              <a:rPr lang="zh-CN" altLang="en-US" dirty="0">
                <a:solidFill>
                  <a:srgbClr val="FF0000"/>
                </a:solidFill>
              </a:rPr>
              <a:t>省级骨干师资</a:t>
            </a:r>
            <a:r>
              <a:rPr lang="zh-CN" altLang="en-US" dirty="0"/>
              <a:t>，负责省级培训任务；各位州市级推荐的专家（</a:t>
            </a:r>
            <a:r>
              <a:rPr lang="zh-CN" altLang="en-US" dirty="0">
                <a:solidFill>
                  <a:srgbClr val="FF0000"/>
                </a:solidFill>
              </a:rPr>
              <a:t>要注意配备中医药方面的专家，目前，曲靖、德宏、迪庆还没有上报省级专家，一些州市提出调整专家</a:t>
            </a:r>
            <a:r>
              <a:rPr lang="zh-CN" altLang="en-US" dirty="0"/>
              <a:t>），要承担起州市培训和技术支持任务，将优质服务基层行活动、乡镇卫生院和社区卫生服务中心等级评审、社区医院建设、一中心一站工作培训好、指导好、宣传好。</a:t>
            </a:r>
            <a:endParaRPr lang="en-US"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olidFill>
                  <a:srgbClr val="FF0000"/>
                </a:solidFill>
              </a:rPr>
              <a:t>社区医院建设试点工作</a:t>
            </a:r>
            <a:endParaRPr lang="en-US" altLang="zh-CN"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相关文件</a:t>
            </a:r>
          </a:p>
        </p:txBody>
      </p:sp>
      <p:sp>
        <p:nvSpPr>
          <p:cNvPr id="3" name="内容占位符 2"/>
          <p:cNvSpPr>
            <a:spLocks noGrp="1"/>
          </p:cNvSpPr>
          <p:nvPr>
            <p:ph idx="1"/>
          </p:nvPr>
        </p:nvSpPr>
        <p:spPr/>
        <p:txBody>
          <a:bodyPr>
            <a:normAutofit/>
          </a:bodyPr>
          <a:lstStyle/>
          <a:p>
            <a:r>
              <a:rPr lang="en-US" altLang="zh-CN" sz="2400" dirty="0">
                <a:solidFill>
                  <a:srgbClr val="FF0000"/>
                </a:solidFill>
              </a:rPr>
              <a:t>《</a:t>
            </a:r>
            <a:r>
              <a:rPr lang="zh-CN" altLang="zh-CN" sz="2400" dirty="0">
                <a:solidFill>
                  <a:srgbClr val="FF0000"/>
                </a:solidFill>
              </a:rPr>
              <a:t>国家卫生健康委办公厅关于开展社区医院建设试点工作的通知</a:t>
            </a:r>
            <a:r>
              <a:rPr lang="en-US" altLang="zh-CN" sz="2400" dirty="0">
                <a:solidFill>
                  <a:srgbClr val="FF0000"/>
                </a:solidFill>
              </a:rPr>
              <a:t>》</a:t>
            </a:r>
            <a:r>
              <a:rPr lang="zh-CN" altLang="zh-CN" sz="2400" dirty="0"/>
              <a:t>国卫办基层函〔</a:t>
            </a:r>
            <a:r>
              <a:rPr lang="en-US" altLang="zh-CN" sz="2400" dirty="0"/>
              <a:t>2019</a:t>
            </a:r>
            <a:r>
              <a:rPr lang="zh-CN" altLang="zh-CN" sz="2400" dirty="0"/>
              <a:t>〕</a:t>
            </a:r>
            <a:r>
              <a:rPr lang="en-US" altLang="zh-CN" sz="2400" dirty="0"/>
              <a:t>210</a:t>
            </a:r>
            <a:r>
              <a:rPr lang="zh-CN" altLang="zh-CN" sz="2400" dirty="0"/>
              <a:t>号</a:t>
            </a:r>
            <a:endParaRPr lang="en-US" altLang="zh-CN" sz="2400" dirty="0"/>
          </a:p>
          <a:p>
            <a:r>
              <a:rPr lang="en-US" altLang="zh-CN" sz="2400" dirty="0">
                <a:solidFill>
                  <a:srgbClr val="FF0000"/>
                </a:solidFill>
              </a:rPr>
              <a:t>《</a:t>
            </a:r>
            <a:r>
              <a:rPr lang="zh-CN" altLang="en-US" sz="2400" dirty="0">
                <a:solidFill>
                  <a:srgbClr val="FF0000"/>
                </a:solidFill>
              </a:rPr>
              <a:t>关于开展社区医院建设试点工作的通知</a:t>
            </a:r>
            <a:r>
              <a:rPr lang="en-US" altLang="zh-CN" sz="2400" dirty="0">
                <a:solidFill>
                  <a:srgbClr val="FF0000"/>
                </a:solidFill>
              </a:rPr>
              <a:t>》</a:t>
            </a:r>
            <a:r>
              <a:rPr lang="zh-CN" altLang="zh-CN" sz="2400" dirty="0"/>
              <a:t>云卫办基层函〔</a:t>
            </a:r>
            <a:r>
              <a:rPr lang="en-US" altLang="zh-CN" sz="2400" dirty="0"/>
              <a:t>2019</a:t>
            </a:r>
            <a:r>
              <a:rPr lang="zh-CN" altLang="zh-CN" sz="2400" dirty="0"/>
              <a:t>〕</a:t>
            </a:r>
            <a:r>
              <a:rPr lang="en-US" altLang="zh-CN" sz="2400" dirty="0"/>
              <a:t>9 </a:t>
            </a:r>
            <a:r>
              <a:rPr lang="zh-CN" altLang="zh-CN" sz="2400" dirty="0"/>
              <a:t>号</a:t>
            </a:r>
            <a:endParaRPr lang="en-US" altLang="zh-CN" sz="2400" dirty="0"/>
          </a:p>
          <a:p>
            <a:r>
              <a:rPr lang="en-US" altLang="zh-CN" sz="2400" dirty="0">
                <a:solidFill>
                  <a:srgbClr val="FF0000"/>
                </a:solidFill>
              </a:rPr>
              <a:t>《</a:t>
            </a:r>
            <a:r>
              <a:rPr lang="zh-CN" altLang="en-US" sz="2400" dirty="0">
                <a:solidFill>
                  <a:srgbClr val="FF0000"/>
                </a:solidFill>
              </a:rPr>
              <a:t>国家卫生健康委办公厅关于印发社区医院基本标准和医疗质量安全核心制度要点（试行）的通知</a:t>
            </a:r>
            <a:r>
              <a:rPr lang="en-US" altLang="zh-CN" sz="2400" dirty="0">
                <a:solidFill>
                  <a:srgbClr val="FF0000"/>
                </a:solidFill>
              </a:rPr>
              <a:t>》</a:t>
            </a:r>
            <a:r>
              <a:rPr lang="zh-CN" altLang="en-US" sz="2400" dirty="0"/>
              <a:t>国卫办医函</a:t>
            </a:r>
            <a:r>
              <a:rPr lang="en-US" altLang="zh-CN" sz="2400" dirty="0"/>
              <a:t>〔2019〕518</a:t>
            </a:r>
            <a:r>
              <a:rPr lang="zh-CN" altLang="en-US" sz="2400" dirty="0"/>
              <a:t>号</a:t>
            </a:r>
            <a:endParaRPr lang="en-US" altLang="zh-CN"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试点意义</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dirty="0">
                <a:solidFill>
                  <a:srgbClr val="FF0000"/>
                </a:solidFill>
              </a:rPr>
              <a:t>开展社区医院建设试点工作</a:t>
            </a:r>
            <a:endParaRPr lang="en-US" altLang="zh-CN" dirty="0">
              <a:solidFill>
                <a:srgbClr val="FF0000"/>
              </a:solidFill>
            </a:endParaRPr>
          </a:p>
          <a:p>
            <a:pPr lvl="1"/>
            <a:r>
              <a:rPr lang="zh-CN" altLang="en-US" dirty="0"/>
              <a:t>是提升基层医疗卫生服务能力的</a:t>
            </a:r>
            <a:r>
              <a:rPr lang="zh-CN" altLang="en-US" dirty="0">
                <a:solidFill>
                  <a:srgbClr val="FF0000"/>
                </a:solidFill>
              </a:rPr>
              <a:t>有力抓手</a:t>
            </a:r>
            <a:endParaRPr lang="en-US" altLang="zh-CN" dirty="0">
              <a:solidFill>
                <a:srgbClr val="FF0000"/>
              </a:solidFill>
            </a:endParaRPr>
          </a:p>
          <a:p>
            <a:pPr lvl="1"/>
            <a:r>
              <a:rPr lang="zh-CN" altLang="en-US" dirty="0"/>
              <a:t>是推进分级诊疗制度建设的</a:t>
            </a:r>
            <a:r>
              <a:rPr lang="zh-CN" altLang="en-US" dirty="0">
                <a:solidFill>
                  <a:srgbClr val="FF0000"/>
                </a:solidFill>
              </a:rPr>
              <a:t>重大举措</a:t>
            </a:r>
            <a:endParaRPr lang="en-US" altLang="zh-CN" dirty="0">
              <a:solidFill>
                <a:srgbClr val="FF0000"/>
              </a:solidFill>
            </a:endParaRPr>
          </a:p>
          <a:p>
            <a:pPr lvl="1"/>
            <a:r>
              <a:rPr lang="zh-CN" altLang="en-US" dirty="0"/>
              <a:t>是推动构建优质高效的医疗卫生服务体系的</a:t>
            </a:r>
            <a:r>
              <a:rPr lang="zh-CN" altLang="en-US" dirty="0">
                <a:solidFill>
                  <a:srgbClr val="FF0000"/>
                </a:solidFill>
              </a:rPr>
              <a:t>内在要求</a:t>
            </a:r>
            <a:endParaRPr lang="en-US" altLang="zh-CN" dirty="0">
              <a:solidFill>
                <a:srgbClr val="FF0000"/>
              </a:solidFill>
            </a:endParaRPr>
          </a:p>
          <a:p>
            <a:r>
              <a:rPr lang="zh-CN" altLang="en-US" dirty="0">
                <a:solidFill>
                  <a:srgbClr val="FF0000"/>
                </a:solidFill>
              </a:rPr>
              <a:t>推进社区医院建设试点</a:t>
            </a:r>
            <a:endParaRPr lang="en-US" altLang="zh-CN" dirty="0">
              <a:solidFill>
                <a:srgbClr val="FF0000"/>
              </a:solidFill>
            </a:endParaRPr>
          </a:p>
          <a:p>
            <a:pPr lvl="1"/>
            <a:r>
              <a:rPr lang="zh-CN" altLang="en-US" dirty="0">
                <a:solidFill>
                  <a:srgbClr val="FF0000"/>
                </a:solidFill>
              </a:rPr>
              <a:t>有利于</a:t>
            </a:r>
            <a:r>
              <a:rPr lang="zh-CN" altLang="en-US" dirty="0"/>
              <a:t>合理拓展基层医疗卫生服务功能</a:t>
            </a:r>
            <a:endParaRPr lang="en-US" altLang="zh-CN" dirty="0"/>
          </a:p>
          <a:p>
            <a:pPr lvl="1"/>
            <a:r>
              <a:rPr lang="zh-CN" altLang="en-US" dirty="0">
                <a:solidFill>
                  <a:srgbClr val="FF0000"/>
                </a:solidFill>
              </a:rPr>
              <a:t>有利于</a:t>
            </a:r>
            <a:r>
              <a:rPr lang="zh-CN" altLang="en-US" dirty="0"/>
              <a:t>提升基层医疗卫生机构影响力和社会地位</a:t>
            </a:r>
            <a:endParaRPr lang="en-US" altLang="zh-CN" dirty="0"/>
          </a:p>
          <a:p>
            <a:pPr lvl="1"/>
            <a:r>
              <a:rPr lang="zh-CN" altLang="en-US" dirty="0">
                <a:solidFill>
                  <a:srgbClr val="FF0000"/>
                </a:solidFill>
              </a:rPr>
              <a:t>有利于</a:t>
            </a:r>
            <a:r>
              <a:rPr lang="zh-CN" altLang="en-US" dirty="0"/>
              <a:t>提升广大基层卫生人员的职业自信和归属感</a:t>
            </a:r>
            <a:endParaRPr lang="en-US" altLang="zh-CN" dirty="0"/>
          </a:p>
          <a:p>
            <a:pPr lvl="1"/>
            <a:r>
              <a:rPr lang="zh-CN" altLang="en-US" dirty="0">
                <a:solidFill>
                  <a:srgbClr val="FF0000"/>
                </a:solidFill>
              </a:rPr>
              <a:t>有利于</a:t>
            </a:r>
            <a:r>
              <a:rPr lang="zh-CN" altLang="en-US" dirty="0"/>
              <a:t>提升居民对基层医疗卫生机构的信任度和利用率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a:xfrm>
            <a:off x="2995930" y="3290570"/>
            <a:ext cx="8177530" cy="876300"/>
          </a:xfrm>
        </p:spPr>
        <p:txBody>
          <a:bodyPr/>
          <a:lstStyle/>
          <a:p>
            <a:r>
              <a:rPr lang="zh-CN" altLang="en-US" sz="2800" b="1" dirty="0"/>
              <a:t>乡镇卫生院和社区卫生服务中心等级评审政策解读</a:t>
            </a:r>
          </a:p>
        </p:txBody>
      </p:sp>
      <p:sp>
        <p:nvSpPr>
          <p:cNvPr id="4" name="标题 3"/>
          <p:cNvSpPr>
            <a:spLocks noGrp="1"/>
          </p:cNvSpPr>
          <p:nvPr>
            <p:ph type="title"/>
          </p:nvPr>
        </p:nvSpPr>
        <p:spPr/>
        <p:txBody>
          <a:bodyPr/>
          <a:lstStyle/>
          <a:p>
            <a:r>
              <a:rPr lang="zh-CN" altLang="en-US" dirty="0">
                <a:solidFill>
                  <a:srgbClr val="FF0000"/>
                </a:solidFill>
              </a:rPr>
              <a:t>优质服务基层行暨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试点原则</a:t>
            </a:r>
            <a:endParaRPr lang="zh-CN" altLang="en-US" dirty="0"/>
          </a:p>
        </p:txBody>
      </p:sp>
      <p:sp>
        <p:nvSpPr>
          <p:cNvPr id="3" name="内容占位符 2"/>
          <p:cNvSpPr>
            <a:spLocks noGrp="1"/>
          </p:cNvSpPr>
          <p:nvPr>
            <p:ph idx="1"/>
          </p:nvPr>
        </p:nvSpPr>
        <p:spPr/>
        <p:txBody>
          <a:bodyPr/>
          <a:lstStyle/>
          <a:p>
            <a:r>
              <a:rPr lang="zh-CN" altLang="zh-CN" dirty="0"/>
              <a:t>（一）</a:t>
            </a:r>
            <a:r>
              <a:rPr lang="zh-CN" altLang="zh-CN" dirty="0">
                <a:solidFill>
                  <a:srgbClr val="FF0000"/>
                </a:solidFill>
              </a:rPr>
              <a:t>坚持以居民健康为中心，以发展为主线，以满足人民群众基本医疗卫生服务需求为出发点的原则</a:t>
            </a:r>
            <a:r>
              <a:rPr lang="zh-CN" altLang="zh-CN" dirty="0"/>
              <a:t>，进一步提升群众对基层医疗卫生机构的信任度和获得感。</a:t>
            </a:r>
          </a:p>
          <a:p>
            <a:r>
              <a:rPr lang="zh-CN" altLang="zh-CN" dirty="0"/>
              <a:t>（二）</a:t>
            </a:r>
            <a:r>
              <a:rPr lang="zh-CN" altLang="zh-CN" dirty="0">
                <a:solidFill>
                  <a:srgbClr val="FF0000"/>
                </a:solidFill>
              </a:rPr>
              <a:t>坚持试点起步，稳步推开的原则</a:t>
            </a:r>
            <a:r>
              <a:rPr lang="zh-CN" altLang="zh-CN" dirty="0"/>
              <a:t>，既要勇于创新，敢于担当，启动社区医院试点工作，又要稳妥有序，久久为功，成熟一个设置一个，数量服从质量。</a:t>
            </a:r>
          </a:p>
          <a:p>
            <a:r>
              <a:rPr lang="zh-CN" altLang="zh-CN" dirty="0"/>
              <a:t>（三）</a:t>
            </a:r>
            <a:r>
              <a:rPr lang="zh-CN" altLang="zh-CN" dirty="0">
                <a:solidFill>
                  <a:srgbClr val="FF0000"/>
                </a:solidFill>
              </a:rPr>
              <a:t>坚持社区医院防治结合的功能定位和公益性质</a:t>
            </a:r>
            <a:r>
              <a:rPr lang="zh-CN" altLang="zh-CN" dirty="0"/>
              <a:t>，加挂社区医院牌子后，经营性质不变，现有财政补偿水平和优惠政策不降低不缩水。</a:t>
            </a: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实施步骤</a:t>
            </a:r>
            <a:endParaRPr lang="zh-CN" altLang="en-US" dirty="0"/>
          </a:p>
        </p:txBody>
      </p:sp>
      <p:sp>
        <p:nvSpPr>
          <p:cNvPr id="3" name="内容占位符 2"/>
          <p:cNvSpPr>
            <a:spLocks noGrp="1"/>
          </p:cNvSpPr>
          <p:nvPr>
            <p:ph idx="1"/>
          </p:nvPr>
        </p:nvSpPr>
        <p:spPr>
          <a:xfrm>
            <a:off x="991235" y="772160"/>
            <a:ext cx="10699750" cy="5974080"/>
          </a:xfrm>
        </p:spPr>
        <p:txBody>
          <a:bodyPr>
            <a:normAutofit/>
          </a:bodyPr>
          <a:lstStyle/>
          <a:p>
            <a:r>
              <a:rPr lang="en-US" altLang="zh-CN" dirty="0"/>
              <a:t>2019 </a:t>
            </a:r>
            <a:r>
              <a:rPr lang="zh-CN" altLang="en-US" dirty="0"/>
              <a:t>年 </a:t>
            </a:r>
            <a:r>
              <a:rPr lang="en-US" altLang="zh-CN" dirty="0"/>
              <a:t>4 </a:t>
            </a:r>
            <a:r>
              <a:rPr lang="zh-CN" altLang="en-US" dirty="0"/>
              <a:t>月 底前，</a:t>
            </a:r>
            <a:r>
              <a:rPr lang="zh-CN" altLang="zh-CN" dirty="0"/>
              <a:t>启动试点工作</a:t>
            </a:r>
            <a:endParaRPr lang="en-US" altLang="zh-CN" dirty="0"/>
          </a:p>
          <a:p>
            <a:r>
              <a:rPr lang="en-US" altLang="zh-CN" dirty="0"/>
              <a:t>9</a:t>
            </a:r>
            <a:r>
              <a:rPr lang="zh-CN" altLang="zh-CN" dirty="0"/>
              <a:t>月底前各县区完成试点机构的自评工作</a:t>
            </a:r>
            <a:endParaRPr lang="en-US" altLang="zh-CN" dirty="0"/>
          </a:p>
          <a:p>
            <a:r>
              <a:rPr lang="en-US" altLang="zh-CN" dirty="0">
                <a:solidFill>
                  <a:srgbClr val="FF0000"/>
                </a:solidFill>
              </a:rPr>
              <a:t>10</a:t>
            </a:r>
            <a:r>
              <a:rPr lang="zh-CN" altLang="zh-CN" dirty="0">
                <a:solidFill>
                  <a:srgbClr val="FF0000"/>
                </a:solidFill>
              </a:rPr>
              <a:t>月底各州市完成试点复评工作</a:t>
            </a:r>
            <a:r>
              <a:rPr lang="zh-CN" altLang="zh-CN" dirty="0"/>
              <a:t>，并将工作进展情况及通过州市复审的试点机构名单报委基层卫生处</a:t>
            </a:r>
            <a:endParaRPr lang="en-US" altLang="zh-CN" dirty="0"/>
          </a:p>
          <a:p>
            <a:r>
              <a:rPr lang="en-US" altLang="zh-CN" dirty="0">
                <a:solidFill>
                  <a:srgbClr val="FF0000"/>
                </a:solidFill>
              </a:rPr>
              <a:t>11</a:t>
            </a:r>
            <a:r>
              <a:rPr lang="zh-CN" altLang="zh-CN" dirty="0">
                <a:solidFill>
                  <a:srgbClr val="FF0000"/>
                </a:solidFill>
              </a:rPr>
              <a:t>月</a:t>
            </a:r>
            <a:r>
              <a:rPr lang="en-US" altLang="zh-CN" dirty="0">
                <a:solidFill>
                  <a:srgbClr val="FF0000"/>
                </a:solidFill>
              </a:rPr>
              <a:t>20</a:t>
            </a:r>
            <a:r>
              <a:rPr dirty="0">
                <a:solidFill>
                  <a:srgbClr val="FF0000"/>
                </a:solidFill>
              </a:rPr>
              <a:t>日</a:t>
            </a:r>
            <a:r>
              <a:rPr lang="zh-CN" altLang="zh-CN" dirty="0">
                <a:solidFill>
                  <a:srgbClr val="FF0000"/>
                </a:solidFill>
              </a:rPr>
              <a:t>前完成省级专家对试点机构进行抽查评估</a:t>
            </a:r>
            <a:r>
              <a:rPr lang="zh-CN" altLang="zh-CN" dirty="0"/>
              <a:t>，并将达到标准的基层医疗卫生机构进行公布</a:t>
            </a:r>
            <a:endParaRPr lang="en-US" altLang="zh-CN" dirty="0"/>
          </a:p>
          <a:p>
            <a:r>
              <a:rPr lang="en-US" altLang="zh-CN" dirty="0">
                <a:solidFill>
                  <a:srgbClr val="FF0000"/>
                </a:solidFill>
              </a:rPr>
              <a:t>11</a:t>
            </a:r>
            <a:r>
              <a:rPr lang="zh-CN" altLang="en-US" dirty="0">
                <a:solidFill>
                  <a:srgbClr val="FF0000"/>
                </a:solidFill>
              </a:rPr>
              <a:t>月底前，通过省级评估的</a:t>
            </a:r>
            <a:r>
              <a:rPr lang="zh-CN" altLang="en-US" dirty="0"/>
              <a:t>按照</a:t>
            </a:r>
            <a:r>
              <a:rPr lang="en-US" altLang="zh-CN" dirty="0"/>
              <a:t>《</a:t>
            </a:r>
            <a:r>
              <a:rPr lang="zh-CN" altLang="en-US" dirty="0"/>
              <a:t>医疗机构管理条例</a:t>
            </a:r>
            <a:r>
              <a:rPr lang="en-US" altLang="zh-CN" dirty="0"/>
              <a:t>》</a:t>
            </a:r>
            <a:r>
              <a:rPr lang="zh-CN" altLang="en-US" dirty="0"/>
              <a:t>有关规定，由负责相应审批权限的各县区卫生健康局及时在</a:t>
            </a:r>
            <a:r>
              <a:rPr lang="en-US" altLang="zh-CN" dirty="0"/>
              <a:t>《</a:t>
            </a:r>
            <a:r>
              <a:rPr lang="zh-CN" altLang="en-US" dirty="0"/>
              <a:t>医疗机构执业许可证</a:t>
            </a:r>
            <a:r>
              <a:rPr lang="en-US" altLang="zh-CN" dirty="0"/>
              <a:t>》</a:t>
            </a:r>
            <a:r>
              <a:rPr lang="zh-CN" altLang="en-US" dirty="0"/>
              <a:t>中加注社区医院名称，</a:t>
            </a:r>
            <a:r>
              <a:rPr lang="zh-CN" altLang="en-US" dirty="0">
                <a:solidFill>
                  <a:srgbClr val="FF0000"/>
                </a:solidFill>
              </a:rPr>
              <a:t>加挂社区医院牌子，各试点州市将社区医院建设试点工作总结</a:t>
            </a:r>
            <a:r>
              <a:rPr lang="zh-CN" altLang="en-US" dirty="0"/>
              <a:t>报送委基层卫生处。</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74295"/>
            <a:ext cx="10852785" cy="1510030"/>
          </a:xfrm>
        </p:spPr>
        <p:txBody>
          <a:bodyPr>
            <a:normAutofit/>
          </a:bodyPr>
          <a:lstStyle/>
          <a:p>
            <a:br>
              <a:rPr lang="en-US" altLang="zh-CN" dirty="0"/>
            </a:br>
            <a:r>
              <a:rPr lang="zh-CN" altLang="en-US" dirty="0"/>
              <a:t>社区医院基本标准及核心制度</a:t>
            </a:r>
          </a:p>
        </p:txBody>
      </p:sp>
      <p:sp>
        <p:nvSpPr>
          <p:cNvPr id="6" name="内容占位符 5"/>
          <p:cNvSpPr>
            <a:spLocks noGrp="1"/>
          </p:cNvSpPr>
          <p:nvPr>
            <p:ph idx="1"/>
          </p:nvPr>
        </p:nvSpPr>
        <p:spPr>
          <a:xfrm>
            <a:off x="991313" y="1338573"/>
            <a:ext cx="3608680" cy="5147685"/>
          </a:xfrm>
        </p:spPr>
        <p:txBody>
          <a:bodyPr>
            <a:normAutofit/>
          </a:bodyPr>
          <a:lstStyle/>
          <a:p>
            <a:pPr>
              <a:lnSpc>
                <a:spcPct val="170000"/>
              </a:lnSpc>
            </a:pPr>
            <a:r>
              <a:rPr lang="zh-CN" altLang="en-US" dirty="0">
                <a:solidFill>
                  <a:srgbClr val="FF0000"/>
                </a:solidFill>
              </a:rPr>
              <a:t>基本标准（</a:t>
            </a:r>
            <a:r>
              <a:rPr lang="en-US" altLang="zh-CN" dirty="0">
                <a:solidFill>
                  <a:srgbClr val="FF0000"/>
                </a:solidFill>
              </a:rPr>
              <a:t>10</a:t>
            </a:r>
            <a:r>
              <a:rPr lang="zh-CN" altLang="en-US" dirty="0">
                <a:solidFill>
                  <a:srgbClr val="FF0000"/>
                </a:solidFill>
              </a:rPr>
              <a:t>条）</a:t>
            </a:r>
            <a:endParaRPr lang="en-US" altLang="zh-CN" dirty="0">
              <a:solidFill>
                <a:srgbClr val="FF0000"/>
              </a:solidFill>
            </a:endParaRPr>
          </a:p>
          <a:p>
            <a:pPr marL="711200" lvl="1" indent="-514350">
              <a:lnSpc>
                <a:spcPct val="170000"/>
              </a:lnSpc>
              <a:buFont typeface="+mj-lt"/>
              <a:buAutoNum type="arabicPeriod"/>
            </a:pPr>
            <a:r>
              <a:rPr lang="zh-CN" altLang="zh-CN" dirty="0"/>
              <a:t>社区医院定位</a:t>
            </a:r>
            <a:endParaRPr lang="en-US" altLang="zh-CN" dirty="0"/>
          </a:p>
          <a:p>
            <a:pPr marL="711200" lvl="1" indent="-514350">
              <a:buFont typeface="+mj-lt"/>
              <a:buAutoNum type="arabicPeriod"/>
            </a:pPr>
            <a:r>
              <a:rPr lang="zh-CN" altLang="zh-CN" dirty="0"/>
              <a:t>社区医院设置</a:t>
            </a:r>
            <a:endParaRPr lang="en-US" altLang="zh-CN" dirty="0"/>
          </a:p>
          <a:p>
            <a:pPr marL="711200" lvl="1" indent="-514350">
              <a:buFont typeface="+mj-lt"/>
              <a:buAutoNum type="arabicPeriod"/>
            </a:pPr>
            <a:r>
              <a:rPr lang="zh-CN" altLang="zh-CN" dirty="0"/>
              <a:t>基本功能</a:t>
            </a:r>
            <a:endParaRPr lang="en-US" altLang="zh-CN" dirty="0"/>
          </a:p>
          <a:p>
            <a:pPr marL="711200" lvl="1" indent="-514350">
              <a:buFont typeface="+mj-lt"/>
              <a:buAutoNum type="arabicPeriod"/>
            </a:pPr>
            <a:r>
              <a:rPr lang="zh-CN" altLang="zh-CN" dirty="0"/>
              <a:t>床位设置</a:t>
            </a:r>
            <a:endParaRPr lang="en-US" altLang="zh-CN" dirty="0"/>
          </a:p>
          <a:p>
            <a:pPr marL="711200" lvl="1" indent="-514350">
              <a:buFont typeface="+mj-lt"/>
              <a:buAutoNum type="arabicPeriod"/>
            </a:pPr>
            <a:r>
              <a:rPr lang="zh-CN" altLang="zh-CN" dirty="0"/>
              <a:t>科室设置</a:t>
            </a:r>
            <a:endParaRPr lang="en-US" altLang="zh-CN" dirty="0"/>
          </a:p>
        </p:txBody>
      </p:sp>
      <p:sp>
        <p:nvSpPr>
          <p:cNvPr id="7" name="内容占位符 5"/>
          <p:cNvSpPr txBox="1"/>
          <p:nvPr/>
        </p:nvSpPr>
        <p:spPr>
          <a:xfrm>
            <a:off x="4599993" y="2258009"/>
            <a:ext cx="3284176" cy="3900195"/>
          </a:xfrm>
          <a:prstGeom prst="rect">
            <a:avLst/>
          </a:prstGeom>
        </p:spPr>
        <p:txBody>
          <a:bodyPr vert="horz" lIns="91440" tIns="45720" rIns="91440" bIns="45720" rtlCol="0">
            <a:normAutofit/>
          </a:bodyPr>
          <a:lstStyle>
            <a:lvl1pPr marL="361950" marR="0" indent="-361950" algn="just" defTabSz="685800" rtl="0" eaLnBrk="1" fontAlgn="auto" latinLnBrk="0" hangingPunct="1">
              <a:lnSpc>
                <a:spcPct val="120000"/>
              </a:lnSpc>
              <a:spcBef>
                <a:spcPts val="1200"/>
              </a:spcBef>
              <a:spcAft>
                <a:spcPts val="0"/>
              </a:spcAft>
              <a:buClr>
                <a:schemeClr val="accent1"/>
              </a:buClr>
              <a:buSzPct val="50000"/>
              <a:buFont typeface="Wingdings" panose="05000000000000000000" pitchFamily="2" charset="2"/>
              <a:buChar char="u"/>
              <a:defRPr lang="zh-CN" altLang="en-US" sz="2800" kern="1200" baseline="0">
                <a:solidFill>
                  <a:schemeClr val="accent1"/>
                </a:solidFill>
                <a:latin typeface="+mj-ea"/>
                <a:ea typeface="+mj-ea"/>
                <a:cs typeface="+mn-cs"/>
              </a:defRPr>
            </a:lvl1pPr>
            <a:lvl2pPr marL="539750" indent="-342900" algn="just" defTabSz="685800" rtl="0" eaLnBrk="1" latinLnBrk="0" hangingPunct="1">
              <a:lnSpc>
                <a:spcPct val="120000"/>
              </a:lnSpc>
              <a:spcBef>
                <a:spcPts val="0"/>
              </a:spcBef>
              <a:spcAft>
                <a:spcPts val="1200"/>
              </a:spcAft>
              <a:buClr>
                <a:srgbClr val="046FB6"/>
              </a:buClr>
              <a:buFont typeface="Wingdings" panose="05000000000000000000" pitchFamily="2" charset="2"/>
              <a:buChar char="Ø"/>
              <a:defRPr lang="zh-CN" altLang="en-US" sz="2800" b="0" kern="1200" baseline="0" dirty="0" smtClean="0">
                <a:solidFill>
                  <a:srgbClr val="046FB6"/>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711200" lvl="1" indent="-514350">
              <a:buFont typeface="+mj-lt"/>
              <a:buAutoNum type="arabicPeriod" startAt="6"/>
            </a:pPr>
            <a:r>
              <a:rPr lang="zh-CN" altLang="en-US" dirty="0"/>
              <a:t>人员配置</a:t>
            </a:r>
          </a:p>
          <a:p>
            <a:pPr marL="711200" lvl="1" indent="-514350">
              <a:buFont typeface="+mj-lt"/>
              <a:buAutoNum type="arabicPeriod" startAt="6"/>
            </a:pPr>
            <a:r>
              <a:rPr lang="zh-CN" altLang="en-US" dirty="0"/>
              <a:t>设备设施</a:t>
            </a:r>
          </a:p>
          <a:p>
            <a:pPr marL="711200" lvl="1" indent="-514350">
              <a:buFont typeface="+mj-lt"/>
              <a:buAutoNum type="arabicPeriod" startAt="6"/>
            </a:pPr>
            <a:r>
              <a:rPr lang="zh-CN" altLang="en-US" dirty="0"/>
              <a:t>房屋</a:t>
            </a:r>
          </a:p>
          <a:p>
            <a:pPr marL="711200" lvl="1" indent="-514350">
              <a:buFont typeface="+mj-lt"/>
              <a:buAutoNum type="arabicPeriod" startAt="6"/>
            </a:pPr>
            <a:r>
              <a:rPr lang="zh-CN" altLang="en-US" dirty="0"/>
              <a:t>规章制度</a:t>
            </a:r>
          </a:p>
          <a:p>
            <a:pPr marL="711200" lvl="1" indent="-514350">
              <a:buFont typeface="+mj-lt"/>
              <a:buAutoNum type="arabicPeriod" startAt="6"/>
            </a:pPr>
            <a:r>
              <a:rPr lang="zh-CN" altLang="en-US" dirty="0"/>
              <a:t>其他要求</a:t>
            </a:r>
            <a:endParaRPr lang="zh-CN" altLang="en-US" sz="2400" dirty="0">
              <a:solidFill>
                <a:srgbClr val="0070C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74295"/>
            <a:ext cx="10852785" cy="1213485"/>
          </a:xfrm>
        </p:spPr>
        <p:txBody>
          <a:bodyPr>
            <a:normAutofit/>
          </a:bodyPr>
          <a:lstStyle/>
          <a:p>
            <a:br>
              <a:rPr lang="en-US" altLang="zh-CN" dirty="0"/>
            </a:br>
            <a:r>
              <a:rPr lang="zh-CN" altLang="en-US" dirty="0"/>
              <a:t>社区医院基本标准及核心制度</a:t>
            </a:r>
          </a:p>
        </p:txBody>
      </p:sp>
      <p:sp>
        <p:nvSpPr>
          <p:cNvPr id="3" name="内容占位符 2"/>
          <p:cNvSpPr>
            <a:spLocks noGrp="1"/>
          </p:cNvSpPr>
          <p:nvPr>
            <p:ph idx="1"/>
          </p:nvPr>
        </p:nvSpPr>
        <p:spPr>
          <a:xfrm>
            <a:off x="991313" y="1338573"/>
            <a:ext cx="5446810" cy="5147685"/>
          </a:xfrm>
        </p:spPr>
        <p:txBody>
          <a:bodyPr>
            <a:normAutofit fontScale="77500" lnSpcReduction="20000"/>
          </a:bodyPr>
          <a:lstStyle/>
          <a:p>
            <a:pPr>
              <a:lnSpc>
                <a:spcPct val="170000"/>
              </a:lnSpc>
            </a:pPr>
            <a:r>
              <a:rPr lang="zh-CN" altLang="en-US" dirty="0">
                <a:solidFill>
                  <a:srgbClr val="FF0000"/>
                </a:solidFill>
              </a:rPr>
              <a:t>核心制度（</a:t>
            </a:r>
            <a:r>
              <a:rPr lang="en-US" altLang="zh-CN" dirty="0">
                <a:solidFill>
                  <a:srgbClr val="FF0000"/>
                </a:solidFill>
              </a:rPr>
              <a:t>18</a:t>
            </a:r>
            <a:r>
              <a:rPr lang="zh-CN" altLang="en-US" dirty="0">
                <a:solidFill>
                  <a:srgbClr val="FF0000"/>
                </a:solidFill>
              </a:rPr>
              <a:t>条）</a:t>
            </a:r>
            <a:endParaRPr lang="en-US" altLang="zh-CN" dirty="0">
              <a:solidFill>
                <a:srgbClr val="FF0000"/>
              </a:solidFill>
            </a:endParaRPr>
          </a:p>
          <a:p>
            <a:pPr marL="711200" lvl="1" indent="-514350">
              <a:lnSpc>
                <a:spcPct val="170000"/>
              </a:lnSpc>
              <a:buFont typeface="+mj-lt"/>
              <a:buAutoNum type="arabicPeriod"/>
            </a:pPr>
            <a:r>
              <a:rPr lang="zh-CN" altLang="en-US" dirty="0"/>
              <a:t>首诊负责制度</a:t>
            </a:r>
            <a:endParaRPr lang="en-US" altLang="zh-CN" dirty="0"/>
          </a:p>
          <a:p>
            <a:pPr marL="711200" lvl="1" indent="-514350">
              <a:buFont typeface="+mj-lt"/>
              <a:buAutoNum type="arabicPeriod"/>
            </a:pPr>
            <a:r>
              <a:rPr lang="zh-CN" altLang="zh-CN" dirty="0"/>
              <a:t>值班和交接班制度</a:t>
            </a:r>
            <a:endParaRPr lang="en-US" altLang="zh-CN" dirty="0"/>
          </a:p>
          <a:p>
            <a:pPr marL="711200" lvl="1" indent="-514350">
              <a:buFont typeface="+mj-lt"/>
              <a:buAutoNum type="arabicPeriod"/>
            </a:pPr>
            <a:r>
              <a:rPr lang="zh-CN" altLang="zh-CN" dirty="0"/>
              <a:t>查对制度</a:t>
            </a:r>
            <a:endParaRPr lang="en-US" altLang="zh-CN" dirty="0"/>
          </a:p>
          <a:p>
            <a:pPr marL="711200" lvl="1" indent="-514350">
              <a:buFont typeface="+mj-lt"/>
              <a:buAutoNum type="arabicPeriod"/>
            </a:pPr>
            <a:r>
              <a:rPr lang="zh-CN" altLang="zh-CN" dirty="0"/>
              <a:t>死亡病例讨论制度</a:t>
            </a:r>
            <a:endParaRPr lang="en-US" altLang="zh-CN" dirty="0"/>
          </a:p>
          <a:p>
            <a:pPr marL="711200" lvl="1" indent="-514350">
              <a:buFont typeface="+mj-lt"/>
              <a:buAutoNum type="arabicPeriod"/>
            </a:pPr>
            <a:r>
              <a:rPr lang="zh-CN" altLang="zh-CN" dirty="0"/>
              <a:t>病历管理制度</a:t>
            </a:r>
            <a:endParaRPr lang="en-US" altLang="zh-CN" dirty="0"/>
          </a:p>
          <a:p>
            <a:pPr marL="711200" lvl="1" indent="-514350">
              <a:buFont typeface="+mj-lt"/>
              <a:buAutoNum type="arabicPeriod"/>
            </a:pPr>
            <a:r>
              <a:rPr lang="zh-CN" altLang="zh-CN" dirty="0"/>
              <a:t>危急值报告制度</a:t>
            </a:r>
            <a:endParaRPr lang="en-US" altLang="zh-CN" dirty="0"/>
          </a:p>
          <a:p>
            <a:pPr marL="711200" lvl="1" indent="-514350">
              <a:buFont typeface="+mj-lt"/>
              <a:buAutoNum type="arabicPeriod"/>
            </a:pPr>
            <a:r>
              <a:rPr lang="zh-CN" altLang="zh-CN" dirty="0"/>
              <a:t>抗菌药物分级管理制度</a:t>
            </a:r>
            <a:endParaRPr lang="en-US" altLang="zh-CN" dirty="0"/>
          </a:p>
          <a:p>
            <a:pPr marL="711200" lvl="1" indent="-514350">
              <a:buFont typeface="+mj-lt"/>
              <a:buAutoNum type="arabicPeriod"/>
            </a:pPr>
            <a:r>
              <a:rPr lang="zh-CN" altLang="zh-CN" dirty="0"/>
              <a:t>新技术和新项目准入制度</a:t>
            </a:r>
            <a:endParaRPr lang="en-US" altLang="zh-CN" dirty="0"/>
          </a:p>
          <a:p>
            <a:pPr marL="711200" lvl="1" indent="-514350">
              <a:buFont typeface="+mj-lt"/>
              <a:buAutoNum type="arabicPeriod"/>
            </a:pPr>
            <a:r>
              <a:rPr lang="zh-CN" altLang="zh-CN" dirty="0"/>
              <a:t>信息安全管理制度</a:t>
            </a:r>
            <a:endParaRPr lang="en-US" altLang="zh-CN" dirty="0"/>
          </a:p>
        </p:txBody>
      </p:sp>
      <p:sp>
        <p:nvSpPr>
          <p:cNvPr id="4" name="内容占位符 2"/>
          <p:cNvSpPr txBox="1"/>
          <p:nvPr/>
        </p:nvSpPr>
        <p:spPr>
          <a:xfrm>
            <a:off x="5243804" y="1338573"/>
            <a:ext cx="5252936" cy="5118211"/>
          </a:xfrm>
          <a:prstGeom prst="rect">
            <a:avLst/>
          </a:prstGeom>
        </p:spPr>
        <p:txBody>
          <a:bodyPr vert="horz" lIns="91440" tIns="45720" rIns="91440" bIns="45720" rtlCol="0">
            <a:normAutofit fontScale="92500" lnSpcReduction="10000"/>
          </a:bodyPr>
          <a:lstStyle>
            <a:lvl1pPr marL="361950" marR="0" indent="-361950" algn="just" defTabSz="685800" rtl="0" eaLnBrk="1" fontAlgn="auto" latinLnBrk="0" hangingPunct="1">
              <a:lnSpc>
                <a:spcPct val="120000"/>
              </a:lnSpc>
              <a:spcBef>
                <a:spcPts val="1200"/>
              </a:spcBef>
              <a:spcAft>
                <a:spcPts val="0"/>
              </a:spcAft>
              <a:buClr>
                <a:schemeClr val="accent1"/>
              </a:buClr>
              <a:buSzPct val="50000"/>
              <a:buFont typeface="Wingdings" panose="05000000000000000000" pitchFamily="2" charset="2"/>
              <a:buChar char="u"/>
              <a:defRPr lang="zh-CN" altLang="en-US" sz="2800" kern="1200" baseline="0">
                <a:solidFill>
                  <a:schemeClr val="accent1"/>
                </a:solidFill>
                <a:latin typeface="+mj-ea"/>
                <a:ea typeface="+mj-ea"/>
                <a:cs typeface="+mn-cs"/>
              </a:defRPr>
            </a:lvl1pPr>
            <a:lvl2pPr marL="539750" indent="-342900" algn="just" defTabSz="685800" rtl="0" eaLnBrk="1" latinLnBrk="0" hangingPunct="1">
              <a:lnSpc>
                <a:spcPct val="120000"/>
              </a:lnSpc>
              <a:spcBef>
                <a:spcPts val="0"/>
              </a:spcBef>
              <a:spcAft>
                <a:spcPts val="1200"/>
              </a:spcAft>
              <a:buClr>
                <a:srgbClr val="046FB6"/>
              </a:buClr>
              <a:buFont typeface="Wingdings" panose="05000000000000000000" pitchFamily="2" charset="2"/>
              <a:buChar char="Ø"/>
              <a:defRPr lang="zh-CN" altLang="en-US" sz="2800" b="0" kern="1200" baseline="0" dirty="0" smtClean="0">
                <a:solidFill>
                  <a:srgbClr val="046FB6"/>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711200" lvl="1" indent="-514350">
              <a:buFont typeface="+mj-lt"/>
              <a:buAutoNum type="arabicPeriod" startAt="10"/>
            </a:pPr>
            <a:endParaRPr lang="en-US" altLang="zh-CN" sz="2200" dirty="0"/>
          </a:p>
          <a:p>
            <a:pPr marL="711200" lvl="1" indent="-514350">
              <a:buFont typeface="+mj-lt"/>
              <a:buAutoNum type="arabicPeriod" startAt="10"/>
            </a:pPr>
            <a:r>
              <a:rPr lang="zh-CN" altLang="zh-CN" sz="2400" dirty="0"/>
              <a:t>查房制度</a:t>
            </a:r>
            <a:endParaRPr lang="en-US" altLang="zh-CN" sz="2400" dirty="0"/>
          </a:p>
          <a:p>
            <a:pPr marL="711200" lvl="1" indent="-514350">
              <a:buFont typeface="+mj-lt"/>
              <a:buAutoNum type="arabicPeriod" startAt="10"/>
            </a:pPr>
            <a:r>
              <a:rPr lang="zh-CN" altLang="en-US" sz="2400" dirty="0"/>
              <a:t>会诊制度</a:t>
            </a:r>
          </a:p>
          <a:p>
            <a:pPr marL="711200" lvl="1" indent="-514350">
              <a:buFont typeface="+mj-lt"/>
              <a:buAutoNum type="arabicPeriod" startAt="10"/>
            </a:pPr>
            <a:r>
              <a:rPr lang="zh-CN" altLang="en-US" sz="2400" dirty="0"/>
              <a:t>分级护理制度</a:t>
            </a:r>
          </a:p>
          <a:p>
            <a:pPr marL="711200" lvl="1" indent="-514350">
              <a:buFont typeface="+mj-lt"/>
              <a:buAutoNum type="arabicPeriod" startAt="10"/>
            </a:pPr>
            <a:r>
              <a:rPr lang="zh-CN" altLang="en-US" sz="2400" dirty="0"/>
              <a:t>疑难病例讨论制度</a:t>
            </a:r>
          </a:p>
          <a:p>
            <a:pPr marL="711200" lvl="1" indent="-514350">
              <a:buFont typeface="+mj-lt"/>
              <a:buAutoNum type="arabicPeriod" startAt="10"/>
            </a:pPr>
            <a:r>
              <a:rPr lang="zh-CN" altLang="en-US" sz="2400" dirty="0"/>
              <a:t>患者抢救与转诊制度</a:t>
            </a:r>
          </a:p>
          <a:p>
            <a:pPr marL="711200" lvl="1" indent="-514350">
              <a:buFont typeface="+mj-lt"/>
              <a:buAutoNum type="arabicPeriod" startAt="10"/>
            </a:pPr>
            <a:r>
              <a:rPr lang="zh-CN" altLang="en-US" sz="2400" dirty="0"/>
              <a:t>术前讨论制度</a:t>
            </a:r>
          </a:p>
          <a:p>
            <a:pPr marL="711200" lvl="1" indent="-514350">
              <a:buFont typeface="+mj-lt"/>
              <a:buAutoNum type="arabicPeriod" startAt="10"/>
            </a:pPr>
            <a:r>
              <a:rPr lang="zh-CN" altLang="en-US" sz="2400" dirty="0"/>
              <a:t>手术安全核查制度</a:t>
            </a:r>
            <a:endParaRPr lang="en-US" altLang="zh-CN" sz="2400" dirty="0"/>
          </a:p>
          <a:p>
            <a:pPr marL="711200" lvl="1" indent="-514350">
              <a:buFont typeface="+mj-lt"/>
              <a:buAutoNum type="arabicPeriod" startAt="10"/>
            </a:pPr>
            <a:r>
              <a:rPr lang="zh-CN" altLang="zh-CN" sz="2400" dirty="0"/>
              <a:t>手术分级管理制度</a:t>
            </a:r>
            <a:endParaRPr lang="en-US" altLang="zh-CN" sz="2400" dirty="0"/>
          </a:p>
          <a:p>
            <a:pPr marL="711200" lvl="1" indent="-514350">
              <a:buFont typeface="+mj-lt"/>
              <a:buAutoNum type="arabicPeriod" startAt="10"/>
            </a:pPr>
            <a:r>
              <a:rPr lang="zh-CN" altLang="zh-CN" sz="2400" dirty="0"/>
              <a:t>临床用血审核制度</a:t>
            </a:r>
            <a:endParaRPr lang="en-US" altLang="zh-CN"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995"/>
            <a:ext cx="10852785" cy="1251585"/>
          </a:xfrm>
        </p:spPr>
        <p:txBody>
          <a:bodyPr/>
          <a:lstStyle/>
          <a:p>
            <a:r>
              <a:rPr lang="zh-CN" altLang="en-US" dirty="0"/>
              <a:t>试点工作情况</a:t>
            </a:r>
          </a:p>
        </p:txBody>
      </p:sp>
      <p:sp>
        <p:nvSpPr>
          <p:cNvPr id="3" name="内容占位符 2"/>
          <p:cNvSpPr>
            <a:spLocks noGrp="1"/>
          </p:cNvSpPr>
          <p:nvPr>
            <p:ph idx="1"/>
          </p:nvPr>
        </p:nvSpPr>
        <p:spPr/>
        <p:txBody>
          <a:bodyPr/>
          <a:lstStyle/>
          <a:p>
            <a:r>
              <a:rPr lang="zh-CN" altLang="en-US" dirty="0"/>
              <a:t>全省</a:t>
            </a:r>
            <a:r>
              <a:rPr lang="en-US" altLang="zh-CN" dirty="0"/>
              <a:t>10</a:t>
            </a:r>
            <a:r>
              <a:rPr lang="zh-CN" altLang="en-US" dirty="0"/>
              <a:t>个州市</a:t>
            </a:r>
            <a:r>
              <a:rPr lang="en-US" altLang="zh-CN" dirty="0"/>
              <a:t>45</a:t>
            </a:r>
            <a:r>
              <a:rPr lang="zh-CN" altLang="en-US" dirty="0"/>
              <a:t>家机构（乡镇卫生院</a:t>
            </a:r>
            <a:r>
              <a:rPr lang="en-US" altLang="zh-CN" dirty="0"/>
              <a:t>34</a:t>
            </a:r>
            <a:r>
              <a:rPr lang="zh-CN" altLang="en-US" dirty="0"/>
              <a:t>家</a:t>
            </a:r>
            <a:r>
              <a:rPr lang="en-US" altLang="zh-CN" dirty="0"/>
              <a:t>+</a:t>
            </a:r>
            <a:r>
              <a:rPr lang="zh-CN" altLang="en-US" dirty="0"/>
              <a:t>社区卫生服务中心</a:t>
            </a:r>
            <a:r>
              <a:rPr lang="en-US" altLang="zh-CN" dirty="0"/>
              <a:t>11</a:t>
            </a:r>
            <a:r>
              <a:rPr lang="zh-CN" altLang="en-US" dirty="0"/>
              <a:t> 家）申请作为我省首批试点机构。</a:t>
            </a:r>
            <a:endParaRPr lang="en-US" altLang="zh-CN" dirty="0"/>
          </a:p>
          <a:p>
            <a:r>
              <a:rPr lang="zh-CN" altLang="en-US" dirty="0"/>
              <a:t>前期的工作调研中发现试点工作推进不一，部分试点单位的工作滞后，对社区医院试点工作的认识有一定的偏差。</a:t>
            </a:r>
            <a:endParaRPr lang="en-US" altLang="zh-CN" dirty="0"/>
          </a:p>
          <a:p>
            <a:r>
              <a:rPr lang="zh-CN" altLang="en-US" dirty="0"/>
              <a:t>参照国家社区医院基本标准和医疗质量安全核心制度，查缺补漏，按照时间节点做好</a:t>
            </a:r>
            <a:r>
              <a:rPr lang="zh-CN" altLang="en-US" dirty="0">
                <a:solidFill>
                  <a:srgbClr val="FF0000"/>
                </a:solidFill>
              </a:rPr>
              <a:t>自评、复评、上报工作</a:t>
            </a:r>
            <a:r>
              <a:rPr lang="zh-CN" altLang="en-US" dirty="0"/>
              <a:t>。</a:t>
            </a:r>
            <a:endParaRPr lang="en-US" altLang="zh-CN" dirty="0"/>
          </a:p>
          <a:p>
            <a:r>
              <a:rPr lang="zh-CN" altLang="en-US" dirty="0"/>
              <a:t>州市复评及进度：上报时间统一调整至</a:t>
            </a:r>
            <a:r>
              <a:rPr lang="en-US" altLang="zh-CN" dirty="0">
                <a:solidFill>
                  <a:srgbClr val="FF0000"/>
                </a:solidFill>
              </a:rPr>
              <a:t>10</a:t>
            </a:r>
            <a:r>
              <a:rPr lang="zh-CN" altLang="en-US" dirty="0">
                <a:solidFill>
                  <a:srgbClr val="FF0000"/>
                </a:solidFill>
              </a:rPr>
              <a:t>月</a:t>
            </a:r>
            <a:r>
              <a:rPr lang="en-US" altLang="zh-CN" dirty="0">
                <a:solidFill>
                  <a:srgbClr val="FF0000"/>
                </a:solidFill>
              </a:rPr>
              <a:t>30</a:t>
            </a:r>
            <a:r>
              <a:rPr lang="zh-CN" altLang="en-US" dirty="0">
                <a:solidFill>
                  <a:srgbClr val="FF0000"/>
                </a:solidFill>
              </a:rPr>
              <a:t>日前</a:t>
            </a:r>
            <a:r>
              <a:rPr lang="zh-CN" altLang="en-US" dirty="0"/>
              <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a:xfrm>
            <a:off x="4157931" y="3290858"/>
            <a:ext cx="7015181" cy="551533"/>
          </a:xfrm>
        </p:spPr>
        <p:txBody>
          <a:bodyPr/>
          <a:lstStyle/>
          <a:p>
            <a:endParaRPr lang="zh-CN" altLang="en-US" dirty="0"/>
          </a:p>
        </p:txBody>
      </p:sp>
      <p:sp>
        <p:nvSpPr>
          <p:cNvPr id="4" name="标题 3"/>
          <p:cNvSpPr>
            <a:spLocks noGrp="1"/>
          </p:cNvSpPr>
          <p:nvPr>
            <p:ph type="title"/>
          </p:nvPr>
        </p:nvSpPr>
        <p:spPr/>
        <p:txBody>
          <a:bodyPr/>
          <a:lstStyle/>
          <a:p>
            <a:r>
              <a:rPr lang="zh-CN" altLang="en-US" dirty="0">
                <a:solidFill>
                  <a:srgbClr val="FF0000"/>
                </a:solidFill>
              </a:rPr>
              <a:t>“一中心一站</a:t>
            </a:r>
            <a:r>
              <a:rPr lang="en-US" altLang="zh-CN" dirty="0">
                <a:solidFill>
                  <a:srgbClr val="FF0000"/>
                </a:solidFill>
              </a:rPr>
              <a:t>”</a:t>
            </a:r>
            <a:r>
              <a:rPr lang="zh-CN" altLang="en-US" dirty="0">
                <a:solidFill>
                  <a:srgbClr val="FF0000"/>
                </a:solidFill>
              </a:rPr>
              <a:t>建设</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6885"/>
            <a:ext cx="10852785" cy="861695"/>
          </a:xfrm>
        </p:spPr>
        <p:txBody>
          <a:bodyPr/>
          <a:lstStyle/>
          <a:p>
            <a:r>
              <a:rPr lang="zh-CN" altLang="en-US" dirty="0"/>
              <a:t>相关文件</a:t>
            </a:r>
          </a:p>
        </p:txBody>
      </p:sp>
      <p:sp>
        <p:nvSpPr>
          <p:cNvPr id="3" name="内容占位符 2"/>
          <p:cNvSpPr>
            <a:spLocks noGrp="1"/>
          </p:cNvSpPr>
          <p:nvPr>
            <p:ph idx="1"/>
          </p:nvPr>
        </p:nvSpPr>
        <p:spPr/>
        <p:txBody>
          <a:bodyPr>
            <a:normAutofit/>
          </a:bodyPr>
          <a:lstStyle/>
          <a:p>
            <a:r>
              <a:rPr lang="en-US" altLang="zh-CN" dirty="0"/>
              <a:t>《</a:t>
            </a:r>
            <a:r>
              <a:rPr lang="zh-CN" altLang="en-US" dirty="0"/>
              <a:t>云南省卫生计生委办公室关于印发基层医疗卫生机构慢病管理中心、心脑血管救治站配置标准</a:t>
            </a:r>
            <a:r>
              <a:rPr lang="en-US" altLang="zh-CN" dirty="0"/>
              <a:t>(</a:t>
            </a:r>
            <a:r>
              <a:rPr lang="zh-CN" altLang="en-US" dirty="0"/>
              <a:t>试行</a:t>
            </a:r>
            <a:r>
              <a:rPr lang="en-US" altLang="zh-CN" dirty="0"/>
              <a:t>)</a:t>
            </a:r>
            <a:r>
              <a:rPr lang="zh-CN" altLang="en-US" dirty="0"/>
              <a:t>的通知</a:t>
            </a:r>
            <a:r>
              <a:rPr lang="en-US" altLang="zh-CN" dirty="0"/>
              <a:t>》</a:t>
            </a:r>
          </a:p>
          <a:p>
            <a:r>
              <a:rPr lang="en-US" altLang="zh-CN" dirty="0">
                <a:solidFill>
                  <a:srgbClr val="FF0000"/>
                </a:solidFill>
              </a:rPr>
              <a:t>《</a:t>
            </a:r>
            <a:r>
              <a:rPr lang="zh-CN" altLang="en-US" dirty="0">
                <a:solidFill>
                  <a:srgbClr val="FF0000"/>
                </a:solidFill>
              </a:rPr>
              <a:t>云南省人民政府办公厅关于印发</a:t>
            </a:r>
            <a:r>
              <a:rPr lang="en-US" altLang="zh-CN" dirty="0">
                <a:solidFill>
                  <a:srgbClr val="FF0000"/>
                </a:solidFill>
              </a:rPr>
              <a:t>2019</a:t>
            </a:r>
            <a:r>
              <a:rPr lang="zh-CN" altLang="en-US" dirty="0">
                <a:solidFill>
                  <a:srgbClr val="FF0000"/>
                </a:solidFill>
              </a:rPr>
              <a:t>年</a:t>
            </a:r>
            <a:r>
              <a:rPr lang="en-US" altLang="zh-CN" dirty="0">
                <a:solidFill>
                  <a:srgbClr val="FF0000"/>
                </a:solidFill>
              </a:rPr>
              <a:t>10</a:t>
            </a:r>
            <a:r>
              <a:rPr lang="zh-CN" altLang="en-US" dirty="0">
                <a:solidFill>
                  <a:srgbClr val="FF0000"/>
                </a:solidFill>
              </a:rPr>
              <a:t>件惠民实事的通知</a:t>
            </a:r>
            <a:r>
              <a:rPr lang="en-US" altLang="zh-CN" dirty="0">
                <a:solidFill>
                  <a:srgbClr val="FF0000"/>
                </a:solidFill>
              </a:rPr>
              <a:t>》</a:t>
            </a:r>
            <a:r>
              <a:rPr lang="en-US" altLang="zh-CN" dirty="0"/>
              <a:t>云政办发〔2019〕25号</a:t>
            </a:r>
          </a:p>
          <a:p>
            <a:r>
              <a:rPr lang="en-US" altLang="zh-CN" dirty="0">
                <a:solidFill>
                  <a:srgbClr val="FF0000"/>
                </a:solidFill>
              </a:rPr>
              <a:t>《</a:t>
            </a:r>
            <a:r>
              <a:rPr lang="zh-CN" altLang="en-US" dirty="0">
                <a:solidFill>
                  <a:srgbClr val="FF0000"/>
                </a:solidFill>
              </a:rPr>
              <a:t>关于成立基层心脑血管救治省级专家组的通知</a:t>
            </a:r>
            <a:r>
              <a:rPr lang="en-US" altLang="zh-CN" dirty="0">
                <a:solidFill>
                  <a:srgbClr val="FF0000"/>
                </a:solidFill>
              </a:rPr>
              <a:t>》</a:t>
            </a:r>
            <a:r>
              <a:rPr lang="zh-CN" altLang="en-US" dirty="0"/>
              <a:t>云卫办基层函</a:t>
            </a:r>
            <a:r>
              <a:rPr lang="en-US" altLang="zh-CN" dirty="0"/>
              <a:t>〔2019〕1 </a:t>
            </a:r>
            <a:r>
              <a:rPr lang="zh-CN" altLang="en-US" dirty="0"/>
              <a:t>号</a:t>
            </a:r>
            <a:endParaRPr lang="en-US" altLang="zh-CN" dirty="0"/>
          </a:p>
          <a:p>
            <a:r>
              <a:rPr lang="en-US" altLang="zh-CN" dirty="0"/>
              <a:t>《</a:t>
            </a:r>
            <a:r>
              <a:rPr lang="zh-CN" altLang="en-US" dirty="0"/>
              <a:t>云南省卫生健康委办公室关于印发基层慢性病管理中心、心脑血管救治站验收标准 </a:t>
            </a:r>
            <a:r>
              <a:rPr lang="en-US" altLang="zh-CN" dirty="0"/>
              <a:t>(</a:t>
            </a:r>
            <a:r>
              <a:rPr lang="zh-CN" altLang="en-US" dirty="0"/>
              <a:t>试行</a:t>
            </a:r>
            <a:r>
              <a:rPr lang="en-US" altLang="zh-CN" dirty="0"/>
              <a:t>)</a:t>
            </a:r>
            <a:r>
              <a:rPr lang="zh-CN" altLang="en-US" dirty="0"/>
              <a:t>的通知</a:t>
            </a:r>
            <a:r>
              <a:rPr lang="en-US" altLang="zh-CN" dirty="0"/>
              <a:t>》</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56235"/>
            <a:ext cx="10852785" cy="1148715"/>
          </a:xfrm>
        </p:spPr>
        <p:txBody>
          <a:bodyPr/>
          <a:lstStyle/>
          <a:p>
            <a:r>
              <a:rPr lang="zh-CN" altLang="en-US" dirty="0"/>
              <a:t>建设“一中心一站”的背景</a:t>
            </a:r>
          </a:p>
        </p:txBody>
      </p:sp>
      <p:sp>
        <p:nvSpPr>
          <p:cNvPr id="3" name="内容占位符 2"/>
          <p:cNvSpPr>
            <a:spLocks noGrp="1"/>
          </p:cNvSpPr>
          <p:nvPr>
            <p:ph idx="1"/>
          </p:nvPr>
        </p:nvSpPr>
        <p:spPr/>
        <p:txBody>
          <a:bodyPr/>
          <a:lstStyle/>
          <a:p>
            <a:endParaRPr lang="en-US" altLang="zh-CN" dirty="0"/>
          </a:p>
          <a:p>
            <a:r>
              <a:rPr lang="en-US" altLang="zh-CN" dirty="0"/>
              <a:t>2018</a:t>
            </a:r>
            <a:r>
              <a:rPr lang="zh-CN" altLang="en-US" dirty="0"/>
              <a:t>年</a:t>
            </a:r>
            <a:r>
              <a:rPr lang="en-US" altLang="zh-CN" dirty="0"/>
              <a:t>9</a:t>
            </a:r>
            <a:r>
              <a:rPr lang="zh-CN" altLang="en-US" dirty="0"/>
              <a:t>月，为提升慢性病管理能力，提高基层医疗卫生机构危急重症疾病的救治能力，降低心脑血管疾病患者的死亡率和致残率，提高人均期望寿命，我省</a:t>
            </a:r>
            <a:r>
              <a:rPr>
                <a:sym typeface="+mn-ea"/>
              </a:rPr>
              <a:t>在全国</a:t>
            </a:r>
            <a:r>
              <a:rPr lang="zh-CN" altLang="en-US" dirty="0"/>
              <a:t>首创，率先启动了基层慢病管理中心和心脑血管救治站建设工作。</a:t>
            </a:r>
            <a:endParaRPr lang="en-US" altLang="zh-CN" dirty="0"/>
          </a:p>
          <a:p>
            <a:r>
              <a:rPr lang="en-US" altLang="zh-CN" dirty="0"/>
              <a:t>2019</a:t>
            </a:r>
            <a:r>
              <a:rPr lang="zh-CN" altLang="en-US" dirty="0"/>
              <a:t>年</a:t>
            </a:r>
            <a:r>
              <a:rPr lang="en-US" altLang="zh-CN" dirty="0"/>
              <a:t>2</a:t>
            </a:r>
            <a:r>
              <a:rPr lang="zh-CN" altLang="en-US" dirty="0"/>
              <a:t>月，</a:t>
            </a:r>
            <a:r>
              <a:rPr lang="zh-CN" altLang="en-US" noProof="1">
                <a:sym typeface="+mn-ea"/>
              </a:rPr>
              <a:t>省政府办公厅制定下发的</a:t>
            </a:r>
            <a:r>
              <a:rPr lang="en-US" altLang="zh-CN" noProof="1">
                <a:solidFill>
                  <a:srgbClr val="FF0000"/>
                </a:solidFill>
                <a:sym typeface="+mn-ea"/>
              </a:rPr>
              <a:t>《</a:t>
            </a:r>
            <a:r>
              <a:rPr lang="zh-CN" altLang="en-US" dirty="0">
                <a:solidFill>
                  <a:srgbClr val="FF0000"/>
                </a:solidFill>
              </a:rPr>
              <a:t>云南省人民政府办公厅关于印发</a:t>
            </a:r>
            <a:r>
              <a:rPr lang="en-US" altLang="zh-CN" dirty="0">
                <a:solidFill>
                  <a:srgbClr val="FF0000"/>
                </a:solidFill>
              </a:rPr>
              <a:t>2019</a:t>
            </a:r>
            <a:r>
              <a:rPr lang="zh-CN" altLang="en-US" dirty="0">
                <a:solidFill>
                  <a:srgbClr val="FF0000"/>
                </a:solidFill>
              </a:rPr>
              <a:t>年</a:t>
            </a:r>
            <a:r>
              <a:rPr lang="en-US" altLang="zh-CN" dirty="0">
                <a:solidFill>
                  <a:srgbClr val="FF0000"/>
                </a:solidFill>
              </a:rPr>
              <a:t>10</a:t>
            </a:r>
            <a:r>
              <a:rPr lang="zh-CN" altLang="en-US" dirty="0">
                <a:solidFill>
                  <a:srgbClr val="FF0000"/>
                </a:solidFill>
              </a:rPr>
              <a:t>件惠民实事的通知</a:t>
            </a:r>
            <a:r>
              <a:rPr lang="en-US" altLang="zh-CN" noProof="1">
                <a:solidFill>
                  <a:srgbClr val="FF0000"/>
                </a:solidFill>
                <a:sym typeface="+mn-ea"/>
              </a:rPr>
              <a:t>》</a:t>
            </a:r>
            <a:r>
              <a:rPr lang="zh-CN" altLang="en-US" noProof="1">
                <a:sym typeface="+mn-ea"/>
              </a:rPr>
              <a:t>，其中第</a:t>
            </a:r>
            <a:r>
              <a:rPr lang="en-US" altLang="zh-CN" noProof="1">
                <a:sym typeface="+mn-ea"/>
              </a:rPr>
              <a:t>5</a:t>
            </a:r>
            <a:r>
              <a:rPr lang="zh-CN" altLang="en-US" noProof="1">
                <a:sym typeface="+mn-ea"/>
              </a:rPr>
              <a:t>件“基层医疗机构服务能力提升行动” 中提出“在乡镇卫生院建设</a:t>
            </a:r>
            <a:r>
              <a:rPr lang="en-US" altLang="zh-CN" noProof="1">
                <a:sym typeface="+mn-ea"/>
              </a:rPr>
              <a:t>60</a:t>
            </a:r>
            <a:r>
              <a:rPr lang="zh-CN" altLang="en-US" noProof="1">
                <a:sym typeface="+mn-ea"/>
              </a:rPr>
              <a:t>个基层慢病管理中心、</a:t>
            </a:r>
            <a:r>
              <a:rPr lang="en-US" altLang="zh-CN" noProof="1">
                <a:sym typeface="+mn-ea"/>
              </a:rPr>
              <a:t>30</a:t>
            </a:r>
            <a:r>
              <a:rPr lang="zh-CN" altLang="en-US" noProof="1">
                <a:sym typeface="+mn-ea"/>
              </a:rPr>
              <a:t>个基层心脑血管救治站”</a:t>
            </a:r>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18770"/>
            <a:ext cx="10852785" cy="1102360"/>
          </a:xfrm>
        </p:spPr>
        <p:txBody>
          <a:bodyPr/>
          <a:lstStyle/>
          <a:p>
            <a:r>
              <a:rPr lang="zh-CN" altLang="en-US"/>
              <a:t>建设“一中心一站”工作内容</a:t>
            </a:r>
            <a:endParaRPr lang="zh-CN" altLang="en-US" dirty="0"/>
          </a:p>
        </p:txBody>
      </p:sp>
      <p:sp>
        <p:nvSpPr>
          <p:cNvPr id="3" name="内容占位符 2"/>
          <p:cNvSpPr>
            <a:spLocks noGrp="1"/>
          </p:cNvSpPr>
          <p:nvPr>
            <p:ph idx="1"/>
          </p:nvPr>
        </p:nvSpPr>
        <p:spPr/>
        <p:txBody>
          <a:bodyPr/>
          <a:lstStyle/>
          <a:p>
            <a:r>
              <a:rPr lang="zh-CN" altLang="en-US" dirty="0">
                <a:sym typeface="+mn-ea"/>
              </a:rPr>
              <a:t>慢病管理中心：实施慢性病诊疗、随访、健康管理</a:t>
            </a:r>
            <a:r>
              <a:rPr lang="zh-CN" altLang="en-US" dirty="0">
                <a:solidFill>
                  <a:srgbClr val="FF0000"/>
                </a:solidFill>
                <a:sym typeface="+mn-ea"/>
              </a:rPr>
              <a:t>一站式服务</a:t>
            </a:r>
            <a:r>
              <a:rPr lang="zh-CN" altLang="en-US" dirty="0">
                <a:sym typeface="+mn-ea"/>
              </a:rPr>
              <a:t>，设置慢病门诊、随访管理的</a:t>
            </a:r>
            <a:r>
              <a:rPr lang="zh-CN" altLang="en-US" dirty="0">
                <a:solidFill>
                  <a:srgbClr val="FF0000"/>
                </a:solidFill>
                <a:sym typeface="+mn-ea"/>
              </a:rPr>
              <a:t>一站式服务区</a:t>
            </a:r>
            <a:r>
              <a:rPr lang="zh-CN" altLang="en-US" dirty="0">
                <a:sym typeface="+mn-ea"/>
              </a:rPr>
              <a:t>，让慢病患者就诊的同时进行慢病随访管理，真正达到医防融合，有条件的要设置</a:t>
            </a:r>
            <a:r>
              <a:rPr lang="zh-CN" altLang="en-US" dirty="0">
                <a:solidFill>
                  <a:srgbClr val="FF0000"/>
                </a:solidFill>
                <a:sym typeface="+mn-ea"/>
              </a:rPr>
              <a:t>康复科</a:t>
            </a:r>
            <a:r>
              <a:rPr lang="zh-CN" altLang="en-US" dirty="0">
                <a:sym typeface="+mn-ea"/>
              </a:rPr>
              <a:t>。</a:t>
            </a:r>
          </a:p>
          <a:p>
            <a:r>
              <a:rPr lang="zh-CN" altLang="en-US" dirty="0">
                <a:sym typeface="+mn-ea"/>
              </a:rPr>
              <a:t>心脑血管救治站：设置门急诊科、按照要求（无障碍通道、</a:t>
            </a:r>
            <a:r>
              <a:rPr lang="en-US" altLang="zh-CN" dirty="0">
                <a:sym typeface="+mn-ea"/>
              </a:rPr>
              <a:t>20</a:t>
            </a:r>
            <a:r>
              <a:rPr lang="zh-CN" altLang="en-US" dirty="0">
                <a:sym typeface="+mn-ea"/>
              </a:rPr>
              <a:t>平方米以上）靠近急诊诊室设置抢救室，有条件的就近设置影像科、检验科等辅助科室。</a:t>
            </a:r>
          </a:p>
          <a:p>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标题 1"/>
          <p:cNvSpPr txBox="1">
            <a:spLocks noGrp="1"/>
          </p:cNvSpPr>
          <p:nvPr>
            <p:ph type="title"/>
          </p:nvPr>
        </p:nvSpPr>
        <p:spPr>
          <a:xfrm>
            <a:off x="609600" y="220980"/>
            <a:ext cx="10972800" cy="582613"/>
          </a:xfrm>
          <a:prstGeom prst="rect">
            <a:avLst/>
          </a:prstGeom>
        </p:spPr>
        <p:txBody>
          <a:bodyPr>
            <a:normAutofit fontScale="90000"/>
          </a:bodyPr>
          <a:lstStyle/>
          <a:p>
            <a:pPr defTabSz="831850">
              <a:defRPr sz="3600" b="1">
                <a:solidFill>
                  <a:srgbClr val="FFFFFF"/>
                </a:solidFill>
                <a:latin typeface="+mn-lt"/>
                <a:ea typeface="+mn-ea"/>
                <a:cs typeface="+mn-cs"/>
                <a:sym typeface="Helvetica"/>
              </a:defRPr>
            </a:pPr>
            <a:br>
              <a:rPr lang="zh-CN" altLang="en-US" dirty="0">
                <a:solidFill>
                  <a:schemeClr val="tx1"/>
                </a:solidFill>
                <a:effectLst>
                  <a:outerShdw blurRad="38100" dist="19050" dir="2700000" algn="tl" rotWithShape="0">
                    <a:schemeClr val="dk1">
                      <a:alpha val="40000"/>
                    </a:schemeClr>
                  </a:outerShdw>
                </a:effectLst>
                <a:sym typeface="+mn-ea"/>
              </a:rPr>
            </a:br>
            <a:br>
              <a:rPr lang="zh-CN" altLang="en-US" dirty="0">
                <a:solidFill>
                  <a:schemeClr val="tx1"/>
                </a:solidFill>
                <a:effectLst>
                  <a:outerShdw blurRad="38100" dist="19050" dir="2700000" algn="tl" rotWithShape="0">
                    <a:schemeClr val="dk1">
                      <a:alpha val="40000"/>
                    </a:schemeClr>
                  </a:outerShdw>
                </a:effectLst>
                <a:sym typeface="+mn-ea"/>
              </a:rPr>
            </a:br>
            <a:br>
              <a:rPr lang="zh-CN" altLang="en-US" dirty="0">
                <a:solidFill>
                  <a:schemeClr val="tx1"/>
                </a:solidFill>
                <a:effectLst>
                  <a:outerShdw blurRad="38100" dist="19050" dir="2700000" algn="tl" rotWithShape="0">
                    <a:schemeClr val="dk1">
                      <a:alpha val="40000"/>
                    </a:schemeClr>
                  </a:outerShdw>
                </a:effectLst>
                <a:sym typeface="+mn-ea"/>
              </a:rPr>
            </a:br>
            <a:br>
              <a:rPr lang="zh-CN" altLang="en-US" dirty="0">
                <a:solidFill>
                  <a:schemeClr val="tx1"/>
                </a:solidFill>
                <a:effectLst>
                  <a:outerShdw blurRad="38100" dist="19050" dir="2700000" algn="tl" rotWithShape="0">
                    <a:schemeClr val="dk1">
                      <a:alpha val="40000"/>
                    </a:schemeClr>
                  </a:outerShdw>
                </a:effectLst>
                <a:sym typeface="+mn-ea"/>
              </a:rPr>
            </a:br>
            <a:r>
              <a:rPr lang="zh-CN" altLang="en-US" dirty="0">
                <a:solidFill>
                  <a:schemeClr val="tx1"/>
                </a:solidFill>
                <a:sym typeface="+mn-ea"/>
              </a:rPr>
              <a:t>基层慢病管理中心、基层心脑血管救治站</a:t>
            </a:r>
            <a:endParaRPr lang="zh-CN" altLang="en-US" dirty="0">
              <a:solidFill>
                <a:schemeClr val="tx1"/>
              </a:solidFill>
              <a:effectLst>
                <a:outerShdw blurRad="38100" dist="19050" dir="2700000" algn="tl" rotWithShape="0">
                  <a:schemeClr val="dk1">
                    <a:alpha val="40000"/>
                  </a:schemeClr>
                </a:outerShdw>
              </a:effectLst>
              <a:sym typeface="+mn-ea"/>
            </a:endParaRPr>
          </a:p>
        </p:txBody>
      </p:sp>
      <p:grpSp>
        <p:nvGrpSpPr>
          <p:cNvPr id="218" name="乡管村用的问题"/>
          <p:cNvGrpSpPr/>
          <p:nvPr/>
        </p:nvGrpSpPr>
        <p:grpSpPr>
          <a:xfrm>
            <a:off x="5293464" y="3931690"/>
            <a:ext cx="3143956" cy="1846505"/>
            <a:chOff x="-1" y="-1"/>
            <a:chExt cx="3143954" cy="1846504"/>
          </a:xfrm>
        </p:grpSpPr>
        <p:sp>
          <p:nvSpPr>
            <p:cNvPr id="216" name="椭圆"/>
            <p:cNvSpPr/>
            <p:nvPr/>
          </p:nvSpPr>
          <p:spPr>
            <a:xfrm>
              <a:off x="-1" y="-1"/>
              <a:ext cx="3143954" cy="1846504"/>
            </a:xfrm>
            <a:prstGeom prst="ellipse">
              <a:avLst/>
            </a:prstGeom>
            <a:solidFill>
              <a:schemeClr val="accent1"/>
            </a:solidFill>
            <a:ln w="19050" cap="flat">
              <a:solidFill>
                <a:srgbClr val="FFFFFF"/>
              </a:solidFill>
              <a:prstDash val="solid"/>
              <a:miter lim="800000"/>
            </a:ln>
            <a:effectLst/>
          </p:spPr>
          <p:txBody>
            <a:bodyPr wrap="square" lIns="0" tIns="0" rIns="0" bIns="0" numCol="1" anchor="ctr">
              <a:noAutofit/>
            </a:bodyPr>
            <a:lstStyle/>
            <a:p>
              <a:pPr algn="ctr">
                <a:defRPr sz="2800">
                  <a:solidFill>
                    <a:srgbClr val="FFFFFF"/>
                  </a:solidFill>
                  <a:latin typeface="Arial" panose="020B0604020202020204"/>
                  <a:ea typeface="Arial" panose="020B0604020202020204"/>
                  <a:cs typeface="Arial" panose="020B0604020202020204"/>
                  <a:sym typeface="Arial" panose="020B0604020202020204"/>
                </a:defRPr>
              </a:pPr>
              <a:endParaRPr/>
            </a:p>
          </p:txBody>
        </p:sp>
        <p:sp>
          <p:nvSpPr>
            <p:cNvPr id="217" name="人员培训、能力提升的问题"/>
            <p:cNvSpPr txBox="1"/>
            <p:nvPr/>
          </p:nvSpPr>
          <p:spPr>
            <a:xfrm>
              <a:off x="460420" y="492404"/>
              <a:ext cx="2223111" cy="861695"/>
            </a:xfrm>
            <a:prstGeom prst="rect">
              <a:avLst/>
            </a:prstGeom>
            <a:noFill/>
            <a:ln w="12700" cap="flat">
              <a:noFill/>
              <a:miter lim="400000"/>
            </a:ln>
            <a:effectLst/>
          </p:spPr>
          <p:txBody>
            <a:bodyPr wrap="square" lIns="0" tIns="0" rIns="0" bIns="0" numCol="1" anchor="ctr">
              <a:spAutoFit/>
            </a:bodyPr>
            <a:lstStyle>
              <a:lvl1pPr algn="ctr">
                <a:defRPr sz="2800">
                  <a:solidFill>
                    <a:srgbClr val="FFFFFF"/>
                  </a:solidFill>
                  <a:latin typeface="Arial" panose="020B0604020202020204"/>
                  <a:ea typeface="Arial" panose="020B0604020202020204"/>
                  <a:cs typeface="Arial" panose="020B0604020202020204"/>
                  <a:sym typeface="Arial" panose="020B0604020202020204"/>
                </a:defRPr>
              </a:lvl1pPr>
            </a:lstStyle>
            <a:p>
              <a:r>
                <a:t>人员培训</a:t>
              </a:r>
            </a:p>
            <a:p>
              <a:r>
                <a:t>能力提升</a:t>
              </a:r>
            </a:p>
          </p:txBody>
        </p:sp>
      </p:grpSp>
      <p:grpSp>
        <p:nvGrpSpPr>
          <p:cNvPr id="221" name="乡村一体化的问题"/>
          <p:cNvGrpSpPr/>
          <p:nvPr/>
        </p:nvGrpSpPr>
        <p:grpSpPr>
          <a:xfrm>
            <a:off x="7272596" y="2852498"/>
            <a:ext cx="3138873" cy="1846505"/>
            <a:chOff x="-1" y="0"/>
            <a:chExt cx="3138872" cy="1846504"/>
          </a:xfrm>
        </p:grpSpPr>
        <p:sp>
          <p:nvSpPr>
            <p:cNvPr id="219" name="椭圆"/>
            <p:cNvSpPr/>
            <p:nvPr/>
          </p:nvSpPr>
          <p:spPr>
            <a:xfrm>
              <a:off x="-1" y="0"/>
              <a:ext cx="3138872" cy="1846504"/>
            </a:xfrm>
            <a:prstGeom prst="ellipse">
              <a:avLst/>
            </a:prstGeom>
            <a:solidFill>
              <a:schemeClr val="accent1"/>
            </a:solidFill>
            <a:ln w="19050" cap="flat">
              <a:solidFill>
                <a:srgbClr val="FFFFFF"/>
              </a:solidFill>
              <a:prstDash val="solid"/>
              <a:miter lim="800000"/>
            </a:ln>
            <a:effectLst/>
          </p:spPr>
          <p:txBody>
            <a:bodyPr wrap="square" lIns="0" tIns="0" rIns="0" bIns="0" numCol="1" anchor="ctr">
              <a:noAutofit/>
            </a:bodyPr>
            <a:lstStyle/>
            <a:p>
              <a:pPr>
                <a:defRPr sz="2800">
                  <a:solidFill>
                    <a:srgbClr val="FFFFFF"/>
                  </a:solidFill>
                  <a:latin typeface="Arial" panose="020B0604020202020204"/>
                  <a:ea typeface="Arial" panose="020B0604020202020204"/>
                  <a:cs typeface="Arial" panose="020B0604020202020204"/>
                  <a:sym typeface="Arial" panose="020B0604020202020204"/>
                </a:defRPr>
              </a:pPr>
              <a:endParaRPr/>
            </a:p>
          </p:txBody>
        </p:sp>
        <p:sp>
          <p:nvSpPr>
            <p:cNvPr id="220" name="制度完善、流程整合的问题"/>
            <p:cNvSpPr txBox="1"/>
            <p:nvPr/>
          </p:nvSpPr>
          <p:spPr>
            <a:xfrm>
              <a:off x="459676" y="492404"/>
              <a:ext cx="2219518" cy="861695"/>
            </a:xfrm>
            <a:prstGeom prst="rect">
              <a:avLst/>
            </a:prstGeom>
            <a:noFill/>
            <a:ln w="12700" cap="flat">
              <a:noFill/>
              <a:miter lim="400000"/>
            </a:ln>
            <a:effectLst/>
          </p:spPr>
          <p:txBody>
            <a:bodyPr wrap="square" lIns="0" tIns="0" rIns="0" bIns="0" numCol="1" anchor="ctr">
              <a:spAutoFit/>
            </a:bodyPr>
            <a:lstStyle>
              <a:lvl1pPr>
                <a:defRPr sz="2800">
                  <a:solidFill>
                    <a:srgbClr val="FFFFFF"/>
                  </a:solidFill>
                  <a:latin typeface="Arial" panose="020B0604020202020204"/>
                  <a:ea typeface="Arial" panose="020B0604020202020204"/>
                  <a:cs typeface="Arial" panose="020B0604020202020204"/>
                  <a:sym typeface="Arial" panose="020B0604020202020204"/>
                </a:defRPr>
              </a:lvl1pPr>
            </a:lstStyle>
            <a:p>
              <a:r>
                <a:t>制度完善</a:t>
              </a:r>
            </a:p>
            <a:p>
              <a:r>
                <a:t>流程整合</a:t>
              </a:r>
            </a:p>
          </p:txBody>
        </p:sp>
      </p:grpSp>
      <p:grpSp>
        <p:nvGrpSpPr>
          <p:cNvPr id="224" name="注册的问题"/>
          <p:cNvGrpSpPr/>
          <p:nvPr/>
        </p:nvGrpSpPr>
        <p:grpSpPr>
          <a:xfrm>
            <a:off x="4773918" y="1887937"/>
            <a:ext cx="3220155" cy="1846505"/>
            <a:chOff x="-1" y="-1"/>
            <a:chExt cx="3220154" cy="1846504"/>
          </a:xfrm>
        </p:grpSpPr>
        <p:sp>
          <p:nvSpPr>
            <p:cNvPr id="222" name="椭圆"/>
            <p:cNvSpPr/>
            <p:nvPr/>
          </p:nvSpPr>
          <p:spPr>
            <a:xfrm>
              <a:off x="-1" y="-1"/>
              <a:ext cx="3220154" cy="1846504"/>
            </a:xfrm>
            <a:prstGeom prst="ellipse">
              <a:avLst/>
            </a:prstGeom>
            <a:solidFill>
              <a:schemeClr val="accent1"/>
            </a:solidFill>
            <a:ln w="19050" cap="flat">
              <a:solidFill>
                <a:srgbClr val="FFFFFF"/>
              </a:solidFill>
              <a:prstDash val="solid"/>
              <a:miter lim="800000"/>
            </a:ln>
            <a:effectLst/>
          </p:spPr>
          <p:txBody>
            <a:bodyPr wrap="square" lIns="0" tIns="0" rIns="0" bIns="0" numCol="1" anchor="ctr">
              <a:noAutofit/>
            </a:bodyPr>
            <a:lstStyle/>
            <a:p>
              <a:pPr algn="ctr">
                <a:defRPr sz="2800">
                  <a:solidFill>
                    <a:srgbClr val="FFFFFF"/>
                  </a:solidFill>
                  <a:latin typeface="Arial" panose="020B0604020202020204"/>
                  <a:ea typeface="Arial" panose="020B0604020202020204"/>
                  <a:cs typeface="Arial" panose="020B0604020202020204"/>
                  <a:sym typeface="Arial" panose="020B0604020202020204"/>
                </a:defRPr>
              </a:pPr>
              <a:endParaRPr/>
            </a:p>
          </p:txBody>
        </p:sp>
        <p:sp>
          <p:nvSpPr>
            <p:cNvPr id="223" name="房屋设置、设备配置的问题"/>
            <p:cNvSpPr txBox="1"/>
            <p:nvPr/>
          </p:nvSpPr>
          <p:spPr>
            <a:xfrm>
              <a:off x="471579" y="492404"/>
              <a:ext cx="2276994" cy="861695"/>
            </a:xfrm>
            <a:prstGeom prst="rect">
              <a:avLst/>
            </a:prstGeom>
            <a:noFill/>
            <a:ln w="12700" cap="flat">
              <a:noFill/>
              <a:miter lim="400000"/>
            </a:ln>
            <a:effectLst/>
          </p:spPr>
          <p:txBody>
            <a:bodyPr wrap="square" lIns="0" tIns="0" rIns="0" bIns="0" numCol="1" anchor="ctr">
              <a:spAutoFit/>
            </a:bodyPr>
            <a:lstStyle>
              <a:lvl1pPr algn="ctr">
                <a:defRPr sz="2800">
                  <a:solidFill>
                    <a:srgbClr val="FFFFFF"/>
                  </a:solidFill>
                  <a:latin typeface="Arial" panose="020B0604020202020204"/>
                  <a:ea typeface="Arial" panose="020B0604020202020204"/>
                  <a:cs typeface="Arial" panose="020B0604020202020204"/>
                  <a:sym typeface="Arial" panose="020B0604020202020204"/>
                </a:defRPr>
              </a:lvl1pPr>
            </a:lstStyle>
            <a:p>
              <a:r>
                <a:t>房屋设置</a:t>
              </a:r>
            </a:p>
            <a:p>
              <a:r>
                <a:t>设备配置</a:t>
              </a:r>
            </a:p>
          </p:txBody>
        </p:sp>
      </p:grpSp>
      <p:grpSp>
        <p:nvGrpSpPr>
          <p:cNvPr id="227" name="在岗乡村医生"/>
          <p:cNvGrpSpPr/>
          <p:nvPr/>
        </p:nvGrpSpPr>
        <p:grpSpPr>
          <a:xfrm>
            <a:off x="1610052" y="3429000"/>
            <a:ext cx="1656473" cy="1607127"/>
            <a:chOff x="0" y="0"/>
            <a:chExt cx="1656471" cy="1607126"/>
          </a:xfrm>
        </p:grpSpPr>
        <p:sp>
          <p:nvSpPr>
            <p:cNvPr id="225" name="圆角矩形"/>
            <p:cNvSpPr/>
            <p:nvPr/>
          </p:nvSpPr>
          <p:spPr>
            <a:xfrm>
              <a:off x="0" y="0"/>
              <a:ext cx="1656472" cy="1607127"/>
            </a:xfrm>
            <a:prstGeom prst="roundRect">
              <a:avLst>
                <a:gd name="adj" fmla="val 15000"/>
              </a:avLst>
            </a:prstGeom>
            <a:solidFill>
              <a:srgbClr val="FFFFFF"/>
            </a:solidFill>
            <a:ln w="12700" cap="flat">
              <a:solidFill>
                <a:schemeClr val="accent1"/>
              </a:solidFill>
              <a:prstDash val="solid"/>
              <a:miter lim="800000"/>
            </a:ln>
            <a:effectLst/>
          </p:spPr>
          <p:txBody>
            <a:bodyPr wrap="square" lIns="0" tIns="0" rIns="0" bIns="0" numCol="1" anchor="ctr">
              <a:noAutofit/>
            </a:bodyPr>
            <a:lstStyle/>
            <a:p>
              <a:pPr algn="ctr">
                <a:defRPr sz="4000">
                  <a:latin typeface="Arial" panose="020B0604020202020204"/>
                  <a:ea typeface="Arial" panose="020B0604020202020204"/>
                  <a:cs typeface="Arial" panose="020B0604020202020204"/>
                  <a:sym typeface="Arial" panose="020B0604020202020204"/>
                </a:defRPr>
              </a:pPr>
              <a:endParaRPr/>
            </a:p>
          </p:txBody>
        </p:sp>
        <p:sp>
          <p:nvSpPr>
            <p:cNvPr id="226" name="项目实施"/>
            <p:cNvSpPr txBox="1"/>
            <p:nvPr/>
          </p:nvSpPr>
          <p:spPr>
            <a:xfrm>
              <a:off x="70607" y="92363"/>
              <a:ext cx="1515258" cy="1422401"/>
            </a:xfrm>
            <a:prstGeom prst="rect">
              <a:avLst/>
            </a:prstGeom>
            <a:noFill/>
            <a:ln w="12700" cap="flat">
              <a:noFill/>
              <a:miter lim="400000"/>
            </a:ln>
            <a:effectLst/>
          </p:spPr>
          <p:txBody>
            <a:bodyPr wrap="square" lIns="0" tIns="0" rIns="0" bIns="0" numCol="1" anchor="ctr">
              <a:spAutoFit/>
            </a:bodyPr>
            <a:lstStyle>
              <a:lvl1pPr algn="ctr">
                <a:defRPr sz="4000">
                  <a:latin typeface="Arial" panose="020B0604020202020204"/>
                  <a:ea typeface="Arial" panose="020B0604020202020204"/>
                  <a:cs typeface="Arial" panose="020B0604020202020204"/>
                  <a:sym typeface="Arial" panose="020B0604020202020204"/>
                </a:defRPr>
              </a:lvl1pPr>
            </a:lstStyle>
            <a:p>
              <a:r>
                <a:t>项目实施</a:t>
              </a:r>
            </a:p>
          </p:txBody>
        </p:sp>
      </p:grpSp>
      <p:sp>
        <p:nvSpPr>
          <p:cNvPr id="228" name="箭头"/>
          <p:cNvSpPr/>
          <p:nvPr/>
        </p:nvSpPr>
        <p:spPr>
          <a:xfrm>
            <a:off x="3266525" y="3429000"/>
            <a:ext cx="1891525" cy="1270001"/>
          </a:xfrm>
          <a:prstGeom prst="rightArrow">
            <a:avLst>
              <a:gd name="adj1" fmla="val 32000"/>
              <a:gd name="adj2" fmla="val 64000"/>
            </a:avLst>
          </a:prstGeom>
          <a:solidFill>
            <a:srgbClr val="FFFFFF"/>
          </a:solidFill>
          <a:ln w="12700">
            <a:solidFill>
              <a:schemeClr val="accent1"/>
            </a:solidFill>
            <a:miter/>
          </a:ln>
        </p:spPr>
        <p:txBody>
          <a:bodyPr lIns="0" tIns="0" rIns="0" bIns="0"/>
          <a:lstStyle/>
          <a:p>
            <a:pPr>
              <a:defRPr>
                <a:latin typeface="Arial" panose="020B0604020202020204"/>
                <a:ea typeface="Arial" panose="020B0604020202020204"/>
                <a:cs typeface="Arial" panose="020B0604020202020204"/>
                <a:sym typeface="Arial" panose="020B0604020202020204"/>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优质服务基层行活动</a:t>
            </a:r>
          </a:p>
        </p:txBody>
      </p:sp>
      <p:sp>
        <p:nvSpPr>
          <p:cNvPr id="3" name="内容占位符 2"/>
          <p:cNvSpPr>
            <a:spLocks noGrp="1"/>
          </p:cNvSpPr>
          <p:nvPr>
            <p:ph idx="1"/>
          </p:nvPr>
        </p:nvSpPr>
        <p:spPr/>
        <p:txBody>
          <a:bodyPr/>
          <a:lstStyle/>
          <a:p>
            <a:r>
              <a:rPr lang="zh-CN" altLang="en-US" dirty="0"/>
              <a:t>指导思想：坚持卫生与健康工作方针，满足群 众需求，建立优质高效的医疗卫生服务体系。</a:t>
            </a:r>
          </a:p>
          <a:p>
            <a:r>
              <a:rPr lang="zh-CN" altLang="en-US" dirty="0"/>
              <a:t>基本原则： </a:t>
            </a:r>
            <a:endParaRPr lang="en-US" altLang="zh-CN" dirty="0"/>
          </a:p>
          <a:p>
            <a:pPr marL="177800" lvl="1" indent="0">
              <a:buNone/>
            </a:pPr>
            <a:r>
              <a:rPr lang="zh-CN" altLang="en-US" dirty="0"/>
              <a:t>✓分级负责</a:t>
            </a:r>
            <a:endParaRPr lang="en-US" altLang="zh-CN" dirty="0"/>
          </a:p>
          <a:p>
            <a:pPr marL="177800" lvl="1" indent="0">
              <a:buNone/>
            </a:pPr>
            <a:r>
              <a:rPr lang="zh-CN" altLang="en-US" dirty="0"/>
              <a:t>✓严格标准</a:t>
            </a:r>
            <a:endParaRPr lang="en-US" altLang="zh-CN" dirty="0"/>
          </a:p>
          <a:p>
            <a:pPr marL="177800" lvl="1" indent="0">
              <a:buNone/>
            </a:pPr>
            <a:r>
              <a:rPr lang="zh-CN" altLang="en-US" dirty="0"/>
              <a:t>✓全面覆盖</a:t>
            </a:r>
            <a:endParaRPr lang="en-US" altLang="zh-CN" dirty="0"/>
          </a:p>
          <a:p>
            <a:pPr marL="177800" lvl="1" indent="0">
              <a:buNone/>
            </a:pPr>
            <a:r>
              <a:rPr lang="zh-CN" altLang="en-US" dirty="0"/>
              <a:t>✓公开公正</a:t>
            </a:r>
          </a:p>
          <a:p>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995"/>
            <a:ext cx="10852785" cy="1417955"/>
          </a:xfrm>
        </p:spPr>
        <p:txBody>
          <a:bodyPr/>
          <a:lstStyle/>
          <a:p>
            <a:r>
              <a:rPr lang="zh-CN" altLang="en-US" dirty="0"/>
              <a:t>“一中心一站”</a:t>
            </a:r>
            <a:r>
              <a:rPr lang="zh-CN" altLang="en-US" dirty="0">
                <a:sym typeface="+mn-ea"/>
              </a:rPr>
              <a:t>建设</a:t>
            </a:r>
            <a:r>
              <a:rPr lang="zh-CN" altLang="en-US" dirty="0"/>
              <a:t>情况</a:t>
            </a:r>
          </a:p>
        </p:txBody>
      </p:sp>
      <p:sp>
        <p:nvSpPr>
          <p:cNvPr id="3" name="内容占位符 2"/>
          <p:cNvSpPr>
            <a:spLocks noGrp="1"/>
          </p:cNvSpPr>
          <p:nvPr>
            <p:ph idx="1"/>
          </p:nvPr>
        </p:nvSpPr>
        <p:spPr>
          <a:xfrm>
            <a:off x="991235" y="1690370"/>
            <a:ext cx="10699750" cy="5064760"/>
          </a:xfrm>
        </p:spPr>
        <p:txBody>
          <a:bodyPr/>
          <a:lstStyle/>
          <a:p>
            <a:r>
              <a:rPr lang="zh-CN" altLang="zh-CN" dirty="0"/>
              <a:t>在前期整合中央、省级资金的基础上，截至目前我委已经下达资金</a:t>
            </a:r>
            <a:r>
              <a:rPr lang="en-US" altLang="zh-CN" dirty="0">
                <a:solidFill>
                  <a:srgbClr val="FF0000"/>
                </a:solidFill>
              </a:rPr>
              <a:t>2.189</a:t>
            </a:r>
            <a:r>
              <a:rPr lang="zh-CN" altLang="zh-CN" dirty="0">
                <a:solidFill>
                  <a:srgbClr val="FF0000"/>
                </a:solidFill>
              </a:rPr>
              <a:t>亿元</a:t>
            </a:r>
            <a:r>
              <a:rPr lang="zh-CN" altLang="zh-CN" dirty="0"/>
              <a:t>支持</a:t>
            </a:r>
            <a:r>
              <a:rPr lang="en-US" altLang="zh-CN" dirty="0">
                <a:solidFill>
                  <a:srgbClr val="FF0000"/>
                </a:solidFill>
              </a:rPr>
              <a:t>585</a:t>
            </a:r>
            <a:r>
              <a:rPr lang="zh-CN" altLang="en-US" dirty="0">
                <a:solidFill>
                  <a:srgbClr val="FF0000"/>
                </a:solidFill>
              </a:rPr>
              <a:t>个</a:t>
            </a:r>
            <a:r>
              <a:rPr lang="zh-CN" altLang="en-US" dirty="0"/>
              <a:t>乡镇卫生院建设慢性病管理中心、</a:t>
            </a:r>
            <a:r>
              <a:rPr lang="en-US" altLang="zh-CN" dirty="0">
                <a:solidFill>
                  <a:srgbClr val="FF0000"/>
                </a:solidFill>
              </a:rPr>
              <a:t>401</a:t>
            </a:r>
            <a:r>
              <a:rPr lang="zh-CN" altLang="zh-CN" dirty="0">
                <a:solidFill>
                  <a:srgbClr val="FF0000"/>
                </a:solidFill>
              </a:rPr>
              <a:t>个</a:t>
            </a:r>
            <a:r>
              <a:rPr lang="zh-CN" altLang="zh-CN" dirty="0"/>
              <a:t>乡镇卫生院建设心脑血管救治站</a:t>
            </a:r>
            <a:r>
              <a:rPr lang="zh-CN" altLang="en-US" dirty="0"/>
              <a:t>，其中慢病管理中心</a:t>
            </a:r>
            <a:r>
              <a:rPr lang="en-US" altLang="zh-CN" dirty="0">
                <a:solidFill>
                  <a:srgbClr val="FF0000"/>
                </a:solidFill>
              </a:rPr>
              <a:t>10</a:t>
            </a:r>
            <a:r>
              <a:rPr lang="zh-CN" altLang="en-US" dirty="0">
                <a:solidFill>
                  <a:srgbClr val="FF0000"/>
                </a:solidFill>
              </a:rPr>
              <a:t>万</a:t>
            </a:r>
            <a:r>
              <a:rPr lang="en-US" altLang="zh-CN" dirty="0">
                <a:solidFill>
                  <a:srgbClr val="FF0000"/>
                </a:solidFill>
              </a:rPr>
              <a:t>/</a:t>
            </a:r>
            <a:r>
              <a:rPr lang="zh-CN" altLang="en-US" dirty="0">
                <a:solidFill>
                  <a:srgbClr val="FF0000"/>
                </a:solidFill>
              </a:rPr>
              <a:t>个</a:t>
            </a:r>
            <a:r>
              <a:rPr lang="zh-CN" altLang="en-US" dirty="0"/>
              <a:t>，</a:t>
            </a:r>
            <a:r>
              <a:rPr lang="zh-CN" altLang="zh-CN" dirty="0"/>
              <a:t>心脑血管救治站</a:t>
            </a:r>
            <a:r>
              <a:rPr lang="en-US" altLang="zh-CN" dirty="0">
                <a:solidFill>
                  <a:srgbClr val="FF0000"/>
                </a:solidFill>
              </a:rPr>
              <a:t>40</a:t>
            </a:r>
            <a:r>
              <a:rPr lang="zh-CN" altLang="en-US" dirty="0">
                <a:solidFill>
                  <a:srgbClr val="FF0000"/>
                </a:solidFill>
              </a:rPr>
              <a:t>万</a:t>
            </a:r>
            <a:r>
              <a:rPr lang="en-US" altLang="zh-CN" dirty="0">
                <a:solidFill>
                  <a:srgbClr val="FF0000"/>
                </a:solidFill>
              </a:rPr>
              <a:t>/</a:t>
            </a:r>
            <a:r>
              <a:rPr lang="zh-CN" altLang="en-US" dirty="0">
                <a:solidFill>
                  <a:srgbClr val="FF0000"/>
                </a:solidFill>
              </a:rPr>
              <a:t>个</a:t>
            </a:r>
            <a:r>
              <a:rPr lang="zh-CN" altLang="en-US" dirty="0"/>
              <a:t>；</a:t>
            </a:r>
            <a:endParaRPr lang="en-US" altLang="zh-CN" dirty="0"/>
          </a:p>
          <a:p>
            <a:r>
              <a:rPr lang="zh-CN" altLang="en-US" dirty="0"/>
              <a:t>我委建立了落实惠民实施工作月报，</a:t>
            </a:r>
            <a:r>
              <a:rPr lang="zh-CN" altLang="zh-CN" dirty="0"/>
              <a:t>根据</a:t>
            </a:r>
            <a:r>
              <a:rPr lang="zh-CN" altLang="en-US" dirty="0"/>
              <a:t>各州市上报</a:t>
            </a:r>
            <a:r>
              <a:rPr lang="zh-CN" altLang="zh-CN" dirty="0"/>
              <a:t>月报显示有</a:t>
            </a:r>
            <a:r>
              <a:rPr lang="en-US" altLang="zh-CN" dirty="0">
                <a:solidFill>
                  <a:srgbClr val="FF0000"/>
                </a:solidFill>
              </a:rPr>
              <a:t>26</a:t>
            </a:r>
            <a:r>
              <a:rPr lang="zh-CN" altLang="en-US" dirty="0">
                <a:solidFill>
                  <a:srgbClr val="FF0000"/>
                </a:solidFill>
              </a:rPr>
              <a:t>个</a:t>
            </a:r>
            <a:r>
              <a:rPr lang="zh-CN" altLang="en-US" dirty="0"/>
              <a:t>慢病管理中心、</a:t>
            </a:r>
            <a:r>
              <a:rPr lang="en-US" altLang="zh-CN" dirty="0">
                <a:solidFill>
                  <a:srgbClr val="FF0000"/>
                </a:solidFill>
              </a:rPr>
              <a:t>111</a:t>
            </a:r>
            <a:r>
              <a:rPr lang="zh-CN" altLang="zh-CN" dirty="0">
                <a:solidFill>
                  <a:srgbClr val="FF0000"/>
                </a:solidFill>
              </a:rPr>
              <a:t>个</a:t>
            </a:r>
            <a:r>
              <a:rPr lang="zh-CN" altLang="en-US" dirty="0"/>
              <a:t>心脑血管救治站</a:t>
            </a:r>
            <a:r>
              <a:rPr lang="zh-CN" altLang="zh-CN" dirty="0"/>
              <a:t>基本建成并投入使用</a:t>
            </a:r>
            <a:r>
              <a:rPr lang="zh-CN" altLang="en-US" dirty="0"/>
              <a:t>。</a:t>
            </a:r>
            <a:endParaRPr lang="en-US" altLang="zh-CN" dirty="0"/>
          </a:p>
          <a:p>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sym typeface="+mn-ea"/>
              </a:rPr>
              <a:t>目前的建设情况                                        </a:t>
            </a:r>
            <a:r>
              <a:rPr lang="zh-CN" altLang="en-US" sz="2400">
                <a:latin typeface="仿宋" panose="02010609060101010101" charset="-122"/>
                <a:ea typeface="仿宋" panose="02010609060101010101" charset="-122"/>
                <a:cs typeface="仿宋" panose="02010609060101010101" charset="-122"/>
                <a:sym typeface="+mn-ea"/>
              </a:rPr>
              <a:t> 截至</a:t>
            </a:r>
            <a:r>
              <a:rPr lang="en-US" altLang="zh-CN" sz="2400">
                <a:latin typeface="仿宋" panose="02010609060101010101" charset="-122"/>
                <a:ea typeface="仿宋" panose="02010609060101010101" charset="-122"/>
                <a:cs typeface="仿宋" panose="02010609060101010101" charset="-122"/>
                <a:sym typeface="+mn-ea"/>
              </a:rPr>
              <a:t>2019</a:t>
            </a:r>
            <a:r>
              <a:rPr lang="zh-CN" altLang="en-US" sz="2400">
                <a:latin typeface="仿宋" panose="02010609060101010101" charset="-122"/>
                <a:ea typeface="仿宋" panose="02010609060101010101" charset="-122"/>
                <a:cs typeface="仿宋" panose="02010609060101010101" charset="-122"/>
                <a:sym typeface="+mn-ea"/>
              </a:rPr>
              <a:t>年</a:t>
            </a:r>
            <a:r>
              <a:rPr lang="en-US" altLang="zh-CN" sz="2400">
                <a:latin typeface="仿宋" panose="02010609060101010101" charset="-122"/>
                <a:ea typeface="仿宋" panose="02010609060101010101" charset="-122"/>
                <a:cs typeface="仿宋" panose="02010609060101010101" charset="-122"/>
                <a:sym typeface="+mn-ea"/>
              </a:rPr>
              <a:t>9</a:t>
            </a:r>
            <a:r>
              <a:rPr lang="zh-CN" altLang="en-US" sz="2400">
                <a:latin typeface="仿宋" panose="02010609060101010101" charset="-122"/>
                <a:ea typeface="仿宋" panose="02010609060101010101" charset="-122"/>
                <a:cs typeface="仿宋" panose="02010609060101010101" charset="-122"/>
                <a:sym typeface="+mn-ea"/>
              </a:rPr>
              <a:t>月</a:t>
            </a:r>
            <a:r>
              <a:rPr lang="en-US" altLang="zh-CN" sz="2400">
                <a:latin typeface="仿宋" panose="02010609060101010101" charset="-122"/>
                <a:ea typeface="仿宋" panose="02010609060101010101" charset="-122"/>
                <a:cs typeface="仿宋" panose="02010609060101010101" charset="-122"/>
                <a:sym typeface="+mn-ea"/>
              </a:rPr>
              <a:t>1</a:t>
            </a:r>
            <a:r>
              <a:rPr lang="zh-CN" altLang="en-US" sz="2400">
                <a:latin typeface="仿宋" panose="02010609060101010101" charset="-122"/>
                <a:ea typeface="仿宋" panose="02010609060101010101" charset="-122"/>
                <a:cs typeface="仿宋" panose="02010609060101010101" charset="-122"/>
                <a:sym typeface="+mn-ea"/>
              </a:rPr>
              <a:t>日</a:t>
            </a:r>
            <a:endParaRPr lang="zh-CN" altLang="en-US" sz="2400" dirty="0">
              <a:latin typeface="仿宋" panose="02010609060101010101" charset="-122"/>
              <a:ea typeface="仿宋" panose="02010609060101010101" charset="-122"/>
              <a:cs typeface="仿宋" panose="02010609060101010101" charset="-122"/>
              <a:sym typeface="+mn-ea"/>
            </a:endParaRPr>
          </a:p>
        </p:txBody>
      </p:sp>
      <p:graphicFrame>
        <p:nvGraphicFramePr>
          <p:cNvPr id="4" name="内容占位符 3"/>
          <p:cNvGraphicFramePr>
            <a:graphicFrameLocks noGrp="1"/>
          </p:cNvGraphicFramePr>
          <p:nvPr>
            <p:ph idx="1"/>
          </p:nvPr>
        </p:nvGraphicFramePr>
        <p:xfrm>
          <a:off x="796671" y="882930"/>
          <a:ext cx="10894695" cy="5577840"/>
        </p:xfrm>
        <a:graphic>
          <a:graphicData uri="http://schemas.openxmlformats.org/drawingml/2006/table">
            <a:tbl>
              <a:tblPr firstRow="1" bandRow="1">
                <a:tableStyleId>{5C22544A-7EE6-4342-B048-85BDC9FD1C3A}</a:tableStyleId>
              </a:tblPr>
              <a:tblGrid>
                <a:gridCol w="990399">
                  <a:extLst>
                    <a:ext uri="{9D8B030D-6E8A-4147-A177-3AD203B41FA5}">
                      <a16:colId xmlns:a16="http://schemas.microsoft.com/office/drawing/2014/main" val="20000"/>
                    </a:ext>
                  </a:extLst>
                </a:gridCol>
                <a:gridCol w="990399">
                  <a:extLst>
                    <a:ext uri="{9D8B030D-6E8A-4147-A177-3AD203B41FA5}">
                      <a16:colId xmlns:a16="http://schemas.microsoft.com/office/drawing/2014/main" val="20001"/>
                    </a:ext>
                  </a:extLst>
                </a:gridCol>
                <a:gridCol w="990399">
                  <a:extLst>
                    <a:ext uri="{9D8B030D-6E8A-4147-A177-3AD203B41FA5}">
                      <a16:colId xmlns:a16="http://schemas.microsoft.com/office/drawing/2014/main" val="20002"/>
                    </a:ext>
                  </a:extLst>
                </a:gridCol>
                <a:gridCol w="990399">
                  <a:extLst>
                    <a:ext uri="{9D8B030D-6E8A-4147-A177-3AD203B41FA5}">
                      <a16:colId xmlns:a16="http://schemas.microsoft.com/office/drawing/2014/main" val="20003"/>
                    </a:ext>
                  </a:extLst>
                </a:gridCol>
                <a:gridCol w="990148">
                  <a:extLst>
                    <a:ext uri="{9D8B030D-6E8A-4147-A177-3AD203B41FA5}">
                      <a16:colId xmlns:a16="http://schemas.microsoft.com/office/drawing/2014/main" val="20004"/>
                    </a:ext>
                  </a:extLst>
                </a:gridCol>
                <a:gridCol w="990600">
                  <a:extLst>
                    <a:ext uri="{9D8B030D-6E8A-4147-A177-3AD203B41FA5}">
                      <a16:colId xmlns:a16="http://schemas.microsoft.com/office/drawing/2014/main" val="20005"/>
                    </a:ext>
                  </a:extLst>
                </a:gridCol>
                <a:gridCol w="990448">
                  <a:extLst>
                    <a:ext uri="{9D8B030D-6E8A-4147-A177-3AD203B41FA5}">
                      <a16:colId xmlns:a16="http://schemas.microsoft.com/office/drawing/2014/main" val="20006"/>
                    </a:ext>
                  </a:extLst>
                </a:gridCol>
                <a:gridCol w="989965">
                  <a:extLst>
                    <a:ext uri="{9D8B030D-6E8A-4147-A177-3AD203B41FA5}">
                      <a16:colId xmlns:a16="http://schemas.microsoft.com/office/drawing/2014/main" val="20007"/>
                    </a:ext>
                  </a:extLst>
                </a:gridCol>
                <a:gridCol w="990833">
                  <a:extLst>
                    <a:ext uri="{9D8B030D-6E8A-4147-A177-3AD203B41FA5}">
                      <a16:colId xmlns:a16="http://schemas.microsoft.com/office/drawing/2014/main" val="20008"/>
                    </a:ext>
                  </a:extLst>
                </a:gridCol>
                <a:gridCol w="990399">
                  <a:extLst>
                    <a:ext uri="{9D8B030D-6E8A-4147-A177-3AD203B41FA5}">
                      <a16:colId xmlns:a16="http://schemas.microsoft.com/office/drawing/2014/main" val="20009"/>
                    </a:ext>
                  </a:extLst>
                </a:gridCol>
                <a:gridCol w="990399">
                  <a:extLst>
                    <a:ext uri="{9D8B030D-6E8A-4147-A177-3AD203B41FA5}">
                      <a16:colId xmlns:a16="http://schemas.microsoft.com/office/drawing/2014/main" val="20010"/>
                    </a:ext>
                  </a:extLst>
                </a:gridCol>
              </a:tblGrid>
              <a:tr h="531352">
                <a:tc>
                  <a:txBody>
                    <a:bodyPr/>
                    <a:lstStyle/>
                    <a:p>
                      <a:pPr indent="0" algn="ctr">
                        <a:buNone/>
                      </a:pPr>
                      <a:r>
                        <a:rPr lang="en-US" sz="1600" dirty="0" err="1">
                          <a:latin typeface="+mn-ea"/>
                          <a:ea typeface="+mn-ea"/>
                        </a:rPr>
                        <a:t>序号</a:t>
                      </a:r>
                      <a:endParaRPr lang="en-US" altLang="en-US" sz="1600" dirty="0">
                        <a:latin typeface="+mn-ea"/>
                        <a:ea typeface="+mn-ea"/>
                      </a:endParaRPr>
                    </a:p>
                  </a:txBody>
                  <a:tcPr marL="9525" marR="9525" marT="9525" marB="0" anchor="ctr"/>
                </a:tc>
                <a:tc>
                  <a:txBody>
                    <a:bodyPr/>
                    <a:lstStyle/>
                    <a:p>
                      <a:pPr indent="0" algn="ctr">
                        <a:buNone/>
                      </a:pPr>
                      <a:r>
                        <a:rPr lang="en-US" sz="1600" b="1" dirty="0" err="1">
                          <a:solidFill>
                            <a:schemeClr val="bg1"/>
                          </a:solidFill>
                          <a:latin typeface="+mn-ea"/>
                          <a:ea typeface="+mn-ea"/>
                          <a:cs typeface="方正仿宋_GBK" panose="03000509000000000000" charset="-122"/>
                        </a:rPr>
                        <a:t>单位</a:t>
                      </a:r>
                      <a:endParaRPr lang="en-US" altLang="en-US" sz="1600" b="1" dirty="0">
                        <a:solidFill>
                          <a:schemeClr val="bg1"/>
                        </a:solidFill>
                        <a:latin typeface="+mn-ea"/>
                        <a:ea typeface="+mn-ea"/>
                        <a:cs typeface="方正仿宋_GBK" panose="03000509000000000000" charset="-122"/>
                      </a:endParaRPr>
                    </a:p>
                  </a:txBody>
                  <a:tcPr marL="9525" marR="9525" marT="9525" marB="0" anchor="ctr"/>
                </a:tc>
                <a:tc gridSpan="3">
                  <a:txBody>
                    <a:bodyPr/>
                    <a:lstStyle/>
                    <a:p>
                      <a:pPr indent="0" algn="ctr">
                        <a:buNone/>
                      </a:pPr>
                      <a:r>
                        <a:rPr lang="en-US" sz="1600" b="1" dirty="0" err="1">
                          <a:solidFill>
                            <a:schemeClr val="bg1"/>
                          </a:solidFill>
                          <a:latin typeface="+mn-ea"/>
                          <a:ea typeface="+mn-ea"/>
                          <a:cs typeface="方正仿宋_GBK" panose="03000509000000000000" charset="-122"/>
                        </a:rPr>
                        <a:t>设备达标</a:t>
                      </a:r>
                      <a:endParaRPr lang="en-US" altLang="en-US" sz="1600" b="1" dirty="0">
                        <a:solidFill>
                          <a:schemeClr val="bg1"/>
                        </a:solidFill>
                        <a:latin typeface="+mn-ea"/>
                        <a:ea typeface="+mn-ea"/>
                        <a:cs typeface="方正仿宋_GBK" panose="03000509000000000000" charset="-122"/>
                      </a:endParaRPr>
                    </a:p>
                  </a:txBody>
                  <a:tcPr marL="9525" marR="9525" marT="9525" marB="0" anchor="ctr"/>
                </a:tc>
                <a:tc hMerge="1">
                  <a:txBody>
                    <a:bodyPr/>
                    <a:lstStyle/>
                    <a:p>
                      <a:endParaRPr lang="zh-CN"/>
                    </a:p>
                  </a:txBody>
                  <a:tcPr/>
                </a:tc>
                <a:tc hMerge="1">
                  <a:txBody>
                    <a:bodyPr/>
                    <a:lstStyle/>
                    <a:p>
                      <a:endParaRPr lang="zh-CN"/>
                    </a:p>
                  </a:txBody>
                  <a:tcPr/>
                </a:tc>
                <a:tc gridSpan="3">
                  <a:txBody>
                    <a:bodyPr/>
                    <a:lstStyle/>
                    <a:p>
                      <a:pPr indent="0" algn="ctr">
                        <a:buNone/>
                      </a:pPr>
                      <a:r>
                        <a:rPr lang="en-US" sz="1600" b="1" dirty="0" err="1">
                          <a:solidFill>
                            <a:schemeClr val="bg1"/>
                          </a:solidFill>
                          <a:latin typeface="+mn-ea"/>
                          <a:ea typeface="+mn-ea"/>
                          <a:cs typeface="方正仿宋_GBK" panose="03000509000000000000" charset="-122"/>
                        </a:rPr>
                        <a:t>基层慢病管理中心</a:t>
                      </a:r>
                      <a:endParaRPr lang="en-US" altLang="en-US" sz="1600" b="1" dirty="0">
                        <a:solidFill>
                          <a:schemeClr val="bg1"/>
                        </a:solidFill>
                        <a:latin typeface="+mn-ea"/>
                        <a:ea typeface="+mn-ea"/>
                        <a:cs typeface="方正仿宋_GBK" panose="03000509000000000000" charset="-122"/>
                      </a:endParaRPr>
                    </a:p>
                  </a:txBody>
                  <a:tcPr marL="9525" marR="9525" marT="9525" marB="0" anchor="ctr"/>
                </a:tc>
                <a:tc hMerge="1">
                  <a:txBody>
                    <a:bodyPr/>
                    <a:lstStyle/>
                    <a:p>
                      <a:endParaRPr lang="zh-CN"/>
                    </a:p>
                  </a:txBody>
                  <a:tcPr/>
                </a:tc>
                <a:tc hMerge="1">
                  <a:txBody>
                    <a:bodyPr/>
                    <a:lstStyle/>
                    <a:p>
                      <a:endParaRPr lang="zh-CN"/>
                    </a:p>
                  </a:txBody>
                  <a:tcPr/>
                </a:tc>
                <a:tc gridSpan="3">
                  <a:txBody>
                    <a:bodyPr/>
                    <a:lstStyle/>
                    <a:p>
                      <a:pPr indent="0" algn="ctr">
                        <a:buNone/>
                      </a:pPr>
                      <a:r>
                        <a:rPr lang="en-US" sz="1600" b="1" dirty="0" err="1">
                          <a:solidFill>
                            <a:schemeClr val="bg1"/>
                          </a:solidFill>
                          <a:latin typeface="+mn-ea"/>
                          <a:ea typeface="+mn-ea"/>
                          <a:cs typeface="方正仿宋_GBK" panose="03000509000000000000" charset="-122"/>
                        </a:rPr>
                        <a:t>基层心脑血管救治站</a:t>
                      </a:r>
                      <a:endParaRPr lang="en-US" altLang="en-US" sz="1600" b="1" dirty="0">
                        <a:solidFill>
                          <a:schemeClr val="bg1"/>
                        </a:solidFill>
                        <a:latin typeface="+mn-ea"/>
                        <a:ea typeface="+mn-ea"/>
                        <a:cs typeface="方正仿宋_GBK" panose="03000509000000000000" charset="-122"/>
                      </a:endParaRPr>
                    </a:p>
                  </a:txBody>
                  <a:tcPr marL="9525" marR="9525" marT="9525" marB="0" anchor="ct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280670">
                <a:tc>
                  <a:txBody>
                    <a:bodyPr/>
                    <a:lstStyle/>
                    <a:p>
                      <a:pPr indent="0" algn="ctr">
                        <a:buNone/>
                      </a:pPr>
                      <a:r>
                        <a:rPr lang="en-US" sz="1200" b="0" dirty="0">
                          <a:solidFill>
                            <a:srgbClr val="000000"/>
                          </a:solidFill>
                          <a:latin typeface="+mn-ea"/>
                          <a:ea typeface="+mn-ea"/>
                          <a:cs typeface="方正仿宋_GBK" panose="03000509000000000000" charset="-122"/>
                        </a:rPr>
                        <a:t> </a:t>
                      </a:r>
                      <a:endParaRPr lang="en-US" altLang="en-US" sz="1200" b="0" dirty="0">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 </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任务数</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达标数</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达标率%</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任务数</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建成数</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完成率%</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任务数</a:t>
                      </a:r>
                      <a:endParaRPr lang="en-US" altLang="en-US" sz="12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dirty="0" err="1">
                          <a:solidFill>
                            <a:srgbClr val="000000"/>
                          </a:solidFill>
                          <a:latin typeface="+mn-ea"/>
                          <a:ea typeface="+mn-ea"/>
                          <a:cs typeface="方正仿宋_GBK" panose="03000509000000000000" charset="-122"/>
                        </a:rPr>
                        <a:t>建成数</a:t>
                      </a:r>
                      <a:endParaRPr lang="en-US" altLang="en-US" sz="1200" b="1" dirty="0">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en-US" sz="1200" b="1">
                          <a:solidFill>
                            <a:srgbClr val="000000"/>
                          </a:solidFill>
                          <a:latin typeface="+mn-ea"/>
                          <a:ea typeface="+mn-ea"/>
                          <a:cs typeface="方正仿宋_GBK" panose="03000509000000000000" charset="-122"/>
                        </a:rPr>
                        <a:t>完成率%</a:t>
                      </a:r>
                      <a:endParaRPr lang="en-US" altLang="en-US" sz="1200" b="1">
                        <a:solidFill>
                          <a:srgbClr val="000000"/>
                        </a:solidFill>
                        <a:latin typeface="+mn-ea"/>
                        <a:ea typeface="+mn-ea"/>
                        <a:cs typeface="方正仿宋_GBK" panose="03000509000000000000" charset="-122"/>
                      </a:endParaRPr>
                    </a:p>
                  </a:txBody>
                  <a:tcPr marL="9525" marR="9525" marT="9525" marB="0" anchor="ctr"/>
                </a:tc>
                <a:extLst>
                  <a:ext uri="{0D108BD9-81ED-4DB2-BD59-A6C34878D82A}">
                    <a16:rowId xmlns:a16="http://schemas.microsoft.com/office/drawing/2014/main" val="10001"/>
                  </a:ext>
                </a:extLst>
              </a:tr>
              <a:tr h="236855">
                <a:tc>
                  <a:txBody>
                    <a:bodyPr/>
                    <a:lstStyle/>
                    <a:p>
                      <a:pPr indent="0" algn="ctr">
                        <a:buNone/>
                      </a:pPr>
                      <a:r>
                        <a:rPr lang="en-US" sz="1300" b="1">
                          <a:solidFill>
                            <a:srgbClr val="000000"/>
                          </a:solidFill>
                          <a:latin typeface="+mn-ea"/>
                          <a:ea typeface="+mn-ea"/>
                          <a:cs typeface="方正仿宋_GBK" panose="03000509000000000000" charset="-122"/>
                        </a:rPr>
                        <a:t>1</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昆明市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30</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76.92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chemeClr val="tx1"/>
                          </a:solidFill>
                          <a:latin typeface="宋体" panose="02010600030101010101" pitchFamily="2" charset="-122"/>
                        </a:rPr>
                        <a:t>3</a:t>
                      </a:r>
                      <a:endParaRPr lang="en-US" altLang="en-US" sz="1100" b="1">
                        <a:solidFill>
                          <a:schemeClr val="tx1"/>
                        </a:solidFill>
                        <a:latin typeface="宋体" panose="02010600030101010101" pitchFamily="2" charset="-122"/>
                      </a:endParaRPr>
                    </a:p>
                  </a:txBody>
                  <a:tcPr marL="12700" marR="12700" marT="12700" anchor="ctr"/>
                </a:tc>
                <a:tc>
                  <a:txBody>
                    <a:bodyPr/>
                    <a:lstStyle/>
                    <a:p>
                      <a:pPr indent="0" algn="ctr">
                        <a:buNone/>
                      </a:pPr>
                      <a:r>
                        <a:rPr lang="en-US" sz="1100" b="1">
                          <a:solidFill>
                            <a:schemeClr val="tx1"/>
                          </a:solidFill>
                          <a:latin typeface="宋体" panose="02010600030101010101" pitchFamily="2" charset="-122"/>
                        </a:rPr>
                        <a:t>75.00 </a:t>
                      </a:r>
                      <a:endParaRPr lang="en-US" altLang="en-US" sz="1100" b="1">
                        <a:solidFill>
                          <a:schemeClr val="tx1"/>
                        </a:solidFill>
                        <a:latin typeface="宋体" panose="02010600030101010101" pitchFamily="2" charset="-122"/>
                      </a:endParaRPr>
                    </a:p>
                  </a:txBody>
                  <a:tcPr marL="12700" marR="12700" marT="12700" anchor="ctr"/>
                </a:tc>
                <a:tc>
                  <a:txBody>
                    <a:bodyPr/>
                    <a:lstStyle/>
                    <a:p>
                      <a:pPr indent="0" algn="ctr">
                        <a:buNone/>
                      </a:pPr>
                      <a:r>
                        <a:rPr lang="en-US" sz="1100" b="1">
                          <a:solidFill>
                            <a:schemeClr val="tx1"/>
                          </a:solidFill>
                          <a:latin typeface="宋体" panose="02010600030101010101" pitchFamily="2" charset="-122"/>
                        </a:rPr>
                        <a:t>10</a:t>
                      </a:r>
                      <a:endParaRPr lang="en-US" altLang="en-US" sz="1100" b="1">
                        <a:solidFill>
                          <a:schemeClr val="tx1"/>
                        </a:solidFill>
                        <a:latin typeface="宋体" panose="02010600030101010101" pitchFamily="2" charset="-122"/>
                      </a:endParaRPr>
                    </a:p>
                  </a:txBody>
                  <a:tcPr marL="12700" marR="12700" marT="12700" anchor="ctr"/>
                </a:tc>
                <a:tc>
                  <a:txBody>
                    <a:bodyPr/>
                    <a:lstStyle/>
                    <a:p>
                      <a:pPr indent="0" algn="ctr">
                        <a:buNone/>
                      </a:pPr>
                      <a:r>
                        <a:rPr lang="en-US" sz="1100" b="1">
                          <a:solidFill>
                            <a:schemeClr val="tx1"/>
                          </a:solidFill>
                          <a:latin typeface="宋体" panose="02010600030101010101" pitchFamily="2" charset="-122"/>
                        </a:rPr>
                        <a:t>8</a:t>
                      </a:r>
                      <a:endParaRPr lang="en-US" altLang="en-US" sz="1100" b="1">
                        <a:solidFill>
                          <a:schemeClr val="tx1"/>
                        </a:solidFill>
                        <a:latin typeface="宋体" panose="02010600030101010101" pitchFamily="2" charset="-122"/>
                      </a:endParaRPr>
                    </a:p>
                  </a:txBody>
                  <a:tcPr marL="12700" marR="12700" marT="12700" anchor="ctr"/>
                </a:tc>
                <a:tc>
                  <a:txBody>
                    <a:bodyPr/>
                    <a:lstStyle/>
                    <a:p>
                      <a:pPr indent="0" algn="ctr">
                        <a:buNone/>
                      </a:pPr>
                      <a:r>
                        <a:rPr lang="en-US" sz="1100" b="1">
                          <a:solidFill>
                            <a:schemeClr val="tx1"/>
                          </a:solidFill>
                          <a:latin typeface="宋体" panose="02010600030101010101" pitchFamily="2" charset="-122"/>
                        </a:rPr>
                        <a:t>80.00 </a:t>
                      </a:r>
                      <a:endParaRPr lang="en-US" altLang="en-US" sz="1100" b="1">
                        <a:solidFill>
                          <a:schemeClr val="tx1"/>
                        </a:solidFill>
                        <a:latin typeface="宋体" panose="02010600030101010101" pitchFamily="2" charset="-122"/>
                      </a:endParaRPr>
                    </a:p>
                  </a:txBody>
                  <a:tcPr marL="12700" marR="12700" marT="12700" anchor="ctr"/>
                </a:tc>
                <a:extLst>
                  <a:ext uri="{0D108BD9-81ED-4DB2-BD59-A6C34878D82A}">
                    <a16:rowId xmlns:a16="http://schemas.microsoft.com/office/drawing/2014/main" val="10002"/>
                  </a:ext>
                </a:extLst>
              </a:tr>
              <a:tr h="266065">
                <a:tc>
                  <a:txBody>
                    <a:bodyPr/>
                    <a:lstStyle/>
                    <a:p>
                      <a:pPr indent="0" algn="ctr">
                        <a:buNone/>
                      </a:pPr>
                      <a:r>
                        <a:rPr lang="en-US" sz="1300" b="1">
                          <a:solidFill>
                            <a:srgbClr val="000000"/>
                          </a:solidFill>
                          <a:latin typeface="+mn-ea"/>
                          <a:ea typeface="+mn-ea"/>
                          <a:cs typeface="方正仿宋_GBK" panose="03000509000000000000" charset="-122"/>
                        </a:rPr>
                        <a:t>2</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曲靖市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90.63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53.33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3"/>
                  </a:ext>
                </a:extLst>
              </a:tr>
              <a:tr h="295741">
                <a:tc>
                  <a:txBody>
                    <a:bodyPr/>
                    <a:lstStyle/>
                    <a:p>
                      <a:pPr indent="0" algn="ctr">
                        <a:buNone/>
                      </a:pPr>
                      <a:r>
                        <a:rPr lang="en-US" sz="1300" b="1">
                          <a:solidFill>
                            <a:srgbClr val="000000"/>
                          </a:solidFill>
                          <a:latin typeface="+mn-ea"/>
                          <a:ea typeface="+mn-ea"/>
                          <a:cs typeface="方正仿宋_GBK" panose="03000509000000000000" charset="-122"/>
                        </a:rPr>
                        <a:t>3</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玉溪市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20</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10</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100.00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100.00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4"/>
                  </a:ext>
                </a:extLst>
              </a:tr>
              <a:tr h="310515">
                <a:tc>
                  <a:txBody>
                    <a:bodyPr/>
                    <a:lstStyle/>
                    <a:p>
                      <a:pPr indent="0" algn="ctr">
                        <a:buNone/>
                      </a:pPr>
                      <a:r>
                        <a:rPr lang="en-US" sz="1300" b="1">
                          <a:solidFill>
                            <a:srgbClr val="000000"/>
                          </a:solidFill>
                          <a:latin typeface="+mn-ea"/>
                          <a:ea typeface="+mn-ea"/>
                          <a:cs typeface="方正仿宋_GBK" panose="03000509000000000000" charset="-122"/>
                        </a:rPr>
                        <a:t>4</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保山市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286.96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66.67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54.55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5"/>
                  </a:ext>
                </a:extLst>
              </a:tr>
              <a:tr h="281305">
                <a:tc>
                  <a:txBody>
                    <a:bodyPr/>
                    <a:lstStyle/>
                    <a:p>
                      <a:pPr indent="0" algn="ctr">
                        <a:buNone/>
                      </a:pPr>
                      <a:r>
                        <a:rPr lang="en-US" sz="1300" b="1">
                          <a:solidFill>
                            <a:srgbClr val="000000"/>
                          </a:solidFill>
                          <a:latin typeface="+mn-ea"/>
                          <a:ea typeface="+mn-ea"/>
                          <a:cs typeface="方正仿宋_GBK" panose="03000509000000000000" charset="-122"/>
                        </a:rPr>
                        <a:t>5</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昭通市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164.29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C000"/>
                          </a:solidFill>
                          <a:latin typeface="宋体" panose="02010600030101010101" pitchFamily="2" charset="-122"/>
                        </a:rPr>
                        <a:t>1</a:t>
                      </a:r>
                      <a:endParaRPr lang="en-US" altLang="en-US" sz="1100" b="1">
                        <a:solidFill>
                          <a:srgbClr val="FFC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C000"/>
                          </a:solidFill>
                          <a:latin typeface="宋体" panose="02010600030101010101" pitchFamily="2" charset="-122"/>
                        </a:rPr>
                        <a:t>16.67 </a:t>
                      </a:r>
                      <a:endParaRPr lang="en-US" altLang="en-US" sz="1100" b="1">
                        <a:solidFill>
                          <a:srgbClr val="FFC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46.15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6"/>
                  </a:ext>
                </a:extLst>
              </a:tr>
              <a:tr h="295741">
                <a:tc>
                  <a:txBody>
                    <a:bodyPr/>
                    <a:lstStyle/>
                    <a:p>
                      <a:pPr indent="0" algn="ctr">
                        <a:buNone/>
                      </a:pPr>
                      <a:r>
                        <a:rPr lang="en-US" sz="1300" b="1">
                          <a:solidFill>
                            <a:srgbClr val="000000"/>
                          </a:solidFill>
                          <a:latin typeface="+mn-ea"/>
                          <a:ea typeface="+mn-ea"/>
                          <a:cs typeface="方正仿宋_GBK" panose="03000509000000000000" charset="-122"/>
                        </a:rPr>
                        <a:t>6</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丽江市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18</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88.89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0.00 </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33.33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7"/>
                  </a:ext>
                </a:extLst>
              </a:tr>
              <a:tr h="295741">
                <a:tc>
                  <a:txBody>
                    <a:bodyPr/>
                    <a:lstStyle/>
                    <a:p>
                      <a:pPr indent="0" algn="ctr">
                        <a:buNone/>
                      </a:pPr>
                      <a:r>
                        <a:rPr lang="en-US" sz="1300" b="1">
                          <a:solidFill>
                            <a:srgbClr val="000000"/>
                          </a:solidFill>
                          <a:latin typeface="+mn-ea"/>
                          <a:ea typeface="+mn-ea"/>
                          <a:cs typeface="方正仿宋_GBK" panose="03000509000000000000" charset="-122"/>
                        </a:rPr>
                        <a:t>7</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普洱市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30</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120.00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25.00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36.36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8"/>
                  </a:ext>
                </a:extLst>
              </a:tr>
              <a:tr h="281015">
                <a:tc>
                  <a:txBody>
                    <a:bodyPr/>
                    <a:lstStyle/>
                    <a:p>
                      <a:pPr indent="0" algn="ctr">
                        <a:buNone/>
                      </a:pPr>
                      <a:r>
                        <a:rPr lang="en-US" sz="1300" b="1">
                          <a:solidFill>
                            <a:srgbClr val="000000"/>
                          </a:solidFill>
                          <a:latin typeface="+mn-ea"/>
                          <a:ea typeface="+mn-ea"/>
                          <a:cs typeface="方正仿宋_GBK" panose="03000509000000000000" charset="-122"/>
                        </a:rPr>
                        <a:t>8</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临沧市</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28</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121.74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66.67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57.89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09"/>
                  </a:ext>
                </a:extLst>
              </a:tr>
              <a:tr h="339918">
                <a:tc>
                  <a:txBody>
                    <a:bodyPr/>
                    <a:lstStyle/>
                    <a:p>
                      <a:pPr indent="0" algn="ctr">
                        <a:buNone/>
                      </a:pPr>
                      <a:r>
                        <a:rPr lang="en-US" sz="1300" b="1">
                          <a:solidFill>
                            <a:srgbClr val="000000"/>
                          </a:solidFill>
                          <a:latin typeface="+mn-ea"/>
                          <a:ea typeface="+mn-ea"/>
                          <a:cs typeface="方正仿宋_GBK" panose="03000509000000000000" charset="-122"/>
                        </a:rPr>
                        <a:t>9</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楚雄州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25.00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7</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36.84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0"/>
                  </a:ext>
                </a:extLst>
              </a:tr>
              <a:tr h="251564">
                <a:tc>
                  <a:txBody>
                    <a:bodyPr/>
                    <a:lstStyle/>
                    <a:p>
                      <a:pPr indent="0" algn="ctr">
                        <a:buNone/>
                      </a:pPr>
                      <a:r>
                        <a:rPr lang="en-US" sz="1300" b="1">
                          <a:solidFill>
                            <a:srgbClr val="000000"/>
                          </a:solidFill>
                          <a:latin typeface="+mn-ea"/>
                          <a:ea typeface="+mn-ea"/>
                          <a:cs typeface="方正仿宋_GBK" panose="03000509000000000000" charset="-122"/>
                        </a:rPr>
                        <a:t>10</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红河州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211.90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100.00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19</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84.21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1"/>
                  </a:ext>
                </a:extLst>
              </a:tr>
              <a:tr h="310467">
                <a:tc>
                  <a:txBody>
                    <a:bodyPr/>
                    <a:lstStyle/>
                    <a:p>
                      <a:pPr indent="0" algn="ctr">
                        <a:buNone/>
                      </a:pPr>
                      <a:r>
                        <a:rPr lang="en-US" sz="1300" b="1">
                          <a:solidFill>
                            <a:srgbClr val="000000"/>
                          </a:solidFill>
                          <a:latin typeface="+mn-ea"/>
                          <a:ea typeface="+mn-ea"/>
                          <a:cs typeface="方正仿宋_GBK" panose="03000509000000000000" charset="-122"/>
                        </a:rPr>
                        <a:t>11</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文山州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47</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138.24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61.90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2"/>
                  </a:ext>
                </a:extLst>
              </a:tr>
              <a:tr h="339918">
                <a:tc>
                  <a:txBody>
                    <a:bodyPr/>
                    <a:lstStyle/>
                    <a:p>
                      <a:pPr indent="0" algn="ctr">
                        <a:buNone/>
                      </a:pPr>
                      <a:r>
                        <a:rPr lang="en-US" sz="1300" b="1">
                          <a:solidFill>
                            <a:srgbClr val="000000"/>
                          </a:solidFill>
                          <a:latin typeface="+mn-ea"/>
                          <a:ea typeface="+mn-ea"/>
                          <a:cs typeface="方正仿宋_GBK" panose="03000509000000000000" charset="-122"/>
                        </a:rPr>
                        <a:t>12</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西双版纳州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7</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228.57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83.33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3"/>
                  </a:ext>
                </a:extLst>
              </a:tr>
              <a:tr h="325193">
                <a:tc>
                  <a:txBody>
                    <a:bodyPr/>
                    <a:lstStyle/>
                    <a:p>
                      <a:pPr indent="0" algn="ctr">
                        <a:buNone/>
                      </a:pPr>
                      <a:r>
                        <a:rPr lang="en-US" sz="1300" b="1">
                          <a:solidFill>
                            <a:srgbClr val="000000"/>
                          </a:solidFill>
                          <a:latin typeface="+mn-ea"/>
                          <a:ea typeface="+mn-ea"/>
                          <a:cs typeface="方正仿宋_GBK" panose="03000509000000000000" charset="-122"/>
                        </a:rPr>
                        <a:t>13</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大理州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100.00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27</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10</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37.04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4"/>
                  </a:ext>
                </a:extLst>
              </a:tr>
              <a:tr h="281015">
                <a:tc>
                  <a:txBody>
                    <a:bodyPr/>
                    <a:lstStyle/>
                    <a:p>
                      <a:pPr indent="0" algn="ctr">
                        <a:buNone/>
                      </a:pPr>
                      <a:r>
                        <a:rPr lang="en-US" sz="1300" b="1">
                          <a:solidFill>
                            <a:srgbClr val="000000"/>
                          </a:solidFill>
                          <a:latin typeface="+mn-ea"/>
                          <a:ea typeface="+mn-ea"/>
                          <a:cs typeface="方正仿宋_GBK" panose="03000509000000000000" charset="-122"/>
                        </a:rPr>
                        <a:t>14</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德宏州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15</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140.00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4</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25.00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50.00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5"/>
                  </a:ext>
                </a:extLst>
              </a:tr>
              <a:tr h="295741">
                <a:tc>
                  <a:txBody>
                    <a:bodyPr/>
                    <a:lstStyle/>
                    <a:p>
                      <a:pPr indent="0" algn="ctr">
                        <a:buNone/>
                      </a:pPr>
                      <a:r>
                        <a:rPr lang="en-US" sz="1300" b="1">
                          <a:solidFill>
                            <a:srgbClr val="000000"/>
                          </a:solidFill>
                          <a:latin typeface="+mn-ea"/>
                          <a:ea typeface="+mn-ea"/>
                          <a:cs typeface="方正仿宋_GBK" panose="03000509000000000000" charset="-122"/>
                        </a:rPr>
                        <a:t>15</a:t>
                      </a:r>
                      <a:endParaRPr lang="en-US" altLang="en-US" sz="1300" b="1">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怒江州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0.00 </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0.00 </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11</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0.00 </a:t>
                      </a:r>
                      <a:endParaRPr lang="en-US" altLang="en-US" sz="1100" b="1">
                        <a:solidFill>
                          <a:srgbClr val="FF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6"/>
                  </a:ext>
                </a:extLst>
              </a:tr>
              <a:tr h="354808">
                <a:tc>
                  <a:txBody>
                    <a:bodyPr/>
                    <a:lstStyle/>
                    <a:p>
                      <a:pPr indent="0" algn="ctr">
                        <a:buNone/>
                      </a:pPr>
                      <a:r>
                        <a:rPr lang="en-US" sz="1300" b="1" dirty="0">
                          <a:solidFill>
                            <a:srgbClr val="000000"/>
                          </a:solidFill>
                          <a:latin typeface="+mn-ea"/>
                          <a:ea typeface="+mn-ea"/>
                          <a:cs typeface="方正仿宋_GBK" panose="03000509000000000000" charset="-122"/>
                        </a:rPr>
                        <a:t>16</a:t>
                      </a:r>
                      <a:endParaRPr lang="en-US" altLang="en-US" sz="1300" b="1" dirty="0">
                        <a:solidFill>
                          <a:srgbClr val="000000"/>
                        </a:solidFill>
                        <a:latin typeface="+mn-ea"/>
                        <a:ea typeface="+mn-ea"/>
                        <a:cs typeface="方正仿宋_GBK" panose="03000509000000000000" charset="-122"/>
                      </a:endParaRPr>
                    </a:p>
                  </a:txBody>
                  <a:tcPr marL="9525" marR="9525" marT="9525" marB="0" anchor="ctr"/>
                </a:tc>
                <a:tc>
                  <a:txBody>
                    <a:bodyPr/>
                    <a:lstStyle/>
                    <a:p>
                      <a:pPr indent="0" algn="ctr">
                        <a:buNone/>
                      </a:pPr>
                      <a:r>
                        <a:rPr lang="zh-CN" sz="1200" b="1">
                          <a:solidFill>
                            <a:srgbClr val="000000"/>
                          </a:solidFill>
                          <a:ea typeface="宋体" panose="02010600030101010101" pitchFamily="2" charset="-122"/>
                        </a:rPr>
                        <a:t>迪庆州</a:t>
                      </a:r>
                      <a:endParaRPr lang="zh-CN" altLang="en-US" sz="1200" b="1">
                        <a:solidFill>
                          <a:srgbClr val="000000"/>
                        </a:solidFill>
                        <a:latin typeface="宋体" panose="02010600030101010101" pitchFamily="2" charset="-122"/>
                        <a:ea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6</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3</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50.00 </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FF0000"/>
                          </a:solidFill>
                          <a:latin typeface="宋体" panose="02010600030101010101" pitchFamily="2" charset="-122"/>
                        </a:rPr>
                        <a:t>0.00 </a:t>
                      </a:r>
                      <a:endParaRPr lang="en-US" altLang="en-US" sz="1100" b="1">
                        <a:solidFill>
                          <a:srgbClr val="FF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8</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a:t>
                      </a:r>
                      <a:endParaRPr lang="en-US" altLang="en-US" sz="1100" b="1">
                        <a:solidFill>
                          <a:srgbClr val="000000"/>
                        </a:solidFill>
                        <a:latin typeface="宋体" panose="02010600030101010101" pitchFamily="2" charset="-122"/>
                      </a:endParaRPr>
                    </a:p>
                  </a:txBody>
                  <a:tcPr marL="12700" marR="12700" marT="12700" anchor="ctr"/>
                </a:tc>
                <a:tc>
                  <a:txBody>
                    <a:bodyPr/>
                    <a:lstStyle/>
                    <a:p>
                      <a:pPr indent="0" algn="ctr">
                        <a:buNone/>
                      </a:pPr>
                      <a:r>
                        <a:rPr lang="en-US" sz="1100" b="1">
                          <a:solidFill>
                            <a:srgbClr val="000000"/>
                          </a:solidFill>
                          <a:latin typeface="宋体" panose="02010600030101010101" pitchFamily="2" charset="-122"/>
                        </a:rPr>
                        <a:t>25.00 </a:t>
                      </a:r>
                      <a:endParaRPr lang="en-US" altLang="en-US" sz="1100" b="1">
                        <a:solidFill>
                          <a:srgbClr val="000000"/>
                        </a:solidFill>
                        <a:latin typeface="宋体" panose="02010600030101010101" pitchFamily="2" charset="-122"/>
                      </a:endParaRPr>
                    </a:p>
                  </a:txBody>
                  <a:tcPr marL="12700" marR="12700" marT="12700" anchor="ctr"/>
                </a:tc>
                <a:extLst>
                  <a:ext uri="{0D108BD9-81ED-4DB2-BD59-A6C34878D82A}">
                    <a16:rowId xmlns:a16="http://schemas.microsoft.com/office/drawing/2014/main" val="10017"/>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995"/>
            <a:ext cx="10852785" cy="1334135"/>
          </a:xfrm>
        </p:spPr>
        <p:txBody>
          <a:bodyPr/>
          <a:lstStyle/>
          <a:p>
            <a:r>
              <a:rPr lang="zh-CN" altLang="en-US" sz="3600" dirty="0"/>
              <a:t>“一中心一站”</a:t>
            </a:r>
            <a:r>
              <a:rPr lang="zh-CN" altLang="en-US" sz="3600" dirty="0">
                <a:sym typeface="+mn-ea"/>
              </a:rPr>
              <a:t>建设</a:t>
            </a:r>
            <a:r>
              <a:rPr lang="zh-CN" altLang="en-US" sz="3600" dirty="0"/>
              <a:t>工作要求</a:t>
            </a:r>
          </a:p>
        </p:txBody>
      </p:sp>
      <p:sp>
        <p:nvSpPr>
          <p:cNvPr id="3" name="内容占位符 2"/>
          <p:cNvSpPr>
            <a:spLocks noGrp="1"/>
          </p:cNvSpPr>
          <p:nvPr>
            <p:ph idx="1"/>
          </p:nvPr>
        </p:nvSpPr>
        <p:spPr/>
        <p:txBody>
          <a:bodyPr/>
          <a:lstStyle/>
          <a:p>
            <a:r>
              <a:rPr lang="zh-CN" altLang="en-US" dirty="0">
                <a:solidFill>
                  <a:srgbClr val="FF0000"/>
                </a:solidFill>
              </a:rPr>
              <a:t>州市卫生健康委：</a:t>
            </a:r>
            <a:endParaRPr lang="en-US" altLang="zh-CN" dirty="0">
              <a:solidFill>
                <a:srgbClr val="FF0000"/>
              </a:solidFill>
            </a:endParaRPr>
          </a:p>
          <a:p>
            <a:r>
              <a:rPr lang="zh-CN" altLang="en-US" dirty="0"/>
              <a:t>按照验收标准认真组织开展验收工作，并于</a:t>
            </a:r>
            <a:r>
              <a:rPr lang="en-US" altLang="zh-CN" dirty="0">
                <a:solidFill>
                  <a:srgbClr val="FF0000"/>
                </a:solidFill>
              </a:rPr>
              <a:t>10</a:t>
            </a:r>
            <a:r>
              <a:rPr lang="zh-CN" altLang="en-US" dirty="0">
                <a:solidFill>
                  <a:srgbClr val="FF0000"/>
                </a:solidFill>
              </a:rPr>
              <a:t>月</a:t>
            </a:r>
            <a:r>
              <a:rPr lang="en-US" altLang="zh-CN" dirty="0">
                <a:solidFill>
                  <a:srgbClr val="FF0000"/>
                </a:solidFill>
              </a:rPr>
              <a:t>30</a:t>
            </a:r>
            <a:r>
              <a:rPr lang="zh-CN" altLang="en-US" dirty="0">
                <a:solidFill>
                  <a:srgbClr val="FF0000"/>
                </a:solidFill>
              </a:rPr>
              <a:t>日</a:t>
            </a:r>
            <a:r>
              <a:rPr lang="zh-CN" altLang="en-US" dirty="0"/>
              <a:t>前将工作总结及验收情况报基层卫生处；</a:t>
            </a:r>
            <a:endParaRPr lang="en-US" altLang="zh-CN" dirty="0"/>
          </a:p>
          <a:p>
            <a:r>
              <a:rPr lang="en-US" altLang="zh-CN" dirty="0">
                <a:solidFill>
                  <a:srgbClr val="FF0000"/>
                </a:solidFill>
              </a:rPr>
              <a:t>09</a:t>
            </a:r>
            <a:r>
              <a:rPr lang="zh-CN" altLang="en-US" dirty="0">
                <a:solidFill>
                  <a:srgbClr val="FF0000"/>
                </a:solidFill>
              </a:rPr>
              <a:t>月</a:t>
            </a:r>
            <a:r>
              <a:rPr lang="en-US" altLang="zh-CN" dirty="0">
                <a:solidFill>
                  <a:srgbClr val="FF0000"/>
                </a:solidFill>
              </a:rPr>
              <a:t>23</a:t>
            </a:r>
            <a:r>
              <a:rPr lang="zh-CN" altLang="en-US" dirty="0">
                <a:solidFill>
                  <a:srgbClr val="FF0000"/>
                </a:solidFill>
              </a:rPr>
              <a:t>日前</a:t>
            </a:r>
            <a:r>
              <a:rPr lang="zh-CN" altLang="en-US" dirty="0"/>
              <a:t>将</a:t>
            </a:r>
            <a:r>
              <a:rPr lang="en-US" altLang="zh-CN" dirty="0"/>
              <a:t>2019</a:t>
            </a:r>
            <a:r>
              <a:rPr lang="zh-CN" altLang="en-US" dirty="0"/>
              <a:t>年下达的中央医疗服务能力提升项目支持的</a:t>
            </a:r>
            <a:r>
              <a:rPr lang="en-US" altLang="zh-CN" dirty="0">
                <a:solidFill>
                  <a:srgbClr val="FF0000"/>
                </a:solidFill>
              </a:rPr>
              <a:t>162</a:t>
            </a:r>
            <a:r>
              <a:rPr lang="zh-CN" altLang="en-US" dirty="0">
                <a:solidFill>
                  <a:srgbClr val="FF0000"/>
                </a:solidFill>
              </a:rPr>
              <a:t>个</a:t>
            </a:r>
            <a:r>
              <a:rPr lang="zh-CN" altLang="en-US" dirty="0"/>
              <a:t>乡镇卫生院建设”一中心一站“、</a:t>
            </a:r>
            <a:r>
              <a:rPr lang="en-US" altLang="zh-CN" dirty="0"/>
              <a:t>2019</a:t>
            </a:r>
            <a:r>
              <a:rPr lang="zh-CN" altLang="en-US" dirty="0"/>
              <a:t>年基本公共卫生项目经费支持</a:t>
            </a:r>
            <a:r>
              <a:rPr lang="en-US" altLang="zh-CN" dirty="0">
                <a:solidFill>
                  <a:srgbClr val="FF0000"/>
                </a:solidFill>
              </a:rPr>
              <a:t>360</a:t>
            </a:r>
            <a:r>
              <a:rPr lang="zh-CN" altLang="en-US" dirty="0">
                <a:solidFill>
                  <a:srgbClr val="FF0000"/>
                </a:solidFill>
              </a:rPr>
              <a:t>个</a:t>
            </a:r>
            <a:r>
              <a:rPr lang="zh-CN" altLang="en-US" dirty="0"/>
              <a:t>乡镇卫生院（社区卫生服务中心）建设”一中心“名单报基层卫生处。</a:t>
            </a:r>
            <a:endParaRPr lang="en-US" altLang="zh-CN" dirty="0"/>
          </a:p>
          <a:p>
            <a:endParaRPr lang="en-US" altLang="zh-CN" dirty="0"/>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995"/>
            <a:ext cx="10852785" cy="1352550"/>
          </a:xfrm>
        </p:spPr>
        <p:txBody>
          <a:bodyPr/>
          <a:lstStyle/>
          <a:p>
            <a:r>
              <a:rPr lang="zh-CN" altLang="en-US" sz="3600" dirty="0"/>
              <a:t>“一中心一站”</a:t>
            </a:r>
            <a:r>
              <a:rPr lang="zh-CN" altLang="en-US" sz="3600" dirty="0">
                <a:sym typeface="+mn-ea"/>
              </a:rPr>
              <a:t>建设</a:t>
            </a:r>
            <a:r>
              <a:rPr lang="zh-CN" altLang="en-US" sz="3600" dirty="0"/>
              <a:t>工作要求</a:t>
            </a:r>
          </a:p>
        </p:txBody>
      </p:sp>
      <p:sp>
        <p:nvSpPr>
          <p:cNvPr id="3" name="内容占位符 2"/>
          <p:cNvSpPr>
            <a:spLocks noGrp="1"/>
          </p:cNvSpPr>
          <p:nvPr>
            <p:ph idx="1"/>
          </p:nvPr>
        </p:nvSpPr>
        <p:spPr/>
        <p:txBody>
          <a:bodyPr/>
          <a:lstStyle/>
          <a:p>
            <a:r>
              <a:rPr lang="zh-CN" altLang="en-US" dirty="0">
                <a:solidFill>
                  <a:srgbClr val="FF0000"/>
                </a:solidFill>
              </a:rPr>
              <a:t>专家组成员：</a:t>
            </a:r>
            <a:endParaRPr lang="en-US" altLang="zh-CN" dirty="0">
              <a:solidFill>
                <a:srgbClr val="FF0000"/>
              </a:solidFill>
            </a:endParaRPr>
          </a:p>
          <a:p>
            <a:r>
              <a:rPr lang="zh-CN" altLang="en-US" dirty="0"/>
              <a:t>尽快熟悉验收标准要求，承担省级</a:t>
            </a:r>
            <a:r>
              <a:rPr lang="en-US" altLang="zh-CN" dirty="0"/>
              <a:t>11</a:t>
            </a:r>
            <a:r>
              <a:rPr lang="zh-CN" altLang="en-US" dirty="0"/>
              <a:t>月份对各州市项目建设单位抽查、指导任务</a:t>
            </a:r>
            <a:endParaRPr lang="en-US" altLang="zh-CN" dirty="0"/>
          </a:p>
          <a:p>
            <a:r>
              <a:rPr lang="zh-CN" altLang="en-US" dirty="0"/>
              <a:t>“一中心一站”配置标准级及验收标准均为试行，省级各位专家还将承担下步修改完善标准，研究制定培训教材、技术规范，及指导后续运营管理的工作任务。</a:t>
            </a:r>
            <a:endParaRPr lang="en-US" altLang="zh-CN" dirty="0"/>
          </a:p>
          <a:p>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ctr"/>
            <a:r>
              <a:rPr lang="zh-CN" altLang="en-US" sz="5400" dirty="0"/>
              <a:t>谢谢大家！</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优质服务基层行活动</a:t>
            </a:r>
          </a:p>
        </p:txBody>
      </p:sp>
      <p:sp>
        <p:nvSpPr>
          <p:cNvPr id="3" name="内容占位符 2"/>
          <p:cNvSpPr>
            <a:spLocks noGrp="1"/>
          </p:cNvSpPr>
          <p:nvPr>
            <p:ph idx="1"/>
          </p:nvPr>
        </p:nvSpPr>
        <p:spPr>
          <a:xfrm>
            <a:off x="991235" y="708025"/>
            <a:ext cx="10699750" cy="5778500"/>
          </a:xfrm>
        </p:spPr>
        <p:txBody>
          <a:bodyPr>
            <a:normAutofit fontScale="90000" lnSpcReduction="10000"/>
          </a:bodyPr>
          <a:lstStyle/>
          <a:p>
            <a:r>
              <a:rPr lang="zh-CN" altLang="en-US" dirty="0">
                <a:solidFill>
                  <a:srgbClr val="FF0000"/>
                </a:solidFill>
              </a:rPr>
              <a:t>活动目标</a:t>
            </a:r>
            <a:r>
              <a:rPr lang="zh-CN" altLang="en-US" dirty="0"/>
              <a:t>：逐步建立符合基层医疗卫生机构特点的服务能力标准和评价体系，力争使乡镇卫生院和社区卫生服务中心达到基本标准，服务能力强的达到推荐标准；</a:t>
            </a:r>
          </a:p>
          <a:p>
            <a:r>
              <a:rPr lang="zh-CN" altLang="en-US" dirty="0">
                <a:solidFill>
                  <a:srgbClr val="FF0000"/>
                </a:solidFill>
              </a:rPr>
              <a:t>活动范围</a:t>
            </a:r>
            <a:r>
              <a:rPr lang="zh-CN" altLang="en-US" dirty="0"/>
              <a:t>： </a:t>
            </a:r>
            <a:endParaRPr lang="en-US" altLang="zh-CN" dirty="0"/>
          </a:p>
          <a:p>
            <a:pPr lvl="1"/>
            <a:r>
              <a:rPr lang="zh-CN" altLang="en-US" dirty="0"/>
              <a:t>活动在全国范围内开展； </a:t>
            </a:r>
            <a:endParaRPr lang="en-US" altLang="zh-CN" dirty="0"/>
          </a:p>
          <a:p>
            <a:pPr lvl="1"/>
            <a:r>
              <a:rPr lang="zh-CN" altLang="en-US" dirty="0"/>
              <a:t>所有乡镇卫生院和社区卫生服务中心均应参加活动；</a:t>
            </a:r>
            <a:endParaRPr lang="en-US" altLang="zh-CN" dirty="0"/>
          </a:p>
          <a:p>
            <a:pPr lvl="1"/>
            <a:r>
              <a:rPr lang="zh-CN" altLang="en-US" dirty="0"/>
              <a:t> 村卫生室和社区卫生服务站可参照执行。</a:t>
            </a:r>
            <a:endParaRPr lang="en-US" altLang="zh-CN" dirty="0"/>
          </a:p>
          <a:p>
            <a:pPr lvl="1"/>
            <a:r>
              <a:rPr lang="zh-CN" altLang="en-US" dirty="0">
                <a:solidFill>
                  <a:srgbClr val="FF0000"/>
                </a:solidFill>
              </a:rPr>
              <a:t>活动形式</a:t>
            </a:r>
            <a:r>
              <a:rPr lang="zh-CN" altLang="en-US" dirty="0"/>
              <a:t>： </a:t>
            </a:r>
            <a:endParaRPr lang="en-US" altLang="zh-CN" dirty="0"/>
          </a:p>
          <a:p>
            <a:pPr lvl="1"/>
            <a:r>
              <a:rPr lang="zh-CN" altLang="en-US" dirty="0"/>
              <a:t> 开展服务能力建设为主要形式，满足群众需求；</a:t>
            </a:r>
            <a:endParaRPr lang="en-US" altLang="zh-CN" dirty="0"/>
          </a:p>
          <a:p>
            <a:pPr lvl="1"/>
            <a:r>
              <a:rPr lang="zh-CN" altLang="en-US" dirty="0"/>
              <a:t>鼓励创新活动形式，</a:t>
            </a:r>
            <a:r>
              <a:rPr lang="zh-CN" altLang="en-US" dirty="0">
                <a:solidFill>
                  <a:srgbClr val="FF0000"/>
                </a:solidFill>
              </a:rPr>
              <a:t>结合实际</a:t>
            </a:r>
            <a:r>
              <a:rPr lang="zh-CN" altLang="en-US" dirty="0"/>
              <a:t>开展评审评价。</a:t>
            </a:r>
            <a:endParaRPr lang="en-US" altLang="zh-CN" dirty="0"/>
          </a:p>
          <a:p>
            <a:pPr lvl="1"/>
            <a:r>
              <a:rPr lang="zh-CN" altLang="en-US" dirty="0">
                <a:solidFill>
                  <a:srgbClr val="FF0000"/>
                </a:solidFill>
              </a:rPr>
              <a:t>我省</a:t>
            </a:r>
            <a:r>
              <a:rPr lang="zh-CN" altLang="en-US" dirty="0"/>
              <a:t>开展乡镇卫生院和社区卫生服务中心</a:t>
            </a:r>
            <a:r>
              <a:rPr lang="zh-CN" altLang="en-US" dirty="0">
                <a:solidFill>
                  <a:srgbClr val="FF0000"/>
                </a:solidFill>
              </a:rPr>
              <a:t>等级评审评价</a:t>
            </a:r>
            <a:r>
              <a:rPr lang="zh-CN" altLang="en-US" dirty="0"/>
              <a:t>工作。</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标题 1"/>
          <p:cNvSpPr>
            <a:spLocks noGrp="1"/>
          </p:cNvSpPr>
          <p:nvPr>
            <p:ph type="title"/>
          </p:nvPr>
        </p:nvSpPr>
        <p:spPr/>
        <p:txBody>
          <a:bodyPr/>
          <a:lstStyle/>
          <a:p>
            <a:r>
              <a:rPr lang="zh-CN" altLang="en-US" dirty="0"/>
              <a:t>一、我省</a:t>
            </a:r>
            <a:r>
              <a:rPr lang="zh-CN" altLang="zh-CN" dirty="0"/>
              <a:t>开展等级评审评价工作的背景</a:t>
            </a:r>
            <a:endParaRPr lang="zh-CN" altLang="en-US" dirty="0"/>
          </a:p>
        </p:txBody>
      </p:sp>
      <p:sp>
        <p:nvSpPr>
          <p:cNvPr id="3" name="内容占位符 2"/>
          <p:cNvSpPr>
            <a:spLocks noGrp="1"/>
          </p:cNvSpPr>
          <p:nvPr>
            <p:ph idx="1"/>
          </p:nvPr>
        </p:nvSpPr>
        <p:spPr>
          <a:xfrm>
            <a:off x="991235" y="883285"/>
            <a:ext cx="10699750" cy="6122670"/>
          </a:xfrm>
        </p:spPr>
        <p:txBody>
          <a:bodyPr>
            <a:normAutofit fontScale="72500" lnSpcReduction="20000"/>
          </a:bodyPr>
          <a:lstStyle/>
          <a:p>
            <a:r>
              <a:rPr lang="zh-CN" altLang="en-US" noProof="1">
                <a:solidFill>
                  <a:srgbClr val="FF0000"/>
                </a:solidFill>
                <a:sym typeface="+mn-ea"/>
              </a:rPr>
              <a:t>理清时间节点、要求和关系</a:t>
            </a:r>
            <a:endParaRPr lang="en-US" altLang="zh-CN" noProof="1">
              <a:solidFill>
                <a:srgbClr val="FF0000"/>
              </a:solidFill>
              <a:sym typeface="+mn-ea"/>
            </a:endParaRPr>
          </a:p>
          <a:p>
            <a:r>
              <a:rPr lang="en-US" altLang="zh-CN" noProof="1">
                <a:solidFill>
                  <a:srgbClr val="FF0000"/>
                </a:solidFill>
                <a:sym typeface="+mn-ea"/>
              </a:rPr>
              <a:t>2017</a:t>
            </a:r>
            <a:r>
              <a:rPr lang="zh-CN" altLang="en-US" noProof="1">
                <a:solidFill>
                  <a:srgbClr val="FF0000"/>
                </a:solidFill>
                <a:sym typeface="+mn-ea"/>
              </a:rPr>
              <a:t>年</a:t>
            </a:r>
            <a:r>
              <a:rPr lang="zh-CN" altLang="en-US" noProof="1">
                <a:sym typeface="+mn-ea"/>
              </a:rPr>
              <a:t>，省政府办公厅制定下发的《云南省健康扶贫30条措施》当中的第14条，实施乡镇卫生院标准化建设中提出，要开展乡镇卫生院等级评审，到2020年，100%的中心乡镇卫生院和50%的乡镇卫生院达到甲级卫生院评审标准。</a:t>
            </a:r>
          </a:p>
          <a:p>
            <a:r>
              <a:rPr lang="en-US" altLang="zh-CN" noProof="1">
                <a:solidFill>
                  <a:srgbClr val="FF0000"/>
                </a:solidFill>
                <a:sym typeface="+mn-ea"/>
              </a:rPr>
              <a:t>2018</a:t>
            </a:r>
            <a:r>
              <a:rPr lang="zh-CN" altLang="en-US" noProof="1">
                <a:solidFill>
                  <a:srgbClr val="FF0000"/>
                </a:solidFill>
                <a:sym typeface="+mn-ea"/>
              </a:rPr>
              <a:t>年以前</a:t>
            </a:r>
            <a:r>
              <a:rPr lang="zh-CN" altLang="en-US" noProof="1">
                <a:sym typeface="+mn-ea"/>
              </a:rPr>
              <a:t>，国家和我省县级以下的基层医疗卫生机构（包括乡镇卫生院在内）都没有规范、统一的服务能力等级评审评价标准。</a:t>
            </a:r>
          </a:p>
          <a:p>
            <a:r>
              <a:rPr lang="en-US" altLang="zh-CN" dirty="0">
                <a:solidFill>
                  <a:srgbClr val="FF0000"/>
                </a:solidFill>
                <a:sym typeface="Arial" panose="020B0604020202020204" pitchFamily="34" charset="0"/>
              </a:rPr>
              <a:t>2018年8月7日</a:t>
            </a:r>
            <a:r>
              <a:rPr lang="zh-CN" altLang="en-US" dirty="0">
                <a:sym typeface="Arial" panose="020B0604020202020204" pitchFamily="34" charset="0"/>
              </a:rPr>
              <a:t>，原省卫生计生委制定下发了《</a:t>
            </a:r>
            <a:r>
              <a:rPr lang="en-US" altLang="zh-CN" dirty="0" err="1">
                <a:sym typeface="Arial" panose="020B0604020202020204" pitchFamily="34" charset="0"/>
              </a:rPr>
              <a:t>开展乡镇卫生院和社区卫生服务中心等级评审工作</a:t>
            </a:r>
            <a:r>
              <a:rPr lang="zh-CN" altLang="en-US" dirty="0">
                <a:sym typeface="Arial" panose="020B0604020202020204" pitchFamily="34" charset="0"/>
              </a:rPr>
              <a:t>的通知》，同时下发了《云南省乡镇卫生院服务能力评价标准（试行）》（2018版）和《云南省社区卫生服务中心服务能力评价标准（试行）》（2018版）</a:t>
            </a:r>
          </a:p>
          <a:p>
            <a:r>
              <a:rPr lang="en-US" altLang="zh-CN" dirty="0">
                <a:solidFill>
                  <a:srgbClr val="FF0000"/>
                </a:solidFill>
                <a:sym typeface="Arial" panose="020B0604020202020204" pitchFamily="34" charset="0"/>
              </a:rPr>
              <a:t>2018年8月22日</a:t>
            </a:r>
            <a:r>
              <a:rPr lang="zh-CN" altLang="en-US" dirty="0">
                <a:sym typeface="Arial" panose="020B0604020202020204" pitchFamily="34" charset="0"/>
              </a:rPr>
              <a:t>，</a:t>
            </a:r>
            <a:r>
              <a:rPr lang="en-US" altLang="zh-CN" dirty="0" err="1">
                <a:sym typeface="Arial" panose="020B0604020202020204" pitchFamily="34" charset="0"/>
              </a:rPr>
              <a:t>国家卫生健康委员会、国家中医药局</a:t>
            </a:r>
            <a:r>
              <a:rPr lang="zh-CN" altLang="en-US" dirty="0">
                <a:sym typeface="Arial" panose="020B0604020202020204" pitchFamily="34" charset="0"/>
              </a:rPr>
              <a:t>制定下发</a:t>
            </a:r>
            <a:r>
              <a:rPr lang="en-US" altLang="zh-CN" dirty="0" err="1">
                <a:sym typeface="Arial" panose="020B0604020202020204" pitchFamily="34" charset="0"/>
              </a:rPr>
              <a:t>关于开展“优质服务基层行”活动的通知</a:t>
            </a:r>
            <a:r>
              <a:rPr lang="zh-CN" altLang="en-US" dirty="0">
                <a:sym typeface="Arial" panose="020B0604020202020204" pitchFamily="34" charset="0"/>
              </a:rPr>
              <a:t>（</a:t>
            </a:r>
            <a:r>
              <a:rPr lang="en-US" altLang="zh-CN" dirty="0">
                <a:sym typeface="Arial" panose="020B0604020202020204" pitchFamily="34" charset="0"/>
              </a:rPr>
              <a:t>国卫基层函〔2018〕195号</a:t>
            </a:r>
            <a:r>
              <a:rPr lang="zh-CN" altLang="en-US" dirty="0">
                <a:sym typeface="Arial" panose="020B0604020202020204" pitchFamily="34" charset="0"/>
              </a:rPr>
              <a:t>），提出通过活动，逐步建立起符合我国基层医疗卫生机构特点的服务能力标准和评价体系。力争使乡镇卫生院和社区卫生服务中心的服务能力达到基本标准，部分服务能力较强的乡镇卫生院和社区卫生服务中心达到推荐标准。同时印发了乡镇卫生院服务能力标准（2018年版）和社区卫生服务中心服务能力标准（2018年版）</a:t>
            </a:r>
          </a:p>
          <a:p>
            <a:r>
              <a:rPr lang="zh-CN" altLang="en-US" dirty="0">
                <a:solidFill>
                  <a:srgbClr val="FF0000"/>
                </a:solidFill>
                <a:sym typeface="Arial" panose="020B0604020202020204" pitchFamily="34" charset="0"/>
              </a:rPr>
              <a:t>我省开展的等级评审工作早于国家，服务能力评价指标体系和标准与国家保持基本一致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p:txBody>
          <a:bodyPr/>
          <a:lstStyle/>
          <a:p>
            <a:r>
              <a:rPr lang="zh-CN" altLang="en-US" dirty="0"/>
              <a:t>一、</a:t>
            </a:r>
            <a:r>
              <a:rPr lang="zh-CN" altLang="zh-CN" dirty="0"/>
              <a:t>开展等级评审评价工作的背景</a:t>
            </a:r>
            <a:endParaRPr lang="zh-CN" altLang="en-US" dirty="0"/>
          </a:p>
        </p:txBody>
      </p:sp>
      <p:sp>
        <p:nvSpPr>
          <p:cNvPr id="58370" name="内容占位符 2"/>
          <p:cNvSpPr>
            <a:spLocks noGrp="1"/>
          </p:cNvSpPr>
          <p:nvPr>
            <p:ph idx="1"/>
          </p:nvPr>
        </p:nvSpPr>
        <p:spPr>
          <a:xfrm>
            <a:off x="991235" y="882650"/>
            <a:ext cx="10699750" cy="5937885"/>
          </a:xfrm>
        </p:spPr>
        <p:txBody>
          <a:bodyPr>
            <a:normAutofit fontScale="80000" lnSpcReduction="10000"/>
          </a:bodyPr>
          <a:lstStyle/>
          <a:p>
            <a:r>
              <a:rPr lang="zh-CN" altLang="en-US" dirty="0">
                <a:solidFill>
                  <a:srgbClr val="FF0000"/>
                </a:solidFill>
                <a:sym typeface="黑体" panose="02010609060101010101" pitchFamily="49" charset="-122"/>
              </a:rPr>
              <a:t>理清时间节点、要求和关系</a:t>
            </a:r>
            <a:endParaRPr lang="en-US" altLang="zh-CN" dirty="0">
              <a:solidFill>
                <a:srgbClr val="FF0000"/>
              </a:solidFill>
              <a:sym typeface="黑体" panose="02010609060101010101" pitchFamily="49" charset="-122"/>
            </a:endParaRPr>
          </a:p>
          <a:p>
            <a:r>
              <a:rPr lang="en-US" altLang="zh-CN" dirty="0">
                <a:solidFill>
                  <a:srgbClr val="FF0000"/>
                </a:solidFill>
                <a:sym typeface="黑体" panose="02010609060101010101" pitchFamily="49" charset="-122"/>
              </a:rPr>
              <a:t>2018</a:t>
            </a:r>
            <a:r>
              <a:rPr lang="zh-CN" altLang="en-US" dirty="0">
                <a:solidFill>
                  <a:srgbClr val="FF0000"/>
                </a:solidFill>
                <a:sym typeface="黑体" panose="02010609060101010101" pitchFamily="49" charset="-122"/>
              </a:rPr>
              <a:t>年</a:t>
            </a:r>
            <a:r>
              <a:rPr lang="en-US" altLang="zh-CN" dirty="0">
                <a:solidFill>
                  <a:srgbClr val="FF0000"/>
                </a:solidFill>
                <a:sym typeface="黑体" panose="02010609060101010101" pitchFamily="49" charset="-122"/>
              </a:rPr>
              <a:t>10</a:t>
            </a:r>
            <a:r>
              <a:rPr lang="zh-CN" altLang="en-US" dirty="0">
                <a:solidFill>
                  <a:srgbClr val="FF0000"/>
                </a:solidFill>
                <a:sym typeface="黑体" panose="02010609060101010101" pitchFamily="49" charset="-122"/>
              </a:rPr>
              <a:t>月</a:t>
            </a:r>
            <a:r>
              <a:rPr lang="en-US" altLang="zh-CN" dirty="0">
                <a:solidFill>
                  <a:srgbClr val="FF0000"/>
                </a:solidFill>
                <a:sym typeface="黑体" panose="02010609060101010101" pitchFamily="49" charset="-122"/>
              </a:rPr>
              <a:t>23</a:t>
            </a:r>
            <a:r>
              <a:rPr lang="zh-CN" altLang="en-US" dirty="0">
                <a:solidFill>
                  <a:srgbClr val="FF0000"/>
                </a:solidFill>
                <a:sym typeface="黑体" panose="02010609060101010101" pitchFamily="49" charset="-122"/>
              </a:rPr>
              <a:t>日</a:t>
            </a:r>
            <a:r>
              <a:rPr lang="zh-CN" altLang="en-US" dirty="0">
                <a:sym typeface="黑体" panose="02010609060101010101" pitchFamily="49" charset="-122"/>
              </a:rPr>
              <a:t>，我省召开全省“优质服务基层行”活动启动暨乡镇卫生院和社区卫生服务中心等级评审培训会议</a:t>
            </a:r>
            <a:endParaRPr lang="en-US" altLang="zh-CN" dirty="0">
              <a:sym typeface="黑体" panose="02010609060101010101" pitchFamily="49" charset="-122"/>
            </a:endParaRPr>
          </a:p>
          <a:p>
            <a:r>
              <a:rPr lang="zh-CN" altLang="en-US" dirty="0">
                <a:solidFill>
                  <a:srgbClr val="FF0000"/>
                </a:solidFill>
                <a:sym typeface="黑体" panose="02010609060101010101" pitchFamily="49" charset="-122"/>
              </a:rPr>
              <a:t>2019年</a:t>
            </a:r>
            <a:r>
              <a:rPr lang="en-US" altLang="zh-CN" dirty="0">
                <a:solidFill>
                  <a:srgbClr val="FF0000"/>
                </a:solidFill>
                <a:sym typeface="黑体" panose="02010609060101010101" pitchFamily="49" charset="-122"/>
              </a:rPr>
              <a:t>3</a:t>
            </a:r>
            <a:r>
              <a:rPr lang="zh-CN" altLang="en-US" dirty="0">
                <a:solidFill>
                  <a:srgbClr val="FF0000"/>
                </a:solidFill>
                <a:sym typeface="黑体" panose="02010609060101010101" pitchFamily="49" charset="-122"/>
              </a:rPr>
              <a:t>月</a:t>
            </a:r>
            <a:r>
              <a:rPr lang="en-US" altLang="zh-CN" dirty="0">
                <a:solidFill>
                  <a:srgbClr val="FF0000"/>
                </a:solidFill>
                <a:sym typeface="黑体" panose="02010609060101010101" pitchFamily="49" charset="-122"/>
              </a:rPr>
              <a:t>21</a:t>
            </a:r>
            <a:r>
              <a:rPr lang="zh-CN" altLang="en-US" dirty="0">
                <a:solidFill>
                  <a:srgbClr val="FF0000"/>
                </a:solidFill>
                <a:sym typeface="黑体" panose="02010609060101010101" pitchFamily="49" charset="-122"/>
              </a:rPr>
              <a:t>日</a:t>
            </a:r>
            <a:r>
              <a:rPr lang="zh-CN" altLang="en-US" dirty="0">
                <a:sym typeface="黑体" panose="02010609060101010101" pitchFamily="49" charset="-122"/>
              </a:rPr>
              <a:t>，</a:t>
            </a:r>
            <a:r>
              <a:rPr>
                <a:sym typeface="黑体" panose="02010609060101010101" pitchFamily="49" charset="-122"/>
              </a:rPr>
              <a:t>国家卫生健康委在《乡镇卫生院服务能力标准》（2018版）和《社区卫生服务中心服务能力标准》（2018版）的基础上，</a:t>
            </a:r>
            <a:r>
              <a:rPr lang="zh-CN" altLang="en-US" dirty="0">
                <a:sym typeface="黑体" panose="02010609060101010101" pitchFamily="49" charset="-122"/>
              </a:rPr>
              <a:t>制定出台了《乡镇卫生院服务能力评价指南（2019版）》和《社区卫生服务中心服务能力评价指南（2019版）》（国卫办基层函〔2019〕287号)，两个《指南》分别作为两个《服务能力标准》的评审评价操作细则和依据。</a:t>
            </a:r>
          </a:p>
          <a:p>
            <a:r>
              <a:rPr lang="en-US" altLang="zh-CN" dirty="0">
                <a:solidFill>
                  <a:srgbClr val="FF0000"/>
                </a:solidFill>
                <a:sym typeface="黑体" panose="02010609060101010101" pitchFamily="49" charset="-122"/>
              </a:rPr>
              <a:t>2019</a:t>
            </a:r>
            <a:r>
              <a:rPr lang="zh-CN" altLang="en-US" dirty="0">
                <a:solidFill>
                  <a:srgbClr val="FF0000"/>
                </a:solidFill>
                <a:sym typeface="黑体" panose="02010609060101010101" pitchFamily="49" charset="-122"/>
              </a:rPr>
              <a:t>年</a:t>
            </a:r>
            <a:r>
              <a:rPr lang="en-US" altLang="zh-CN" dirty="0">
                <a:solidFill>
                  <a:srgbClr val="FF0000"/>
                </a:solidFill>
                <a:sym typeface="黑体" panose="02010609060101010101" pitchFamily="49" charset="-122"/>
              </a:rPr>
              <a:t>3</a:t>
            </a:r>
            <a:r>
              <a:rPr lang="zh-CN" altLang="en-US" dirty="0">
                <a:solidFill>
                  <a:srgbClr val="FF0000"/>
                </a:solidFill>
                <a:sym typeface="黑体" panose="02010609060101010101" pitchFamily="49" charset="-122"/>
              </a:rPr>
              <a:t>月</a:t>
            </a:r>
            <a:r>
              <a:rPr lang="en-US" altLang="zh-CN" dirty="0">
                <a:solidFill>
                  <a:srgbClr val="FF0000"/>
                </a:solidFill>
                <a:sym typeface="黑体" panose="02010609060101010101" pitchFamily="49" charset="-122"/>
              </a:rPr>
              <a:t>29</a:t>
            </a:r>
            <a:r>
              <a:rPr lang="zh-CN" altLang="en-US" dirty="0">
                <a:solidFill>
                  <a:srgbClr val="FF0000"/>
                </a:solidFill>
                <a:sym typeface="黑体" panose="02010609060101010101" pitchFamily="49" charset="-122"/>
              </a:rPr>
              <a:t>日</a:t>
            </a:r>
            <a:r>
              <a:rPr lang="zh-CN" altLang="en-US" dirty="0">
                <a:sym typeface="黑体" panose="02010609060101010101" pitchFamily="49" charset="-122"/>
              </a:rPr>
              <a:t>，国家下发《关于做好2019年“优质服务基层行”活动的通知》（国卫基层运行便函〔2019〕9号）。</a:t>
            </a:r>
          </a:p>
          <a:p>
            <a:r>
              <a:rPr lang="en-US" altLang="zh-CN" dirty="0">
                <a:solidFill>
                  <a:srgbClr val="FF0000"/>
                </a:solidFill>
                <a:sym typeface="黑体" panose="02010609060101010101" pitchFamily="49" charset="-122"/>
              </a:rPr>
              <a:t>2019</a:t>
            </a:r>
            <a:r>
              <a:rPr lang="zh-CN" altLang="en-US" dirty="0">
                <a:solidFill>
                  <a:srgbClr val="FF0000"/>
                </a:solidFill>
                <a:sym typeface="黑体" panose="02010609060101010101" pitchFamily="49" charset="-122"/>
              </a:rPr>
              <a:t>年</a:t>
            </a:r>
            <a:r>
              <a:rPr lang="en-US" altLang="zh-CN" dirty="0">
                <a:solidFill>
                  <a:srgbClr val="FF0000"/>
                </a:solidFill>
                <a:sym typeface="黑体" panose="02010609060101010101" pitchFamily="49" charset="-122"/>
              </a:rPr>
              <a:t>5</a:t>
            </a:r>
            <a:r>
              <a:rPr lang="zh-CN" altLang="en-US" dirty="0">
                <a:solidFill>
                  <a:srgbClr val="FF0000"/>
                </a:solidFill>
                <a:sym typeface="黑体" panose="02010609060101010101" pitchFamily="49" charset="-122"/>
              </a:rPr>
              <a:t>月</a:t>
            </a:r>
            <a:r>
              <a:rPr lang="en-US" altLang="zh-CN" dirty="0">
                <a:solidFill>
                  <a:srgbClr val="FF0000"/>
                </a:solidFill>
                <a:sym typeface="黑体" panose="02010609060101010101" pitchFamily="49" charset="-122"/>
              </a:rPr>
              <a:t>22</a:t>
            </a:r>
            <a:r>
              <a:rPr lang="zh-CN" altLang="en-US" dirty="0">
                <a:solidFill>
                  <a:srgbClr val="FF0000"/>
                </a:solidFill>
                <a:sym typeface="黑体" panose="02010609060101010101" pitchFamily="49" charset="-122"/>
              </a:rPr>
              <a:t>日</a:t>
            </a:r>
            <a:r>
              <a:rPr lang="zh-CN" altLang="en-US" dirty="0">
                <a:sym typeface="黑体" panose="02010609060101010101" pitchFamily="49" charset="-122"/>
              </a:rPr>
              <a:t>，经委主任办公会审议通过并修改完善后，省卫生健康委办公室下发了《关于进一步做好乡镇卫生院和社区卫生服务中心等级评审评价工作的通知》。</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p:txBody>
          <a:bodyPr/>
          <a:lstStyle/>
          <a:p>
            <a:r>
              <a:rPr lang="zh-CN" altLang="en-US" dirty="0"/>
              <a:t>一、</a:t>
            </a:r>
            <a:r>
              <a:rPr lang="zh-CN" altLang="zh-CN" dirty="0"/>
              <a:t>开展等级评审工作的主要目的和意义</a:t>
            </a:r>
            <a:endParaRPr lang="zh-CN" altLang="en-US" dirty="0"/>
          </a:p>
        </p:txBody>
      </p:sp>
      <p:sp>
        <p:nvSpPr>
          <p:cNvPr id="3" name="内容占位符 2"/>
          <p:cNvSpPr>
            <a:spLocks noGrp="1"/>
          </p:cNvSpPr>
          <p:nvPr>
            <p:ph idx="1"/>
          </p:nvPr>
        </p:nvSpPr>
        <p:spPr>
          <a:xfrm>
            <a:off x="991235" y="995680"/>
            <a:ext cx="10699750" cy="5490845"/>
          </a:xfrm>
        </p:spPr>
        <p:txBody>
          <a:bodyPr>
            <a:normAutofit/>
          </a:bodyPr>
          <a:lstStyle/>
          <a:p>
            <a:r>
              <a:rPr lang="zh-CN" altLang="en-US" dirty="0">
                <a:solidFill>
                  <a:srgbClr val="FF0000"/>
                </a:solidFill>
                <a:sym typeface="Arial" panose="020B0604020202020204" pitchFamily="34" charset="0"/>
              </a:rPr>
              <a:t>总体目标和核心：</a:t>
            </a:r>
            <a:endParaRPr lang="en-US" altLang="zh-CN" dirty="0">
              <a:solidFill>
                <a:srgbClr val="FF0000"/>
              </a:solidFill>
              <a:sym typeface="Arial" panose="020B0604020202020204" pitchFamily="34" charset="0"/>
            </a:endParaRPr>
          </a:p>
          <a:p>
            <a:pPr lvl="1"/>
            <a:r>
              <a:rPr lang="zh-CN" altLang="zh-CN" dirty="0">
                <a:sym typeface="Arial" panose="020B0604020202020204" pitchFamily="34" charset="0"/>
              </a:rPr>
              <a:t>深化基层改革动力，激发基层运行活力，提升基层服务能力</a:t>
            </a:r>
            <a:endParaRPr lang="en-US" altLang="zh-CN" dirty="0">
              <a:sym typeface="Arial" panose="020B0604020202020204" pitchFamily="34" charset="0"/>
            </a:endParaRPr>
          </a:p>
          <a:p>
            <a:r>
              <a:rPr lang="zh-CN" altLang="zh-CN" dirty="0">
                <a:solidFill>
                  <a:srgbClr val="FF0000"/>
                </a:solidFill>
                <a:sym typeface="Arial" panose="020B0604020202020204" pitchFamily="34" charset="0"/>
              </a:rPr>
              <a:t>主要目的</a:t>
            </a:r>
            <a:r>
              <a:rPr lang="zh-CN" altLang="en-US" dirty="0">
                <a:solidFill>
                  <a:srgbClr val="FF0000"/>
                </a:solidFill>
                <a:sym typeface="Arial" panose="020B0604020202020204" pitchFamily="34" charset="0"/>
              </a:rPr>
              <a:t>：</a:t>
            </a:r>
            <a:endParaRPr lang="en-US" altLang="zh-CN" dirty="0">
              <a:solidFill>
                <a:srgbClr val="FF0000"/>
              </a:solidFill>
              <a:sym typeface="Arial" panose="020B0604020202020204" pitchFamily="34" charset="0"/>
            </a:endParaRPr>
          </a:p>
          <a:p>
            <a:pPr lvl="1"/>
            <a:r>
              <a:rPr lang="zh-CN" altLang="zh-CN" dirty="0">
                <a:solidFill>
                  <a:srgbClr val="FF0000"/>
                </a:solidFill>
                <a:sym typeface="Arial" panose="020B0604020202020204" pitchFamily="34" charset="0"/>
              </a:rPr>
              <a:t>一是</a:t>
            </a:r>
            <a:r>
              <a:rPr lang="zh-CN" altLang="zh-CN" dirty="0">
                <a:sym typeface="Arial" panose="020B0604020202020204" pitchFamily="34" charset="0"/>
              </a:rPr>
              <a:t>为了进一步推进深化医药卫生体制改革，加强基层医疗卫生服务体系建设；</a:t>
            </a:r>
            <a:endParaRPr lang="en-US" altLang="zh-CN" dirty="0">
              <a:sym typeface="Arial" panose="020B0604020202020204" pitchFamily="34" charset="0"/>
            </a:endParaRPr>
          </a:p>
          <a:p>
            <a:pPr lvl="1"/>
            <a:r>
              <a:rPr lang="zh-CN" altLang="zh-CN" dirty="0">
                <a:solidFill>
                  <a:srgbClr val="FF0000"/>
                </a:solidFill>
                <a:sym typeface="Arial" panose="020B0604020202020204" pitchFamily="34" charset="0"/>
              </a:rPr>
              <a:t>二是</a:t>
            </a:r>
            <a:r>
              <a:rPr lang="zh-CN" altLang="zh-CN" dirty="0">
                <a:sym typeface="Arial" panose="020B0604020202020204" pitchFamily="34" charset="0"/>
              </a:rPr>
              <a:t>为了促进我省乡镇卫生院和社区卫生服务中心的标准化建设和规范化管理；</a:t>
            </a:r>
            <a:endParaRPr lang="en-US" altLang="zh-CN" dirty="0">
              <a:sym typeface="Arial" panose="020B0604020202020204" pitchFamily="34" charset="0"/>
            </a:endParaRPr>
          </a:p>
          <a:p>
            <a:pPr lvl="1"/>
            <a:r>
              <a:rPr lang="zh-CN" altLang="zh-CN" dirty="0">
                <a:solidFill>
                  <a:srgbClr val="FF0000"/>
                </a:solidFill>
                <a:sym typeface="Arial" panose="020B0604020202020204" pitchFamily="34" charset="0"/>
              </a:rPr>
              <a:t>三是</a:t>
            </a:r>
            <a:r>
              <a:rPr lang="zh-CN" altLang="zh-CN" dirty="0">
                <a:sym typeface="Arial" panose="020B0604020202020204" pitchFamily="34" charset="0"/>
              </a:rPr>
              <a:t>为了建立起符合我省自身实际和发展目标的等级评审评价制度、体系和机制。</a:t>
            </a:r>
            <a:endParaRPr lang="zh-CN" altLang="en-US" dirty="0">
              <a:sym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标题 1"/>
          <p:cNvSpPr>
            <a:spLocks noGrp="1"/>
          </p:cNvSpPr>
          <p:nvPr>
            <p:ph type="title"/>
          </p:nvPr>
        </p:nvSpPr>
        <p:spPr/>
        <p:txBody>
          <a:bodyPr/>
          <a:lstStyle/>
          <a:p>
            <a:r>
              <a:rPr lang="zh-CN" altLang="en-US" dirty="0"/>
              <a:t>一、</a:t>
            </a:r>
            <a:r>
              <a:rPr lang="zh-CN" altLang="zh-CN" dirty="0"/>
              <a:t>开展等级评审工作的主要目的和意义</a:t>
            </a:r>
            <a:endParaRPr lang="zh-CN" altLang="en-US" dirty="0"/>
          </a:p>
        </p:txBody>
      </p:sp>
      <p:sp>
        <p:nvSpPr>
          <p:cNvPr id="61442" name="内容占位符 2"/>
          <p:cNvSpPr>
            <a:spLocks noGrp="1"/>
          </p:cNvSpPr>
          <p:nvPr>
            <p:ph idx="1"/>
          </p:nvPr>
        </p:nvSpPr>
        <p:spPr>
          <a:xfrm>
            <a:off x="991235" y="1014095"/>
            <a:ext cx="10699750" cy="5472430"/>
          </a:xfrm>
        </p:spPr>
        <p:txBody>
          <a:bodyPr>
            <a:normAutofit/>
          </a:bodyPr>
          <a:lstStyle/>
          <a:p>
            <a:r>
              <a:rPr lang="zh-CN" altLang="zh-CN" dirty="0">
                <a:solidFill>
                  <a:srgbClr val="FF0000"/>
                </a:solidFill>
                <a:sym typeface="Arial" panose="020B0604020202020204" pitchFamily="34" charset="0"/>
              </a:rPr>
              <a:t>现实意义：</a:t>
            </a:r>
            <a:endParaRPr lang="en-US" altLang="zh-CN" dirty="0">
              <a:solidFill>
                <a:srgbClr val="FF0000"/>
              </a:solidFill>
              <a:sym typeface="Arial" panose="020B0604020202020204" pitchFamily="34" charset="0"/>
            </a:endParaRPr>
          </a:p>
          <a:p>
            <a:pPr lvl="1"/>
            <a:r>
              <a:rPr lang="zh-CN" altLang="zh-CN" dirty="0">
                <a:sym typeface="Arial" panose="020B0604020202020204" pitchFamily="34" charset="0"/>
              </a:rPr>
              <a:t>通过开展等级评审，提高乡镇卫生院和社区卫生服务中心的服务质量和技术水平；</a:t>
            </a:r>
            <a:endParaRPr lang="en-US" altLang="zh-CN" dirty="0">
              <a:sym typeface="Arial" panose="020B0604020202020204" pitchFamily="34" charset="0"/>
            </a:endParaRPr>
          </a:p>
          <a:p>
            <a:pPr lvl="1"/>
            <a:r>
              <a:rPr lang="zh-CN" altLang="zh-CN" dirty="0">
                <a:sym typeface="Arial" panose="020B0604020202020204" pitchFamily="34" charset="0"/>
              </a:rPr>
              <a:t>促进我省基层卫生人才队伍建设；</a:t>
            </a:r>
            <a:endParaRPr lang="en-US" altLang="zh-CN" dirty="0">
              <a:sym typeface="Arial" panose="020B0604020202020204" pitchFamily="34" charset="0"/>
            </a:endParaRPr>
          </a:p>
          <a:p>
            <a:pPr lvl="1"/>
            <a:r>
              <a:rPr lang="zh-CN" altLang="zh-CN" dirty="0">
                <a:sym typeface="Arial" panose="020B0604020202020204" pitchFamily="34" charset="0"/>
              </a:rPr>
              <a:t>优化基层医疗卫生机构就医环境，规范执业行为；</a:t>
            </a:r>
            <a:endParaRPr lang="en-US" altLang="zh-CN" dirty="0">
              <a:sym typeface="Arial" panose="020B0604020202020204" pitchFamily="34" charset="0"/>
            </a:endParaRPr>
          </a:p>
          <a:p>
            <a:pPr lvl="1"/>
            <a:r>
              <a:rPr lang="zh-CN" altLang="zh-CN" dirty="0">
                <a:sym typeface="Arial" panose="020B0604020202020204" pitchFamily="34" charset="0"/>
              </a:rPr>
              <a:t>充分发挥乡镇卫生院和社区卫生服务中心在基本医疗、基本公共卫生服务、家庭医生签约服务、预防保健、康复等方面的综合服务功能，不断增强人民群众的获得感，提高人民群众的信任度和满意度。</a:t>
            </a:r>
            <a:endParaRPr lang="zh-CN" altLang="en-US" dirty="0">
              <a:sym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SLIDE_ID" val="custom43_11"/>
  <p:tag name="KSO_WM_SLIDE_INDEX" val="11"/>
  <p:tag name="KSO_WM_SLIDE_LAYOUT" val="a_r"/>
  <p:tag name="KSO_WM_SLIDE_LAYOUT_CNT" val="1_1"/>
  <p:tag name="KSO_WM_SLIDE_TYPE" val="text"/>
  <p:tag name="KSO_WM_BEAUTIFY_FLAG" val="#wm#"/>
  <p:tag name="KSO_WM_SLIDE_POSITION" val="87*189"/>
  <p:tag name="KSO_WM_SLIDE_SIZE" val="633*309"/>
  <p:tag name="KSO_WM_SLIDE_ITEM_CNT" val="2"/>
  <p:tag name="KSO_WM_TEMPLATE_CATEGORY" val="custom"/>
  <p:tag name="KSO_WM_TEMPLATE_INDEX" val="43"/>
  <p:tag name="KSO_WM_TAG_VERSION" val="1.0"/>
  <p:tag name="KSO_WM_DIAGRAM_GROUP_CODE" val="r1-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43"/>
  <p:tag name="KSO_WM_UNIT_DIAGRAM_CONTRAST_TITLE_CNT" val="2"/>
  <p:tag name="KSO_WM_UNIT_DIAGRAM_DIMENSION_TITLE_CNT" val="1"/>
  <p:tag name="KSO_WM_UNIT_TYPE" val="r_i"/>
  <p:tag name="KSO_WM_UNIT_INDEX" val="1_1"/>
  <p:tag name="KSO_WM_UNIT_ID" val="custom43_11*r_i*1_1"/>
  <p:tag name="KSO_WM_UNIT_CLEAR" val="1"/>
  <p:tag name="KSO_WM_UNIT_LAYERLEVEL" val="1_1"/>
  <p:tag name="KSO_WM_DIAGRAM_GROUP_CODE" val="r1-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43"/>
  <p:tag name="KSO_WM_UNIT_DIAGRAM_CONTRAST_TITLE_CNT" val="2"/>
  <p:tag name="KSO_WM_UNIT_DIAGRAM_DIMENSION_TITLE_CNT" val="1"/>
  <p:tag name="KSO_WM_UNIT_TYPE" val="r_i"/>
  <p:tag name="KSO_WM_UNIT_INDEX" val="1_2"/>
  <p:tag name="KSO_WM_UNIT_ID" val="custom43_11*r_i*1_2"/>
  <p:tag name="KSO_WM_UNIT_CLEAR" val="1"/>
  <p:tag name="KSO_WM_UNIT_LAYERLEVEL" val="1_1"/>
  <p:tag name="KSO_WM_DIAGRAM_GROUP_CODE" val="r1-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43"/>
  <p:tag name="KSO_WM_UNIT_TYPE" val="r_v"/>
  <p:tag name="KSO_WM_UNIT_INDEX" val="1_1"/>
  <p:tag name="KSO_WM_UNIT_CLEAR" val="1"/>
  <p:tag name="KSO_WM_UNIT_LAYERLEVEL" val="1_1"/>
  <p:tag name="KSO_WM_UNIT_DIAGRAM_CONTRAST_TITLE_CNT" val="2"/>
  <p:tag name="KSO_WM_UNIT_DIAGRAM_DIMENSION_TITLE_CNT" val="1"/>
  <p:tag name="KSO_WM_UNIT_VALUE" val="96"/>
  <p:tag name="KSO_WM_UNIT_HIGHLIGHT" val="0"/>
  <p:tag name="KSO_WM_UNIT_COMPATIBLE" val="0"/>
  <p:tag name="KSO_WM_UNIT_ID" val="custom43_11*r_v*1_1"/>
  <p:tag name="KSO_WM_UNIT_PRESET_TEXT_INDEX" val="2"/>
  <p:tag name="KSO_WM_UNIT_PRESET_TEXT_LEN" val="40"/>
  <p:tag name="KSO_WM_DIAGRAM_GROUP_CODE" val="r1-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43"/>
  <p:tag name="KSO_WM_UNIT_TYPE" val="r_v"/>
  <p:tag name="KSO_WM_UNIT_INDEX" val="1_2"/>
  <p:tag name="KSO_WM_UNIT_CLEAR" val="1"/>
  <p:tag name="KSO_WM_UNIT_LAYERLEVEL" val="1_1"/>
  <p:tag name="KSO_WM_UNIT_DIAGRAM_CONTRAST_TITLE_CNT" val="2"/>
  <p:tag name="KSO_WM_UNIT_DIAGRAM_DIMENSION_TITLE_CNT" val="1"/>
  <p:tag name="KSO_WM_UNIT_VALUE" val="96"/>
  <p:tag name="KSO_WM_UNIT_HIGHLIGHT" val="0"/>
  <p:tag name="KSO_WM_UNIT_COMPATIBLE" val="0"/>
  <p:tag name="KSO_WM_UNIT_ID" val="custom43_11*r_v*1_2"/>
  <p:tag name="KSO_WM_UNIT_PRESET_TEXT_INDEX" val="2"/>
  <p:tag name="KSO_WM_UNIT_PRESET_TEXT_LEN" val="40"/>
  <p:tag name="KSO_WM_DIAGRAM_GROUP_CODE" val="r1-1"/>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3"/>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3"/>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3"/>
</p:tagLst>
</file>

<file path=ppt/theme/theme1.xml><?xml version="1.0" encoding="utf-8"?>
<a:theme xmlns:a="http://schemas.openxmlformats.org/drawingml/2006/main" name="A000120140530A99PPBG">
  <a:themeElements>
    <a:clrScheme name="自定义 769">
      <a:dk1>
        <a:srgbClr val="47494B"/>
      </a:dk1>
      <a:lt1>
        <a:srgbClr val="FFFFFF"/>
      </a:lt1>
      <a:dk2>
        <a:srgbClr val="454749"/>
      </a:dk2>
      <a:lt2>
        <a:srgbClr val="FFFFFF"/>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A000120151104A05KPBG</Template>
  <TotalTime>1</TotalTime>
  <Words>4157</Words>
  <Application>Microsoft Office PowerPoint</Application>
  <PresentationFormat>宽屏</PresentationFormat>
  <Paragraphs>597</Paragraphs>
  <Slides>44</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44</vt:i4>
      </vt:variant>
    </vt:vector>
  </HeadingPairs>
  <TitlesOfParts>
    <vt:vector size="54" baseType="lpstr">
      <vt:lpstr>+中文标题</vt:lpstr>
      <vt:lpstr>等线</vt:lpstr>
      <vt:lpstr>仿宋</vt:lpstr>
      <vt:lpstr>宋体</vt:lpstr>
      <vt:lpstr>微软雅黑</vt:lpstr>
      <vt:lpstr>幼圆</vt:lpstr>
      <vt:lpstr>Arial</vt:lpstr>
      <vt:lpstr>Calibri</vt:lpstr>
      <vt:lpstr>Wingdings</vt:lpstr>
      <vt:lpstr>A000120140530A99PPBG</vt:lpstr>
      <vt:lpstr>基层卫生服务能力提升重点工作安排</vt:lpstr>
      <vt:lpstr>主要内容</vt:lpstr>
      <vt:lpstr>优质服务基层行暨</vt:lpstr>
      <vt:lpstr>优质服务基层行活动</vt:lpstr>
      <vt:lpstr>优质服务基层行活动</vt:lpstr>
      <vt:lpstr>一、我省开展等级评审评价工作的背景</vt:lpstr>
      <vt:lpstr>一、开展等级评审评价工作的背景</vt:lpstr>
      <vt:lpstr>一、开展等级评审工作的主要目的和意义</vt:lpstr>
      <vt:lpstr>一、开展等级评审工作的主要目的和意义</vt:lpstr>
      <vt:lpstr>二、开展等级评审工作的评审原则</vt:lpstr>
      <vt:lpstr>相关文件</vt:lpstr>
      <vt:lpstr>评审的内容和标准</vt:lpstr>
      <vt:lpstr>乡镇卫生院服务能力标准（2018年版）</vt:lpstr>
      <vt:lpstr>社区卫生服务中心服务能力标准（2018年版）</vt:lpstr>
      <vt:lpstr>为什么要调整我省等级评审的标准？</vt:lpstr>
      <vt:lpstr>三、评审的内容和标准</vt:lpstr>
      <vt:lpstr>三、评审的内容和标准</vt:lpstr>
      <vt:lpstr>三、评审的内容和标准</vt:lpstr>
      <vt:lpstr>三、评审的内容和标准</vt:lpstr>
      <vt:lpstr>四、我省评审步骤和程序安排</vt:lpstr>
      <vt:lpstr>五、国家“优质服务基层行”活动申报系统------申报流程</vt:lpstr>
      <vt:lpstr>五、国家优质服务基层行申报系统----使用情况</vt:lpstr>
      <vt:lpstr> 五、国家优质服务基层行申报系统 ----使用情况 </vt:lpstr>
      <vt:lpstr>六、工作要求-州市</vt:lpstr>
      <vt:lpstr> 六、工作要求-州市 </vt:lpstr>
      <vt:lpstr>六、工作要求-专家库专家</vt:lpstr>
      <vt:lpstr>社区医院建设试点工作</vt:lpstr>
      <vt:lpstr>相关文件</vt:lpstr>
      <vt:lpstr>试点意义</vt:lpstr>
      <vt:lpstr>试点原则</vt:lpstr>
      <vt:lpstr>实施步骤</vt:lpstr>
      <vt:lpstr> 社区医院基本标准及核心制度</vt:lpstr>
      <vt:lpstr> 社区医院基本标准及核心制度</vt:lpstr>
      <vt:lpstr>试点工作情况</vt:lpstr>
      <vt:lpstr>“一中心一站”建设</vt:lpstr>
      <vt:lpstr>相关文件</vt:lpstr>
      <vt:lpstr>建设“一中心一站”的背景</vt:lpstr>
      <vt:lpstr>建设“一中心一站”工作内容</vt:lpstr>
      <vt:lpstr>    基层慢病管理中心、基层心脑血管救治站</vt:lpstr>
      <vt:lpstr>“一中心一站”建设情况</vt:lpstr>
      <vt:lpstr>目前的建设情况                                         截至2019年9月1日</vt:lpstr>
      <vt:lpstr>“一中心一站”建设工作要求</vt:lpstr>
      <vt:lpstr>“一中心一站”建设工作要求</vt:lpstr>
      <vt:lpstr>谢谢大家！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TOWYQIAN</dc:creator>
  <cp:lastModifiedBy>李 婷</cp:lastModifiedBy>
  <cp:revision>154</cp:revision>
  <dcterms:created xsi:type="dcterms:W3CDTF">2019-09-10T08:05:00Z</dcterms:created>
  <dcterms:modified xsi:type="dcterms:W3CDTF">2019-09-19T08:41:35Z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2052-10.8.2.6784</vt:lpwstr>
  </property>
</Properties>
</file>